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9" r:id="rId4"/>
    <p:sldId id="258" r:id="rId5"/>
    <p:sldId id="261" r:id="rId6"/>
    <p:sldId id="265" r:id="rId7"/>
    <p:sldId id="274" r:id="rId8"/>
    <p:sldId id="259" r:id="rId9"/>
    <p:sldId id="275" r:id="rId10"/>
    <p:sldId id="260" r:id="rId11"/>
    <p:sldId id="263" r:id="rId12"/>
    <p:sldId id="264" r:id="rId13"/>
    <p:sldId id="266" r:id="rId14"/>
    <p:sldId id="270" r:id="rId15"/>
  </p:sldIdLst>
  <p:sldSz cx="18288000" cy="10287000"/>
  <p:notesSz cx="6858000" cy="9144000"/>
  <p:embeddedFontLst>
    <p:embeddedFont>
      <p:font typeface="HK Grotesk Bold" panose="020B0604020202020204" charset="-52"/>
      <p:regular r:id="rId16"/>
    </p:embeddedFont>
    <p:embeddedFont>
      <p:font typeface="HK Grotesk Light Bold" panose="020B0604020202020204" charset="-52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Open Sans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3" autoAdjust="0"/>
    <p:restoredTop sz="94622" autoAdjust="0"/>
  </p:normalViewPr>
  <p:slideViewPr>
    <p:cSldViewPr>
      <p:cViewPr varScale="1">
        <p:scale>
          <a:sx n="41" d="100"/>
          <a:sy n="41" d="100"/>
        </p:scale>
        <p:origin x="232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sv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1.sv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sv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0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4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04735" y="-774700"/>
            <a:ext cx="15051428" cy="14746763"/>
            <a:chOff x="0" y="0"/>
            <a:chExt cx="20068571" cy="1966235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14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7410038" cy="1862941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14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658533" y="1032933"/>
              <a:ext cx="17410038" cy="18629418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-304800" y="7212761"/>
            <a:ext cx="18592800" cy="3103762"/>
            <a:chOff x="0" y="0"/>
            <a:chExt cx="2507534" cy="3963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07534" cy="396348"/>
            </a:xfrm>
            <a:custGeom>
              <a:avLst/>
              <a:gdLst/>
              <a:ahLst/>
              <a:cxnLst/>
              <a:rect l="l" t="t" r="r" b="b"/>
              <a:pathLst>
                <a:path w="2507534" h="396348">
                  <a:moveTo>
                    <a:pt x="0" y="0"/>
                  </a:moveTo>
                  <a:lnTo>
                    <a:pt x="2507534" y="0"/>
                  </a:lnTo>
                  <a:lnTo>
                    <a:pt x="2507534" y="396348"/>
                  </a:lnTo>
                  <a:lnTo>
                    <a:pt x="0" y="396348"/>
                  </a:lnTo>
                  <a:close/>
                </a:path>
              </a:pathLst>
            </a:custGeom>
            <a:solidFill>
              <a:srgbClr val="011C5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1335018" y="171734"/>
            <a:ext cx="6240305" cy="817182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61943" y="532646"/>
            <a:ext cx="5800626" cy="179094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211460" y="2327822"/>
            <a:ext cx="10110858" cy="3475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57"/>
              </a:lnSpc>
            </a:pPr>
            <a:r>
              <a:rPr lang="uk-UA" sz="9600" dirty="0">
                <a:solidFill>
                  <a:srgbClr val="FFFFFF"/>
                </a:solidFill>
                <a:latin typeface="HK Grotesk Bold"/>
              </a:rPr>
              <a:t>Чи є гендерна</a:t>
            </a:r>
          </a:p>
          <a:p>
            <a:pPr algn="ctr">
              <a:lnSpc>
                <a:spcPts val="5057"/>
              </a:lnSpc>
            </a:pPr>
            <a:endParaRPr lang="uk-UA" sz="9600" dirty="0">
              <a:solidFill>
                <a:srgbClr val="FFFFFF"/>
              </a:solidFill>
              <a:latin typeface="HK Grotesk Bold"/>
            </a:endParaRPr>
          </a:p>
          <a:p>
            <a:pPr algn="ctr">
              <a:lnSpc>
                <a:spcPts val="5057"/>
              </a:lnSpc>
            </a:pPr>
            <a:r>
              <a:rPr lang="uk-UA" sz="9600" dirty="0">
                <a:solidFill>
                  <a:srgbClr val="FFFFFF"/>
                </a:solidFill>
                <a:latin typeface="HK Grotesk Bold"/>
              </a:rPr>
              <a:t> дискримінація</a:t>
            </a:r>
          </a:p>
          <a:p>
            <a:pPr algn="ctr">
              <a:lnSpc>
                <a:spcPts val="5057"/>
              </a:lnSpc>
            </a:pPr>
            <a:r>
              <a:rPr lang="uk-UA" sz="9600" dirty="0">
                <a:solidFill>
                  <a:srgbClr val="FFFFFF"/>
                </a:solidFill>
                <a:latin typeface="HK Grotesk Bold"/>
              </a:rPr>
              <a:t> </a:t>
            </a:r>
          </a:p>
          <a:p>
            <a:pPr algn="ctr">
              <a:lnSpc>
                <a:spcPts val="5057"/>
              </a:lnSpc>
            </a:pPr>
            <a:r>
              <a:rPr lang="uk-UA" sz="9600" dirty="0">
                <a:solidFill>
                  <a:srgbClr val="FFFFFF"/>
                </a:solidFill>
                <a:latin typeface="HK Grotesk Bold"/>
              </a:rPr>
              <a:t>в ІТ-сфері?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73235" y="8343561"/>
            <a:ext cx="8719352" cy="1901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040"/>
              </a:lnSpc>
            </a:pPr>
            <a:r>
              <a:rPr lang="uk-UA" sz="3600" dirty="0">
                <a:solidFill>
                  <a:srgbClr val="F5BE49"/>
                </a:solidFill>
                <a:latin typeface="HK Grotesk Light Bold"/>
              </a:rPr>
              <a:t>Підготував:</a:t>
            </a:r>
          </a:p>
          <a:p>
            <a:pPr algn="r">
              <a:lnSpc>
                <a:spcPts val="5040"/>
              </a:lnSpc>
            </a:pPr>
            <a:r>
              <a:rPr lang="uk-UA" sz="3600" dirty="0">
                <a:solidFill>
                  <a:srgbClr val="F5BE49"/>
                </a:solidFill>
                <a:latin typeface="HK Grotesk Light Bold"/>
              </a:rPr>
              <a:t>Студент УФЕ-21с</a:t>
            </a:r>
            <a:br>
              <a:rPr lang="uk-UA" sz="3600" dirty="0">
                <a:solidFill>
                  <a:srgbClr val="F5BE49"/>
                </a:solidFill>
                <a:latin typeface="HK Grotesk Light Bold"/>
              </a:rPr>
            </a:br>
            <a:r>
              <a:rPr lang="uk-UA" sz="3600" dirty="0">
                <a:solidFill>
                  <a:srgbClr val="F5BE49"/>
                </a:solidFill>
                <a:latin typeface="HK Grotesk Light Bold"/>
              </a:rPr>
              <a:t>Зелінський Віталій</a:t>
            </a:r>
            <a:endParaRPr lang="en-US" sz="3600" dirty="0">
              <a:solidFill>
                <a:srgbClr val="F5BE49"/>
              </a:solidFill>
              <a:latin typeface="HK Grotesk Light Bold"/>
            </a:endParaRPr>
          </a:p>
        </p:txBody>
      </p:sp>
    </p:spTree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01824"/>
            <a:ext cx="9321801" cy="10947400"/>
          </a:xfrm>
          <a:prstGeom prst="rect">
            <a:avLst/>
          </a:prstGeom>
          <a:solidFill>
            <a:srgbClr val="004A98"/>
          </a:solidFill>
        </p:spPr>
      </p:sp>
      <p:grpSp>
        <p:nvGrpSpPr>
          <p:cNvPr id="3" name="Group 3"/>
          <p:cNvGrpSpPr/>
          <p:nvPr/>
        </p:nvGrpSpPr>
        <p:grpSpPr>
          <a:xfrm>
            <a:off x="-372645" y="4480134"/>
            <a:ext cx="9718565" cy="4889428"/>
            <a:chOff x="0" y="0"/>
            <a:chExt cx="12958087" cy="651923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14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6608"/>
            <a:stretch>
              <a:fillRect/>
            </a:stretch>
          </p:blipFill>
          <p:spPr>
            <a:xfrm>
              <a:off x="0" y="990997"/>
              <a:ext cx="12907287" cy="552824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14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6302"/>
            <a:stretch>
              <a:fillRect/>
            </a:stretch>
          </p:blipFill>
          <p:spPr>
            <a:xfrm>
              <a:off x="8587" y="0"/>
              <a:ext cx="12949499" cy="5528240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48238" y="7911360"/>
            <a:ext cx="10670039" cy="3103762"/>
            <a:chOff x="0" y="0"/>
            <a:chExt cx="1362556" cy="3963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62556" cy="396348"/>
            </a:xfrm>
            <a:custGeom>
              <a:avLst/>
              <a:gdLst/>
              <a:ahLst/>
              <a:cxnLst/>
              <a:rect l="l" t="t" r="r" b="b"/>
              <a:pathLst>
                <a:path w="1362556" h="396348">
                  <a:moveTo>
                    <a:pt x="0" y="0"/>
                  </a:moveTo>
                  <a:lnTo>
                    <a:pt x="1362556" y="0"/>
                  </a:lnTo>
                  <a:lnTo>
                    <a:pt x="1362556" y="396348"/>
                  </a:lnTo>
                  <a:lnTo>
                    <a:pt x="0" y="396348"/>
                  </a:lnTo>
                  <a:close/>
                </a:path>
              </a:pathLst>
            </a:custGeom>
            <a:solidFill>
              <a:srgbClr val="011C50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387042" y="3759055"/>
            <a:ext cx="4547716" cy="53217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39307C5-F03E-4A8F-BC2C-AFC957215675}"/>
              </a:ext>
            </a:extLst>
          </p:cNvPr>
          <p:cNvSpPr txBox="1"/>
          <p:nvPr/>
        </p:nvSpPr>
        <p:spPr>
          <a:xfrm>
            <a:off x="9525000" y="758233"/>
            <a:ext cx="8195732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dirty="0"/>
              <a:t>Якщо загалом порівнювати медіанні зарплати по IT-сектору, то чоловіки заробляють на 75% більше, ніж жінки. Пояснити цю суттєву різницю може такими факторами:</a:t>
            </a:r>
          </a:p>
          <a:p>
            <a:endParaRPr lang="uk-UA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dirty="0"/>
              <a:t>уже згаданий розрив у зарплатах на конкретних посадах;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dirty="0"/>
              <a:t>менший досвід роботи жінок в IT порівняно з чоловіками;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dirty="0"/>
              <a:t>значна частина жінок працює на нетехнічних посадах та в QA, де зарплати в середньому є нижчими, ніж в інших секторах IT-галузі.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8100000">
            <a:off x="-5392114" y="-2070100"/>
            <a:ext cx="15051428" cy="14746763"/>
            <a:chOff x="0" y="0"/>
            <a:chExt cx="20068571" cy="1966235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14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7410038" cy="1862941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14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658533" y="1032933"/>
              <a:ext cx="17410038" cy="18629418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-1348238" y="7911360"/>
            <a:ext cx="19636238" cy="3103762"/>
            <a:chOff x="0" y="0"/>
            <a:chExt cx="2507534" cy="3963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07534" cy="396348"/>
            </a:xfrm>
            <a:custGeom>
              <a:avLst/>
              <a:gdLst/>
              <a:ahLst/>
              <a:cxnLst/>
              <a:rect l="l" t="t" r="r" b="b"/>
              <a:pathLst>
                <a:path w="2507534" h="396348">
                  <a:moveTo>
                    <a:pt x="0" y="0"/>
                  </a:moveTo>
                  <a:lnTo>
                    <a:pt x="2507534" y="0"/>
                  </a:lnTo>
                  <a:lnTo>
                    <a:pt x="2507534" y="396348"/>
                  </a:lnTo>
                  <a:lnTo>
                    <a:pt x="0" y="396348"/>
                  </a:lnTo>
                  <a:close/>
                </a:path>
              </a:pathLst>
            </a:custGeom>
            <a:solidFill>
              <a:srgbClr val="011C5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028700" y="3019783"/>
            <a:ext cx="6235699" cy="55781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145186">
            <a:off x="3482694" y="377468"/>
            <a:ext cx="5429813" cy="16764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D2EE76-994E-4330-8626-C7A141B8F85D}"/>
              </a:ext>
            </a:extLst>
          </p:cNvPr>
          <p:cNvSpPr txBox="1"/>
          <p:nvPr/>
        </p:nvSpPr>
        <p:spPr>
          <a:xfrm>
            <a:off x="7968769" y="1882199"/>
            <a:ext cx="9097432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dirty="0">
                <a:solidFill>
                  <a:schemeClr val="bg1"/>
                </a:solidFill>
              </a:rPr>
              <a:t>Розрив в оплаті праці, низький відсоток жінок у технічній сфері ІТ-сектора, певна сегрегація за професіями — усе це багато в чому наслідки сексизму. І проявів у нього багато — від вибору майбутньої професії, коли як відповідну для жінки освіту розглядають лише гуманітарну, нібито «жіночу» (на це, до речі, вказує й те, що 2019 року серед опитаних жінок в ІТ лише 41 % мали вищу освіту, пов’язану з програмуванням, — проти 61 % чоловіків), до відвертої дискримінації при прийомі на роботу.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97040" y="1040218"/>
            <a:ext cx="7011855" cy="8189957"/>
            <a:chOff x="0" y="0"/>
            <a:chExt cx="9349141" cy="10919943"/>
          </a:xfrm>
        </p:grpSpPr>
        <p:sp>
          <p:nvSpPr>
            <p:cNvPr id="4" name="TextBox 4"/>
            <p:cNvSpPr txBox="1"/>
            <p:nvPr/>
          </p:nvSpPr>
          <p:spPr>
            <a:xfrm>
              <a:off x="580279" y="10532764"/>
              <a:ext cx="1753772" cy="387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19"/>
                </a:lnSpc>
              </a:pPr>
              <a:r>
                <a:rPr lang="en-US" sz="1799">
                  <a:solidFill>
                    <a:srgbClr val="004A98"/>
                  </a:solidFill>
                  <a:latin typeface="Open Sans"/>
                </a:rPr>
                <a:t>Item 1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2334051" y="10532764"/>
              <a:ext cx="1753772" cy="387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19"/>
                </a:lnSpc>
              </a:pPr>
              <a:r>
                <a:rPr lang="en-US" sz="1799">
                  <a:solidFill>
                    <a:srgbClr val="004A98"/>
                  </a:solidFill>
                  <a:latin typeface="Open Sans"/>
                </a:rPr>
                <a:t>Item 2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4087823" y="10532764"/>
              <a:ext cx="1753772" cy="387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19"/>
                </a:lnSpc>
              </a:pPr>
              <a:r>
                <a:rPr lang="en-US" sz="1799">
                  <a:solidFill>
                    <a:srgbClr val="004A98"/>
                  </a:solidFill>
                  <a:latin typeface="Open Sans"/>
                </a:rPr>
                <a:t>Item 3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5841596" y="10532764"/>
              <a:ext cx="1753772" cy="387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19"/>
                </a:lnSpc>
              </a:pPr>
              <a:r>
                <a:rPr lang="en-US" sz="1799">
                  <a:solidFill>
                    <a:srgbClr val="004A98"/>
                  </a:solidFill>
                  <a:latin typeface="Open Sans"/>
                </a:rPr>
                <a:t>Item 4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595368" y="10532764"/>
              <a:ext cx="1753772" cy="387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19"/>
                </a:lnSpc>
              </a:pPr>
              <a:r>
                <a:rPr lang="en-US" sz="1799">
                  <a:solidFill>
                    <a:srgbClr val="004A98"/>
                  </a:solidFill>
                  <a:latin typeface="Open Sans"/>
                </a:rPr>
                <a:t>Item 5</a:t>
              </a:r>
            </a:p>
          </p:txBody>
        </p: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580279" y="179302"/>
              <a:ext cx="8768862" cy="10229637"/>
              <a:chOff x="0" y="0"/>
              <a:chExt cx="10882597" cy="1269549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-6350"/>
                <a:ext cx="10882598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882598" h="12700">
                    <a:moveTo>
                      <a:pt x="0" y="0"/>
                    </a:moveTo>
                    <a:lnTo>
                      <a:pt x="10882598" y="0"/>
                    </a:lnTo>
                    <a:lnTo>
                      <a:pt x="10882598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4A98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0" y="2532749"/>
                <a:ext cx="10882598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882598" h="12700">
                    <a:moveTo>
                      <a:pt x="0" y="0"/>
                    </a:moveTo>
                    <a:lnTo>
                      <a:pt x="10882598" y="0"/>
                    </a:lnTo>
                    <a:lnTo>
                      <a:pt x="10882598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4A98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5071847"/>
                <a:ext cx="10882598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882598" h="12700">
                    <a:moveTo>
                      <a:pt x="0" y="0"/>
                    </a:moveTo>
                    <a:lnTo>
                      <a:pt x="10882598" y="0"/>
                    </a:lnTo>
                    <a:lnTo>
                      <a:pt x="10882598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4A98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0" y="7610946"/>
                <a:ext cx="10882598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882598" h="12700">
                    <a:moveTo>
                      <a:pt x="0" y="0"/>
                    </a:moveTo>
                    <a:lnTo>
                      <a:pt x="10882598" y="0"/>
                    </a:lnTo>
                    <a:lnTo>
                      <a:pt x="10882598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4A98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0" y="10150044"/>
                <a:ext cx="10882598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882598" h="12700">
                    <a:moveTo>
                      <a:pt x="0" y="0"/>
                    </a:moveTo>
                    <a:lnTo>
                      <a:pt x="10882598" y="0"/>
                    </a:lnTo>
                    <a:lnTo>
                      <a:pt x="10882598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4A98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0" y="12689143"/>
                <a:ext cx="10882598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882598" h="12700">
                    <a:moveTo>
                      <a:pt x="0" y="0"/>
                    </a:moveTo>
                    <a:lnTo>
                      <a:pt x="10882598" y="0"/>
                    </a:lnTo>
                    <a:lnTo>
                      <a:pt x="10882598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4A98"/>
              </a:solid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0" y="-28575"/>
              <a:ext cx="427879" cy="387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19"/>
                </a:lnSpc>
              </a:pPr>
              <a:r>
                <a:rPr lang="en-US" sz="1799">
                  <a:solidFill>
                    <a:srgbClr val="004A98"/>
                  </a:solidFill>
                  <a:latin typeface="Open Sans"/>
                </a:rPr>
                <a:t>50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2017352"/>
              <a:ext cx="427879" cy="387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19"/>
                </a:lnSpc>
              </a:pPr>
              <a:r>
                <a:rPr lang="en-US" sz="1799">
                  <a:solidFill>
                    <a:srgbClr val="004A98"/>
                  </a:solidFill>
                  <a:latin typeface="Open Sans"/>
                </a:rPr>
                <a:t>40 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4063280"/>
              <a:ext cx="427879" cy="387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19"/>
                </a:lnSpc>
              </a:pPr>
              <a:r>
                <a:rPr lang="en-US" sz="1799">
                  <a:solidFill>
                    <a:srgbClr val="004A98"/>
                  </a:solidFill>
                  <a:latin typeface="Open Sans"/>
                </a:rPr>
                <a:t>30 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6109207"/>
              <a:ext cx="427879" cy="387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19"/>
                </a:lnSpc>
              </a:pPr>
              <a:r>
                <a:rPr lang="en-US" sz="1799">
                  <a:solidFill>
                    <a:srgbClr val="004A98"/>
                  </a:solidFill>
                  <a:latin typeface="Open Sans"/>
                </a:rPr>
                <a:t>20 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8155135"/>
              <a:ext cx="427879" cy="387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19"/>
                </a:lnSpc>
              </a:pPr>
              <a:r>
                <a:rPr lang="en-US" sz="1799">
                  <a:solidFill>
                    <a:srgbClr val="004A98"/>
                  </a:solidFill>
                  <a:latin typeface="Open Sans"/>
                </a:rPr>
                <a:t>10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74285" y="10201062"/>
              <a:ext cx="253593" cy="387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19"/>
                </a:lnSpc>
              </a:pPr>
              <a:r>
                <a:rPr lang="en-US" sz="1799">
                  <a:solidFill>
                    <a:srgbClr val="004A98"/>
                  </a:solidFill>
                  <a:latin typeface="Open Sans"/>
                </a:rPr>
                <a:t>0 </a:t>
              </a:r>
            </a:p>
          </p:txBody>
        </p: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580279" y="179302"/>
              <a:ext cx="8768862" cy="10229637"/>
              <a:chOff x="0" y="0"/>
              <a:chExt cx="10882597" cy="12695493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024760" y="9631901"/>
                <a:ext cx="2263226" cy="3126808"/>
              </a:xfrm>
              <a:custGeom>
                <a:avLst/>
                <a:gdLst/>
                <a:ahLst/>
                <a:cxnLst/>
                <a:rect l="l" t="t" r="r" b="b"/>
                <a:pathLst>
                  <a:path w="2263226" h="3126808">
                    <a:moveTo>
                      <a:pt x="127000" y="3063592"/>
                    </a:moveTo>
                    <a:cubicBezTo>
                      <a:pt x="126843" y="3028632"/>
                      <a:pt x="98459" y="3000375"/>
                      <a:pt x="63500" y="3000375"/>
                    </a:cubicBezTo>
                    <a:cubicBezTo>
                      <a:pt x="28540" y="3000375"/>
                      <a:pt x="156" y="3028632"/>
                      <a:pt x="0" y="3063592"/>
                    </a:cubicBezTo>
                    <a:cubicBezTo>
                      <a:pt x="156" y="3098551"/>
                      <a:pt x="28540" y="3126808"/>
                      <a:pt x="63500" y="3126808"/>
                    </a:cubicBezTo>
                    <a:cubicBezTo>
                      <a:pt x="98459" y="3126808"/>
                      <a:pt x="126843" y="3098551"/>
                      <a:pt x="127000" y="3063592"/>
                    </a:cubicBezTo>
                    <a:close/>
                    <a:moveTo>
                      <a:pt x="40294" y="3046918"/>
                    </a:moveTo>
                    <a:lnTo>
                      <a:pt x="86706" y="3080266"/>
                    </a:lnTo>
                    <a:lnTo>
                      <a:pt x="2263225" y="33347"/>
                    </a:lnTo>
                    <a:lnTo>
                      <a:pt x="2216813" y="0"/>
                    </a:lnTo>
                    <a:close/>
                  </a:path>
                </a:pathLst>
              </a:custGeom>
              <a:solidFill>
                <a:srgbClr val="011C50"/>
              </a:solidFill>
            </p:spPr>
          </p:sp>
          <p:sp>
            <p:nvSpPr>
              <p:cNvPr id="24" name="Freeform 24"/>
              <p:cNvSpPr/>
              <p:nvPr/>
            </p:nvSpPr>
            <p:spPr>
              <a:xfrm>
                <a:off x="3201279" y="3037924"/>
                <a:ext cx="2267142" cy="6673867"/>
              </a:xfrm>
              <a:custGeom>
                <a:avLst/>
                <a:gdLst/>
                <a:ahLst/>
                <a:cxnLst/>
                <a:rect l="l" t="t" r="r" b="b"/>
                <a:pathLst>
                  <a:path w="2267142" h="6673867">
                    <a:moveTo>
                      <a:pt x="127000" y="6610651"/>
                    </a:moveTo>
                    <a:cubicBezTo>
                      <a:pt x="126844" y="6575692"/>
                      <a:pt x="98460" y="6547434"/>
                      <a:pt x="63500" y="6547434"/>
                    </a:cubicBezTo>
                    <a:cubicBezTo>
                      <a:pt x="28541" y="6547434"/>
                      <a:pt x="157" y="6575692"/>
                      <a:pt x="0" y="6610651"/>
                    </a:cubicBezTo>
                    <a:cubicBezTo>
                      <a:pt x="157" y="6645610"/>
                      <a:pt x="28541" y="6673867"/>
                      <a:pt x="63500" y="6673867"/>
                    </a:cubicBezTo>
                    <a:cubicBezTo>
                      <a:pt x="98460" y="6673867"/>
                      <a:pt x="126844" y="6645610"/>
                      <a:pt x="127000" y="6610651"/>
                    </a:cubicBezTo>
                    <a:close/>
                    <a:moveTo>
                      <a:pt x="36378" y="6601657"/>
                    </a:moveTo>
                    <a:lnTo>
                      <a:pt x="90623" y="6619645"/>
                    </a:lnTo>
                    <a:lnTo>
                      <a:pt x="2267142" y="17989"/>
                    </a:lnTo>
                    <a:lnTo>
                      <a:pt x="2212897" y="0"/>
                    </a:lnTo>
                    <a:close/>
                  </a:path>
                </a:pathLst>
              </a:custGeom>
              <a:solidFill>
                <a:srgbClr val="011C50"/>
              </a:solidFill>
            </p:spPr>
          </p:sp>
          <p:sp>
            <p:nvSpPr>
              <p:cNvPr id="25" name="Freeform 25"/>
              <p:cNvSpPr/>
              <p:nvPr/>
            </p:nvSpPr>
            <p:spPr>
              <a:xfrm>
                <a:off x="5377799" y="2983702"/>
                <a:ext cx="2259455" cy="2115443"/>
              </a:xfrm>
              <a:custGeom>
                <a:avLst/>
                <a:gdLst/>
                <a:ahLst/>
                <a:cxnLst/>
                <a:rect l="l" t="t" r="r" b="b"/>
                <a:pathLst>
                  <a:path w="2259455" h="2115443">
                    <a:moveTo>
                      <a:pt x="127000" y="63216"/>
                    </a:moveTo>
                    <a:cubicBezTo>
                      <a:pt x="126844" y="28257"/>
                      <a:pt x="98459" y="0"/>
                      <a:pt x="63500" y="0"/>
                    </a:cubicBezTo>
                    <a:cubicBezTo>
                      <a:pt x="28540" y="0"/>
                      <a:pt x="156" y="28257"/>
                      <a:pt x="0" y="63216"/>
                    </a:cubicBezTo>
                    <a:cubicBezTo>
                      <a:pt x="156" y="98176"/>
                      <a:pt x="28540" y="126433"/>
                      <a:pt x="63500" y="126433"/>
                    </a:cubicBezTo>
                    <a:cubicBezTo>
                      <a:pt x="98459" y="126433"/>
                      <a:pt x="126844" y="98176"/>
                      <a:pt x="127000" y="63216"/>
                    </a:cubicBezTo>
                    <a:close/>
                    <a:moveTo>
                      <a:pt x="82936" y="42269"/>
                    </a:moveTo>
                    <a:lnTo>
                      <a:pt x="44064" y="84163"/>
                    </a:lnTo>
                    <a:lnTo>
                      <a:pt x="2220584" y="2115442"/>
                    </a:lnTo>
                    <a:lnTo>
                      <a:pt x="2259455" y="2073548"/>
                    </a:lnTo>
                    <a:close/>
                  </a:path>
                </a:pathLst>
              </a:custGeom>
              <a:solidFill>
                <a:srgbClr val="011C50"/>
              </a:solidFill>
            </p:spPr>
          </p:sp>
          <p:sp>
            <p:nvSpPr>
              <p:cNvPr id="26" name="Freeform 26"/>
              <p:cNvSpPr/>
              <p:nvPr/>
            </p:nvSpPr>
            <p:spPr>
              <a:xfrm>
                <a:off x="7554318" y="4507161"/>
                <a:ext cx="2303520" cy="634253"/>
              </a:xfrm>
              <a:custGeom>
                <a:avLst/>
                <a:gdLst/>
                <a:ahLst/>
                <a:cxnLst/>
                <a:rect l="l" t="t" r="r" b="b"/>
                <a:pathLst>
                  <a:path w="2303520" h="634253">
                    <a:moveTo>
                      <a:pt x="127000" y="571036"/>
                    </a:moveTo>
                    <a:cubicBezTo>
                      <a:pt x="126843" y="536077"/>
                      <a:pt x="98460" y="507819"/>
                      <a:pt x="63500" y="507819"/>
                    </a:cubicBezTo>
                    <a:cubicBezTo>
                      <a:pt x="28540" y="507819"/>
                      <a:pt x="157" y="536077"/>
                      <a:pt x="0" y="571036"/>
                    </a:cubicBezTo>
                    <a:cubicBezTo>
                      <a:pt x="157" y="605995"/>
                      <a:pt x="28540" y="634253"/>
                      <a:pt x="63500" y="634253"/>
                    </a:cubicBezTo>
                    <a:cubicBezTo>
                      <a:pt x="98460" y="634253"/>
                      <a:pt x="126843" y="605995"/>
                      <a:pt x="127000" y="571036"/>
                    </a:cubicBezTo>
                    <a:close/>
                    <a:moveTo>
                      <a:pt x="57043" y="543200"/>
                    </a:moveTo>
                    <a:lnTo>
                      <a:pt x="69957" y="598872"/>
                    </a:lnTo>
                    <a:lnTo>
                      <a:pt x="2246477" y="91053"/>
                    </a:lnTo>
                    <a:lnTo>
                      <a:pt x="2233563" y="35380"/>
                    </a:lnTo>
                    <a:close/>
                    <a:moveTo>
                      <a:pt x="2303520" y="63216"/>
                    </a:moveTo>
                    <a:cubicBezTo>
                      <a:pt x="2303363" y="28257"/>
                      <a:pt x="2274980" y="0"/>
                      <a:pt x="2240020" y="0"/>
                    </a:cubicBezTo>
                    <a:cubicBezTo>
                      <a:pt x="2205060" y="0"/>
                      <a:pt x="2176676" y="28257"/>
                      <a:pt x="2176520" y="63216"/>
                    </a:cubicBezTo>
                    <a:cubicBezTo>
                      <a:pt x="2176676" y="98175"/>
                      <a:pt x="2205060" y="126433"/>
                      <a:pt x="2240020" y="126433"/>
                    </a:cubicBezTo>
                    <a:cubicBezTo>
                      <a:pt x="2274980" y="126433"/>
                      <a:pt x="2303363" y="98175"/>
                      <a:pt x="2303520" y="63216"/>
                    </a:cubicBezTo>
                    <a:close/>
                  </a:path>
                </a:pathLst>
              </a:custGeom>
              <a:solidFill>
                <a:srgbClr val="011C50"/>
              </a:solidFill>
            </p:spPr>
          </p:sp>
          <p:sp>
            <p:nvSpPr>
              <p:cNvPr id="27" name="Freeform 27"/>
              <p:cNvSpPr/>
              <p:nvPr/>
            </p:nvSpPr>
            <p:spPr>
              <a:xfrm>
                <a:off x="1024760" y="9585358"/>
                <a:ext cx="2259455" cy="2115442"/>
              </a:xfrm>
              <a:custGeom>
                <a:avLst/>
                <a:gdLst/>
                <a:ahLst/>
                <a:cxnLst/>
                <a:rect l="l" t="t" r="r" b="b"/>
                <a:pathLst>
                  <a:path w="2259455" h="2115442">
                    <a:moveTo>
                      <a:pt x="127000" y="63217"/>
                    </a:moveTo>
                    <a:cubicBezTo>
                      <a:pt x="126843" y="28258"/>
                      <a:pt x="98459" y="0"/>
                      <a:pt x="63500" y="0"/>
                    </a:cubicBezTo>
                    <a:cubicBezTo>
                      <a:pt x="28540" y="0"/>
                      <a:pt x="156" y="28258"/>
                      <a:pt x="0" y="63217"/>
                    </a:cubicBezTo>
                    <a:cubicBezTo>
                      <a:pt x="156" y="98176"/>
                      <a:pt x="28540" y="126433"/>
                      <a:pt x="63500" y="126433"/>
                    </a:cubicBezTo>
                    <a:cubicBezTo>
                      <a:pt x="98459" y="126433"/>
                      <a:pt x="126843" y="98176"/>
                      <a:pt x="127000" y="63217"/>
                    </a:cubicBezTo>
                    <a:close/>
                    <a:moveTo>
                      <a:pt x="82936" y="42270"/>
                    </a:moveTo>
                    <a:lnTo>
                      <a:pt x="44064" y="84163"/>
                    </a:lnTo>
                    <a:lnTo>
                      <a:pt x="2220583" y="2115443"/>
                    </a:lnTo>
                    <a:lnTo>
                      <a:pt x="2259455" y="2073548"/>
                    </a:lnTo>
                    <a:close/>
                  </a:path>
                </a:pathLst>
              </a:custGeom>
              <a:solidFill>
                <a:srgbClr val="F5BE49"/>
              </a:solidFill>
            </p:spPr>
          </p:sp>
          <p:sp>
            <p:nvSpPr>
              <p:cNvPr id="28" name="Freeform 28"/>
              <p:cNvSpPr/>
              <p:nvPr/>
            </p:nvSpPr>
            <p:spPr>
              <a:xfrm>
                <a:off x="3201279" y="7603741"/>
                <a:ext cx="2265175" cy="4139330"/>
              </a:xfrm>
              <a:custGeom>
                <a:avLst/>
                <a:gdLst/>
                <a:ahLst/>
                <a:cxnLst/>
                <a:rect l="l" t="t" r="r" b="b"/>
                <a:pathLst>
                  <a:path w="2265175" h="4139330">
                    <a:moveTo>
                      <a:pt x="127000" y="4076113"/>
                    </a:moveTo>
                    <a:cubicBezTo>
                      <a:pt x="126844" y="4041154"/>
                      <a:pt x="98460" y="4012896"/>
                      <a:pt x="63500" y="4012896"/>
                    </a:cubicBezTo>
                    <a:cubicBezTo>
                      <a:pt x="28541" y="4012896"/>
                      <a:pt x="157" y="4041154"/>
                      <a:pt x="0" y="4076113"/>
                    </a:cubicBezTo>
                    <a:cubicBezTo>
                      <a:pt x="157" y="4111072"/>
                      <a:pt x="28541" y="4139329"/>
                      <a:pt x="63500" y="4139329"/>
                    </a:cubicBezTo>
                    <a:cubicBezTo>
                      <a:pt x="98460" y="4139329"/>
                      <a:pt x="126844" y="4111072"/>
                      <a:pt x="127000" y="4076113"/>
                    </a:cubicBezTo>
                    <a:close/>
                    <a:moveTo>
                      <a:pt x="38345" y="4062557"/>
                    </a:moveTo>
                    <a:lnTo>
                      <a:pt x="88655" y="4089668"/>
                    </a:lnTo>
                    <a:lnTo>
                      <a:pt x="2265175" y="27110"/>
                    </a:lnTo>
                    <a:lnTo>
                      <a:pt x="2214865" y="0"/>
                    </a:lnTo>
                    <a:close/>
                  </a:path>
                </a:pathLst>
              </a:custGeom>
              <a:solidFill>
                <a:srgbClr val="F5BE49"/>
              </a:solidFill>
            </p:spPr>
          </p:sp>
          <p:sp>
            <p:nvSpPr>
              <p:cNvPr id="29" name="Freeform 29"/>
              <p:cNvSpPr/>
              <p:nvPr/>
            </p:nvSpPr>
            <p:spPr>
              <a:xfrm>
                <a:off x="5377799" y="7554079"/>
                <a:ext cx="2254355" cy="1357485"/>
              </a:xfrm>
              <a:custGeom>
                <a:avLst/>
                <a:gdLst/>
                <a:ahLst/>
                <a:cxnLst/>
                <a:rect l="l" t="t" r="r" b="b"/>
                <a:pathLst>
                  <a:path w="2254355" h="1357485">
                    <a:moveTo>
                      <a:pt x="127000" y="63217"/>
                    </a:moveTo>
                    <a:cubicBezTo>
                      <a:pt x="126844" y="28257"/>
                      <a:pt x="98459" y="0"/>
                      <a:pt x="63500" y="0"/>
                    </a:cubicBezTo>
                    <a:cubicBezTo>
                      <a:pt x="28540" y="0"/>
                      <a:pt x="156" y="28257"/>
                      <a:pt x="0" y="63217"/>
                    </a:cubicBezTo>
                    <a:cubicBezTo>
                      <a:pt x="156" y="98176"/>
                      <a:pt x="28540" y="126433"/>
                      <a:pt x="63500" y="126433"/>
                    </a:cubicBezTo>
                    <a:cubicBezTo>
                      <a:pt x="98459" y="126433"/>
                      <a:pt x="126844" y="98176"/>
                      <a:pt x="127000" y="63217"/>
                    </a:cubicBezTo>
                    <a:close/>
                    <a:moveTo>
                      <a:pt x="77835" y="38497"/>
                    </a:moveTo>
                    <a:lnTo>
                      <a:pt x="49165" y="87936"/>
                    </a:lnTo>
                    <a:lnTo>
                      <a:pt x="2225684" y="1357486"/>
                    </a:lnTo>
                    <a:lnTo>
                      <a:pt x="2254355" y="1308047"/>
                    </a:lnTo>
                    <a:close/>
                  </a:path>
                </a:pathLst>
              </a:custGeom>
              <a:solidFill>
                <a:srgbClr val="F5BE49"/>
              </a:solidFill>
            </p:spPr>
          </p:sp>
          <p:sp>
            <p:nvSpPr>
              <p:cNvPr id="30" name="Freeform 30"/>
              <p:cNvSpPr/>
              <p:nvPr/>
            </p:nvSpPr>
            <p:spPr>
              <a:xfrm>
                <a:off x="7554318" y="-63217"/>
                <a:ext cx="2303520" cy="9013278"/>
              </a:xfrm>
              <a:custGeom>
                <a:avLst/>
                <a:gdLst/>
                <a:ahLst/>
                <a:cxnLst/>
                <a:rect l="l" t="t" r="r" b="b"/>
                <a:pathLst>
                  <a:path w="2303520" h="9013278">
                    <a:moveTo>
                      <a:pt x="127000" y="8950062"/>
                    </a:moveTo>
                    <a:cubicBezTo>
                      <a:pt x="126843" y="8915103"/>
                      <a:pt x="98460" y="8886846"/>
                      <a:pt x="63500" y="8886846"/>
                    </a:cubicBezTo>
                    <a:cubicBezTo>
                      <a:pt x="28540" y="8886846"/>
                      <a:pt x="157" y="8915103"/>
                      <a:pt x="0" y="8950062"/>
                    </a:cubicBezTo>
                    <a:cubicBezTo>
                      <a:pt x="157" y="8985021"/>
                      <a:pt x="28540" y="9013278"/>
                      <a:pt x="63500" y="9013278"/>
                    </a:cubicBezTo>
                    <a:cubicBezTo>
                      <a:pt x="98460" y="9013278"/>
                      <a:pt x="126843" y="8985021"/>
                      <a:pt x="127000" y="8950062"/>
                    </a:cubicBezTo>
                    <a:close/>
                    <a:moveTo>
                      <a:pt x="35754" y="8943227"/>
                    </a:moveTo>
                    <a:lnTo>
                      <a:pt x="91246" y="8956897"/>
                    </a:lnTo>
                    <a:lnTo>
                      <a:pt x="2267765" y="70052"/>
                    </a:lnTo>
                    <a:lnTo>
                      <a:pt x="2212274" y="56382"/>
                    </a:lnTo>
                    <a:close/>
                    <a:moveTo>
                      <a:pt x="2303520" y="63217"/>
                    </a:moveTo>
                    <a:lnTo>
                      <a:pt x="2303520" y="63217"/>
                    </a:lnTo>
                    <a:cubicBezTo>
                      <a:pt x="2303363" y="28258"/>
                      <a:pt x="2274980" y="0"/>
                      <a:pt x="2240020" y="0"/>
                    </a:cubicBezTo>
                    <a:cubicBezTo>
                      <a:pt x="2205060" y="0"/>
                      <a:pt x="2176676" y="28258"/>
                      <a:pt x="2176520" y="63217"/>
                    </a:cubicBezTo>
                    <a:lnTo>
                      <a:pt x="2176520" y="63217"/>
                    </a:lnTo>
                    <a:cubicBezTo>
                      <a:pt x="2176676" y="98176"/>
                      <a:pt x="2205060" y="126434"/>
                      <a:pt x="2240020" y="126434"/>
                    </a:cubicBezTo>
                    <a:cubicBezTo>
                      <a:pt x="2274980" y="126434"/>
                      <a:pt x="2303363" y="98176"/>
                      <a:pt x="2303520" y="63217"/>
                    </a:cubicBezTo>
                    <a:close/>
                  </a:path>
                </a:pathLst>
              </a:custGeom>
              <a:solidFill>
                <a:srgbClr val="F5BE49"/>
              </a:solidFill>
            </p:spPr>
          </p:sp>
          <p:sp>
            <p:nvSpPr>
              <p:cNvPr id="31" name="Freeform 31"/>
              <p:cNvSpPr/>
              <p:nvPr/>
            </p:nvSpPr>
            <p:spPr>
              <a:xfrm>
                <a:off x="1024760" y="5061524"/>
                <a:ext cx="2263226" cy="3126808"/>
              </a:xfrm>
              <a:custGeom>
                <a:avLst/>
                <a:gdLst/>
                <a:ahLst/>
                <a:cxnLst/>
                <a:rect l="l" t="t" r="r" b="b"/>
                <a:pathLst>
                  <a:path w="2263226" h="3126808">
                    <a:moveTo>
                      <a:pt x="127000" y="3063592"/>
                    </a:moveTo>
                    <a:cubicBezTo>
                      <a:pt x="126843" y="3028633"/>
                      <a:pt x="98459" y="3000375"/>
                      <a:pt x="63500" y="3000375"/>
                    </a:cubicBezTo>
                    <a:cubicBezTo>
                      <a:pt x="28540" y="3000375"/>
                      <a:pt x="156" y="3028633"/>
                      <a:pt x="0" y="3063592"/>
                    </a:cubicBezTo>
                    <a:cubicBezTo>
                      <a:pt x="156" y="3098551"/>
                      <a:pt x="28540" y="3126808"/>
                      <a:pt x="63500" y="3126808"/>
                    </a:cubicBezTo>
                    <a:cubicBezTo>
                      <a:pt x="98459" y="3126808"/>
                      <a:pt x="126843" y="3098551"/>
                      <a:pt x="127000" y="3063592"/>
                    </a:cubicBezTo>
                    <a:close/>
                    <a:moveTo>
                      <a:pt x="40294" y="3046918"/>
                    </a:moveTo>
                    <a:lnTo>
                      <a:pt x="86706" y="3080265"/>
                    </a:lnTo>
                    <a:lnTo>
                      <a:pt x="2263225" y="33347"/>
                    </a:lnTo>
                    <a:lnTo>
                      <a:pt x="2216813" y="0"/>
                    </a:lnTo>
                    <a:close/>
                  </a:path>
                </a:pathLst>
              </a:custGeom>
              <a:solidFill>
                <a:srgbClr val="004A98"/>
              </a:solidFill>
            </p:spPr>
          </p:sp>
          <p:sp>
            <p:nvSpPr>
              <p:cNvPr id="32" name="Freeform 32"/>
              <p:cNvSpPr/>
              <p:nvPr/>
            </p:nvSpPr>
            <p:spPr>
              <a:xfrm>
                <a:off x="3201279" y="5014980"/>
                <a:ext cx="2254354" cy="1357485"/>
              </a:xfrm>
              <a:custGeom>
                <a:avLst/>
                <a:gdLst/>
                <a:ahLst/>
                <a:cxnLst/>
                <a:rect l="l" t="t" r="r" b="b"/>
                <a:pathLst>
                  <a:path w="2254354" h="1357485">
                    <a:moveTo>
                      <a:pt x="127000" y="63217"/>
                    </a:moveTo>
                    <a:cubicBezTo>
                      <a:pt x="126844" y="28258"/>
                      <a:pt x="98460" y="0"/>
                      <a:pt x="63500" y="0"/>
                    </a:cubicBezTo>
                    <a:cubicBezTo>
                      <a:pt x="28541" y="0"/>
                      <a:pt x="157" y="28258"/>
                      <a:pt x="0" y="63217"/>
                    </a:cubicBezTo>
                    <a:cubicBezTo>
                      <a:pt x="157" y="98176"/>
                      <a:pt x="28541" y="126434"/>
                      <a:pt x="63500" y="126434"/>
                    </a:cubicBezTo>
                    <a:cubicBezTo>
                      <a:pt x="98460" y="126434"/>
                      <a:pt x="126844" y="98176"/>
                      <a:pt x="127000" y="63217"/>
                    </a:cubicBezTo>
                    <a:close/>
                    <a:moveTo>
                      <a:pt x="77835" y="38498"/>
                    </a:moveTo>
                    <a:lnTo>
                      <a:pt x="49165" y="87936"/>
                    </a:lnTo>
                    <a:lnTo>
                      <a:pt x="2225685" y="1357486"/>
                    </a:lnTo>
                    <a:lnTo>
                      <a:pt x="2254355" y="1308047"/>
                    </a:lnTo>
                    <a:close/>
                  </a:path>
                </a:pathLst>
              </a:custGeom>
              <a:solidFill>
                <a:srgbClr val="004A98"/>
              </a:solidFill>
            </p:spPr>
          </p:sp>
          <p:sp>
            <p:nvSpPr>
              <p:cNvPr id="33" name="Freeform 33"/>
              <p:cNvSpPr/>
              <p:nvPr/>
            </p:nvSpPr>
            <p:spPr>
              <a:xfrm>
                <a:off x="5377799" y="2524858"/>
                <a:ext cx="2264794" cy="3886104"/>
              </a:xfrm>
              <a:custGeom>
                <a:avLst/>
                <a:gdLst/>
                <a:ahLst/>
                <a:cxnLst/>
                <a:rect l="l" t="t" r="r" b="b"/>
                <a:pathLst>
                  <a:path w="2264794" h="3886104">
                    <a:moveTo>
                      <a:pt x="127000" y="3822888"/>
                    </a:moveTo>
                    <a:cubicBezTo>
                      <a:pt x="126844" y="3787929"/>
                      <a:pt x="98459" y="3759672"/>
                      <a:pt x="63500" y="3759672"/>
                    </a:cubicBezTo>
                    <a:cubicBezTo>
                      <a:pt x="28540" y="3759672"/>
                      <a:pt x="156" y="3787929"/>
                      <a:pt x="0" y="3822888"/>
                    </a:cubicBezTo>
                    <a:cubicBezTo>
                      <a:pt x="156" y="3857847"/>
                      <a:pt x="28540" y="3886105"/>
                      <a:pt x="63500" y="3886105"/>
                    </a:cubicBezTo>
                    <a:cubicBezTo>
                      <a:pt x="98459" y="3886105"/>
                      <a:pt x="126844" y="3857847"/>
                      <a:pt x="127000" y="3822888"/>
                    </a:cubicBezTo>
                    <a:close/>
                    <a:moveTo>
                      <a:pt x="38726" y="3808648"/>
                    </a:moveTo>
                    <a:lnTo>
                      <a:pt x="88274" y="3837128"/>
                    </a:lnTo>
                    <a:lnTo>
                      <a:pt x="2264793" y="28481"/>
                    </a:lnTo>
                    <a:lnTo>
                      <a:pt x="2215245" y="0"/>
                    </a:lnTo>
                    <a:close/>
                  </a:path>
                </a:pathLst>
              </a:custGeom>
              <a:solidFill>
                <a:srgbClr val="004A98"/>
              </a:solidFill>
            </p:spPr>
          </p:sp>
          <p:sp>
            <p:nvSpPr>
              <p:cNvPr id="34" name="Freeform 34"/>
              <p:cNvSpPr/>
              <p:nvPr/>
            </p:nvSpPr>
            <p:spPr>
              <a:xfrm>
                <a:off x="7554318" y="1968062"/>
                <a:ext cx="2303520" cy="634253"/>
              </a:xfrm>
              <a:custGeom>
                <a:avLst/>
                <a:gdLst/>
                <a:ahLst/>
                <a:cxnLst/>
                <a:rect l="l" t="t" r="r" b="b"/>
                <a:pathLst>
                  <a:path w="2303520" h="634253">
                    <a:moveTo>
                      <a:pt x="127000" y="571037"/>
                    </a:moveTo>
                    <a:cubicBezTo>
                      <a:pt x="126843" y="536077"/>
                      <a:pt x="98460" y="507820"/>
                      <a:pt x="63500" y="507820"/>
                    </a:cubicBezTo>
                    <a:cubicBezTo>
                      <a:pt x="28540" y="507820"/>
                      <a:pt x="157" y="536077"/>
                      <a:pt x="0" y="571037"/>
                    </a:cubicBezTo>
                    <a:cubicBezTo>
                      <a:pt x="157" y="605996"/>
                      <a:pt x="28540" y="634253"/>
                      <a:pt x="63500" y="634253"/>
                    </a:cubicBezTo>
                    <a:cubicBezTo>
                      <a:pt x="98460" y="634253"/>
                      <a:pt x="126843" y="605996"/>
                      <a:pt x="127000" y="571037"/>
                    </a:cubicBezTo>
                    <a:close/>
                    <a:moveTo>
                      <a:pt x="57043" y="543201"/>
                    </a:moveTo>
                    <a:lnTo>
                      <a:pt x="69957" y="598872"/>
                    </a:lnTo>
                    <a:lnTo>
                      <a:pt x="2246477" y="91053"/>
                    </a:lnTo>
                    <a:lnTo>
                      <a:pt x="2233563" y="35381"/>
                    </a:lnTo>
                    <a:close/>
                    <a:moveTo>
                      <a:pt x="2303520" y="63217"/>
                    </a:moveTo>
                    <a:cubicBezTo>
                      <a:pt x="2303363" y="28258"/>
                      <a:pt x="2274980" y="0"/>
                      <a:pt x="2240020" y="0"/>
                    </a:cubicBezTo>
                    <a:cubicBezTo>
                      <a:pt x="2205060" y="0"/>
                      <a:pt x="2176676" y="28258"/>
                      <a:pt x="2176520" y="63217"/>
                    </a:cubicBezTo>
                    <a:cubicBezTo>
                      <a:pt x="2176676" y="98176"/>
                      <a:pt x="2205060" y="126434"/>
                      <a:pt x="2240020" y="126434"/>
                    </a:cubicBezTo>
                    <a:cubicBezTo>
                      <a:pt x="2274980" y="126434"/>
                      <a:pt x="2303363" y="98176"/>
                      <a:pt x="2303520" y="63217"/>
                    </a:cubicBezTo>
                    <a:close/>
                  </a:path>
                </a:pathLst>
              </a:custGeom>
              <a:solidFill>
                <a:srgbClr val="004A98"/>
              </a:solidFill>
            </p:spPr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7B8AF5C0-0DCA-436C-8F92-0D9A39B27AC0}"/>
              </a:ext>
            </a:extLst>
          </p:cNvPr>
          <p:cNvSpPr txBox="1"/>
          <p:nvPr/>
        </p:nvSpPr>
        <p:spPr>
          <a:xfrm>
            <a:off x="9369461" y="382191"/>
            <a:ext cx="8590342" cy="7848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800" b="0" i="0" dirty="0">
                <a:solidFill>
                  <a:schemeClr val="bg1"/>
                </a:solidFill>
                <a:effectLst/>
                <a:latin typeface="corerhinoregular"/>
              </a:rPr>
              <a:t>        «Сьогодні в розвинутих західних суспільствах активно ведуться дискусії про баланс робочого й особистого життя — про це багато пише операційна директорка Фейсбук </a:t>
            </a:r>
            <a:r>
              <a:rPr lang="uk-UA" sz="2800" b="0" i="0" dirty="0" err="1">
                <a:solidFill>
                  <a:schemeClr val="bg1"/>
                </a:solidFill>
                <a:effectLst/>
                <a:latin typeface="corerhinoregular"/>
              </a:rPr>
              <a:t>Шерил</a:t>
            </a:r>
            <a:r>
              <a:rPr lang="uk-UA" sz="2800" b="0" i="0" dirty="0">
                <a:solidFill>
                  <a:schemeClr val="bg1"/>
                </a:solidFill>
                <a:effectLst/>
                <a:latin typeface="corerhinoregular"/>
              </a:rPr>
              <a:t> </a:t>
            </a:r>
            <a:r>
              <a:rPr lang="uk-UA" sz="2800" b="0" i="0" dirty="0" err="1">
                <a:solidFill>
                  <a:schemeClr val="bg1"/>
                </a:solidFill>
                <a:effectLst/>
                <a:latin typeface="corerhinoregular"/>
              </a:rPr>
              <a:t>Сендберг</a:t>
            </a:r>
            <a:r>
              <a:rPr lang="uk-UA" sz="2800" b="0" i="0" dirty="0">
                <a:solidFill>
                  <a:schemeClr val="bg1"/>
                </a:solidFill>
                <a:effectLst/>
                <a:latin typeface="corerhinoregular"/>
              </a:rPr>
              <a:t> у своїй останній книжці, із заздрістю згадуючи деякі європейські країни, де особисте життя законодавчо захищено й немає корпоративної етики “згорання на роботі”. У Швеції послідовно зменшують тривалість робочого дня до 6 годин, що веде до зростання ентузіазму працівників! У світі, який </a:t>
            </a:r>
            <a:r>
              <a:rPr lang="uk-UA" sz="2800" b="0" i="0" dirty="0" err="1">
                <a:solidFill>
                  <a:schemeClr val="bg1"/>
                </a:solidFill>
                <a:effectLst/>
                <a:latin typeface="corerhinoregular"/>
              </a:rPr>
              <a:t>динамічно</a:t>
            </a:r>
            <a:r>
              <a:rPr lang="uk-UA" sz="2800" b="0" i="0" dirty="0">
                <a:solidFill>
                  <a:schemeClr val="bg1"/>
                </a:solidFill>
                <a:effectLst/>
                <a:latin typeface="corerhinoregular"/>
              </a:rPr>
              <a:t> змінюється, людям потрібен час для перманентного навчання й особистого росту, а ще для повноцінного спілкування зі своїми друзями й близькими, для психологічного і фізичного здоров’я, зрештою, для виховання блискучих майбутніх поколінь. Про все це </a:t>
            </a:r>
            <a:r>
              <a:rPr lang="uk-UA" sz="2800" b="0" i="0" dirty="0" err="1">
                <a:solidFill>
                  <a:schemeClr val="bg1"/>
                </a:solidFill>
                <a:effectLst/>
                <a:latin typeface="corerhinoregular"/>
              </a:rPr>
              <a:t>забув</a:t>
            </a:r>
            <a:r>
              <a:rPr lang="uk-UA" sz="2800" b="0" i="0" dirty="0">
                <a:solidFill>
                  <a:schemeClr val="bg1"/>
                </a:solidFill>
                <a:effectLst/>
                <a:latin typeface="corerhinoregular"/>
              </a:rPr>
              <a:t> автор згаданої вакансії. Так, керівникові стартапу потрібен відданий асистент/ка. А нормальна країна здорових адекватних людей ні, не потрібна?»</a:t>
            </a:r>
            <a:endParaRPr lang="uk-UA" sz="2800" dirty="0">
              <a:solidFill>
                <a:schemeClr val="bg1"/>
              </a:solidFill>
            </a:endParaRP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4816348A-E4F5-465A-8CC9-C99EA8C57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9711" y="-357074"/>
            <a:ext cx="9157836" cy="1107077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9CBBCD8D-26D7-463F-8678-44B1D3A2C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63" y="2012654"/>
            <a:ext cx="7923211" cy="622537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13CEB136-0564-484F-B9E7-023091058A60}"/>
              </a:ext>
            </a:extLst>
          </p:cNvPr>
          <p:cNvSpPr txBox="1"/>
          <p:nvPr/>
        </p:nvSpPr>
        <p:spPr>
          <a:xfrm>
            <a:off x="13051569" y="8565899"/>
            <a:ext cx="47777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chemeClr val="bg1"/>
                </a:solidFill>
              </a:rPr>
              <a:t>— запитує в матеріалі про </a:t>
            </a:r>
            <a:r>
              <a:rPr lang="uk-UA" sz="2400" dirty="0" err="1">
                <a:solidFill>
                  <a:schemeClr val="bg1"/>
                </a:solidFill>
              </a:rPr>
              <a:t>сексизм</a:t>
            </a:r>
            <a:r>
              <a:rPr lang="uk-UA" sz="2400" dirty="0">
                <a:solidFill>
                  <a:schemeClr val="bg1"/>
                </a:solidFill>
              </a:rPr>
              <a:t> у ІТ-сфері Тамара Злобіна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268521">
            <a:off x="8502748" y="-3297188"/>
            <a:ext cx="15051428" cy="14746763"/>
            <a:chOff x="0" y="0"/>
            <a:chExt cx="20068571" cy="1966235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14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7410038" cy="1862941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14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658533" y="1032933"/>
              <a:ext cx="17410038" cy="18629418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-88899" y="7911360"/>
            <a:ext cx="18376899" cy="3103762"/>
            <a:chOff x="0" y="0"/>
            <a:chExt cx="2346717" cy="3963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46717" cy="396348"/>
            </a:xfrm>
            <a:custGeom>
              <a:avLst/>
              <a:gdLst/>
              <a:ahLst/>
              <a:cxnLst/>
              <a:rect l="l" t="t" r="r" b="b"/>
              <a:pathLst>
                <a:path w="2346717" h="396348">
                  <a:moveTo>
                    <a:pt x="0" y="0"/>
                  </a:moveTo>
                  <a:lnTo>
                    <a:pt x="2346717" y="0"/>
                  </a:lnTo>
                  <a:lnTo>
                    <a:pt x="2346717" y="396348"/>
                  </a:lnTo>
                  <a:lnTo>
                    <a:pt x="0" y="396348"/>
                  </a:lnTo>
                  <a:close/>
                </a:path>
              </a:pathLst>
            </a:custGeom>
            <a:solidFill>
              <a:srgbClr val="011C5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227693" y="1410504"/>
            <a:ext cx="7031607" cy="74659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0A0557F-C6EA-435D-965A-14AAC82226D1}"/>
              </a:ext>
            </a:extLst>
          </p:cNvPr>
          <p:cNvSpPr txBox="1"/>
          <p:nvPr/>
        </p:nvSpPr>
        <p:spPr>
          <a:xfrm>
            <a:off x="533400" y="924133"/>
            <a:ext cx="9277776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«З одного боку, в </a:t>
            </a:r>
            <a:r>
              <a:rPr lang="uk-UA" sz="2800" dirty="0">
                <a:solidFill>
                  <a:schemeClr val="bg1"/>
                </a:solidFill>
              </a:rPr>
              <a:t>абсолютній більшості вакансій вимоги про вищу освіту немає. Роботодавців цікавлять радше професійний досвід </a:t>
            </a:r>
            <a:r>
              <a:rPr lang="ru-RU" sz="2800" dirty="0">
                <a:solidFill>
                  <a:schemeClr val="bg1"/>
                </a:solidFill>
              </a:rPr>
              <a:t>та </a:t>
            </a:r>
            <a:r>
              <a:rPr lang="en-US" sz="2800" dirty="0">
                <a:solidFill>
                  <a:schemeClr val="bg1"/>
                </a:solidFill>
              </a:rPr>
              <a:t>soft skills. </a:t>
            </a:r>
            <a:r>
              <a:rPr lang="uk-UA" sz="2800" dirty="0">
                <a:solidFill>
                  <a:schemeClr val="bg1"/>
                </a:solidFill>
              </a:rPr>
              <a:t>Ба більше, віднедавна заговорили [18] про появу "нових комірців". Зокрема, про них розповідала </a:t>
            </a:r>
            <a:r>
              <a:rPr lang="ru-RU" sz="2800" dirty="0">
                <a:solidFill>
                  <a:schemeClr val="bg1"/>
                </a:solidFill>
              </a:rPr>
              <a:t>голова </a:t>
            </a:r>
            <a:r>
              <a:rPr lang="en-US" sz="2800" dirty="0">
                <a:solidFill>
                  <a:schemeClr val="bg1"/>
                </a:solidFill>
              </a:rPr>
              <a:t>IBM </a:t>
            </a:r>
            <a:r>
              <a:rPr lang="uk-UA" sz="2800" dirty="0" err="1">
                <a:solidFill>
                  <a:schemeClr val="bg1"/>
                </a:solidFill>
              </a:rPr>
              <a:t>Джинні</a:t>
            </a:r>
            <a:r>
              <a:rPr lang="uk-UA" sz="2800" dirty="0">
                <a:solidFill>
                  <a:schemeClr val="bg1"/>
                </a:solidFill>
              </a:rPr>
              <a:t> </a:t>
            </a:r>
            <a:r>
              <a:rPr lang="uk-UA" sz="2800" dirty="0" err="1">
                <a:solidFill>
                  <a:schemeClr val="bg1"/>
                </a:solidFill>
              </a:rPr>
              <a:t>Рометті</a:t>
            </a:r>
            <a:r>
              <a:rPr lang="uk-UA" sz="2800" dirty="0">
                <a:solidFill>
                  <a:schemeClr val="bg1"/>
                </a:solidFill>
              </a:rPr>
              <a:t> на Всесвітньому економічному форумі в Давосі 2019 року. За її словами, "нові комірці" — цінні кадри з технологічного сектора. Для працевлаштування їм не потрібна формальна освіта, а от онлайн-курси і спеціальні навчальні програми для співробітників представники цієї категорії дуже цінують. Серед </a:t>
            </a:r>
            <a:r>
              <a:rPr lang="ru-RU" sz="2800" dirty="0">
                <a:solidFill>
                  <a:schemeClr val="bg1"/>
                </a:solidFill>
              </a:rPr>
              <a:t>«</a:t>
            </a:r>
            <a:r>
              <a:rPr lang="uk-UA" sz="2800" dirty="0">
                <a:solidFill>
                  <a:schemeClr val="bg1"/>
                </a:solidFill>
              </a:rPr>
              <a:t>нових комірців» — фахівці з хмарних обчислень, менеджери баз даних, кібербезпеки, дизайнери інтерфейсів та інші </a:t>
            </a:r>
            <a:r>
              <a:rPr lang="en-US" sz="2800" dirty="0">
                <a:solidFill>
                  <a:schemeClr val="bg1"/>
                </a:solidFill>
              </a:rPr>
              <a:t>IT-</a:t>
            </a:r>
            <a:r>
              <a:rPr lang="ru-RU" sz="2800" dirty="0">
                <a:solidFill>
                  <a:schemeClr val="bg1"/>
                </a:solidFill>
              </a:rPr>
              <a:t>фахівці»,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923BE6-33BA-46DE-BD73-2185666D926A}"/>
              </a:ext>
            </a:extLst>
          </p:cNvPr>
          <p:cNvSpPr txBox="1"/>
          <p:nvPr/>
        </p:nvSpPr>
        <p:spPr>
          <a:xfrm>
            <a:off x="3684191" y="6844264"/>
            <a:ext cx="55183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— </a:t>
            </a:r>
            <a:r>
              <a:rPr lang="uk-UA" sz="2800" dirty="0">
                <a:solidFill>
                  <a:schemeClr val="bg1"/>
                </a:solidFill>
              </a:rPr>
              <a:t>зазначає експертка сервісу </a:t>
            </a:r>
            <a:r>
              <a:rPr lang="en-US" sz="2800" dirty="0">
                <a:solidFill>
                  <a:schemeClr val="bg1"/>
                </a:solidFill>
              </a:rPr>
              <a:t>grc.ua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600" y="8459267"/>
            <a:ext cx="21890488" cy="3103762"/>
            <a:chOff x="0" y="0"/>
            <a:chExt cx="2795400" cy="396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95400" cy="396348"/>
            </a:xfrm>
            <a:custGeom>
              <a:avLst/>
              <a:gdLst/>
              <a:ahLst/>
              <a:cxnLst/>
              <a:rect l="l" t="t" r="r" b="b"/>
              <a:pathLst>
                <a:path w="2795400" h="396348">
                  <a:moveTo>
                    <a:pt x="0" y="0"/>
                  </a:moveTo>
                  <a:lnTo>
                    <a:pt x="2795400" y="0"/>
                  </a:lnTo>
                  <a:lnTo>
                    <a:pt x="2795400" y="396348"/>
                  </a:lnTo>
                  <a:lnTo>
                    <a:pt x="0" y="396348"/>
                  </a:lnTo>
                  <a:close/>
                </a:path>
              </a:pathLst>
            </a:custGeom>
            <a:solidFill>
              <a:srgbClr val="011C50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355363">
            <a:off x="12666148" y="1777133"/>
            <a:ext cx="6009772" cy="705625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-2900313" y="8724900"/>
            <a:ext cx="5800626" cy="179094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7953237-F469-4CE8-B377-E13FF414E914}"/>
              </a:ext>
            </a:extLst>
          </p:cNvPr>
          <p:cNvSpPr txBox="1"/>
          <p:nvPr/>
        </p:nvSpPr>
        <p:spPr>
          <a:xfrm>
            <a:off x="598572" y="1303462"/>
            <a:ext cx="11719560" cy="7155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700" dirty="0">
                <a:solidFill>
                  <a:schemeClr val="bg1"/>
                </a:solidFill>
              </a:rPr>
              <a:t>   Жінок в ІТ дедалі більше. Це загальносвітова тенденція, яку підтримують гіганти індустрії і яка, на щастя, доходить і до України. Утім, тут досі існує чималий розрив у зарплаті.</a:t>
            </a:r>
          </a:p>
          <a:p>
            <a:endParaRPr lang="uk-UA" sz="2700" dirty="0">
              <a:solidFill>
                <a:schemeClr val="bg1"/>
              </a:solidFill>
            </a:endParaRPr>
          </a:p>
          <a:p>
            <a:r>
              <a:rPr lang="uk-UA" sz="2700" dirty="0">
                <a:solidFill>
                  <a:schemeClr val="bg1"/>
                </a:solidFill>
              </a:rPr>
              <a:t>    Формальних причин для цього кілька. Це менший досвід у жінок, адже їх масовий прихід в ІТ стався порівняно недавно, а також відсутність у багатьох профільної освіти. Для усунення прогалин у знаннях потрібні додаткові часові ресурси й зусилля. І це теж сприяє тому, що жінок рідше задіяно в «чистому» програмуванні, де дохід здебільшого найвищий.</a:t>
            </a:r>
          </a:p>
          <a:p>
            <a:endParaRPr lang="uk-UA" sz="2700" dirty="0">
              <a:solidFill>
                <a:schemeClr val="bg1"/>
              </a:solidFill>
            </a:endParaRPr>
          </a:p>
          <a:p>
            <a:r>
              <a:rPr lang="uk-UA" sz="2700" dirty="0">
                <a:solidFill>
                  <a:schemeClr val="bg1"/>
                </a:solidFill>
              </a:rPr>
              <a:t>    Однак саме сексистські упередження — наслідок і «пізнього» приходу жінок в ІТ після буму на початку сторіччя, і відсутності профільної освіти. Ці перешкоди долаються поступово, на них додатково накладаються мобінг і дискримінація з боку керівників.</a:t>
            </a:r>
            <a:endParaRPr lang="en-US" sz="2700" dirty="0">
              <a:solidFill>
                <a:schemeClr val="bg1"/>
              </a:solidFill>
            </a:endParaRPr>
          </a:p>
          <a:p>
            <a:r>
              <a:rPr lang="uk-UA" sz="2700" dirty="0">
                <a:solidFill>
                  <a:schemeClr val="bg1"/>
                </a:solidFill>
              </a:rPr>
              <a:t>    З огляду на сьогоднішні тенденції кількість жінок в IT у найближчі роки буде зростати як на технічних, так і на нетехнічних посадах, і ми будемо поступово рухатися до гендерного балансу в IT-галузі.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E25B25-8860-4A62-8A35-B2074AD2FC01}"/>
              </a:ext>
            </a:extLst>
          </p:cNvPr>
          <p:cNvSpPr txBox="1"/>
          <p:nvPr/>
        </p:nvSpPr>
        <p:spPr>
          <a:xfrm>
            <a:off x="5029200" y="453448"/>
            <a:ext cx="117043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5400" b="1" dirty="0">
                <a:solidFill>
                  <a:schemeClr val="bg1"/>
                </a:solidFill>
              </a:rPr>
              <a:t>Висновки</a:t>
            </a:r>
            <a:endParaRPr lang="ru-RU" sz="5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653503" y="1685609"/>
            <a:ext cx="15986545" cy="15653382"/>
            <a:chOff x="4216346" y="3711970"/>
            <a:chExt cx="21315393" cy="2087117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2405687">
              <a:off x="6722477" y="3711970"/>
              <a:ext cx="18809262" cy="1995677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19194313">
              <a:off x="4216346" y="4626370"/>
              <a:ext cx="18809263" cy="19956776"/>
            </a:xfrm>
            <a:prstGeom prst="rect">
              <a:avLst/>
            </a:prstGeom>
          </p:spPr>
        </p:pic>
      </p:grpSp>
      <p:sp>
        <p:nvSpPr>
          <p:cNvPr id="12" name="TextBox 12"/>
          <p:cNvSpPr txBox="1"/>
          <p:nvPr/>
        </p:nvSpPr>
        <p:spPr>
          <a:xfrm>
            <a:off x="9814218" y="1923396"/>
            <a:ext cx="8267700" cy="18184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uk-UA" sz="5400" dirty="0">
                <a:solidFill>
                  <a:srgbClr val="011C50"/>
                </a:solidFill>
                <a:latin typeface="HK Grotesk Bold"/>
              </a:rPr>
              <a:t>Сексизм або </a:t>
            </a:r>
          </a:p>
          <a:p>
            <a:r>
              <a:rPr lang="uk-UA" sz="5400" dirty="0">
                <a:solidFill>
                  <a:srgbClr val="011C50"/>
                </a:solidFill>
                <a:latin typeface="HK Grotesk Bold"/>
              </a:rPr>
              <a:t>гендерна дискримінація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914400" y="4141080"/>
            <a:ext cx="6749330" cy="511722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399970" y="1779423"/>
            <a:ext cx="6356016" cy="19624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6A669D2-9DBA-4EEF-BB65-A22D930612DC}"/>
              </a:ext>
            </a:extLst>
          </p:cNvPr>
          <p:cNvSpPr txBox="1"/>
          <p:nvPr/>
        </p:nvSpPr>
        <p:spPr>
          <a:xfrm>
            <a:off x="9814218" y="4355386"/>
            <a:ext cx="7864182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dirty="0"/>
              <a:t>   Це упередження чи дискримінація людей через їхню стать або гендер. Це поняття пов'язане зі стереотипами та гендерними ролями. </a:t>
            </a:r>
          </a:p>
          <a:p>
            <a:r>
              <a:rPr lang="uk-UA" sz="3200" dirty="0"/>
              <a:t>   Сексизм може включати віру в природну вищість; конструюється системною суспільною недооцінкою чи упередженнями щодо певної статі, стереотипізацією суджень про стать людини; проявляється в диспропорції влади, прав та можливостей між статями.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18719" y="-363375"/>
            <a:ext cx="15051428" cy="14746763"/>
            <a:chOff x="0" y="0"/>
            <a:chExt cx="20068571" cy="1966235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7410038" cy="1862941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658533" y="1032933"/>
              <a:ext cx="17410038" cy="18629418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329839" y="2669540"/>
            <a:ext cx="5762803" cy="677252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524000" y="665771"/>
            <a:ext cx="14148764" cy="9157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uk-UA" sz="6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Дискримінація на ринку праці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487374" y="1359448"/>
            <a:ext cx="5800626" cy="179094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AEACF16-C12B-4F65-A888-D9EA1C8622BD}"/>
              </a:ext>
            </a:extLst>
          </p:cNvPr>
          <p:cNvSpPr txBox="1"/>
          <p:nvPr/>
        </p:nvSpPr>
        <p:spPr>
          <a:xfrm>
            <a:off x="553604" y="1848682"/>
            <a:ext cx="10723996" cy="8494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600" b="1" dirty="0"/>
              <a:t>Неоплачувана робота. </a:t>
            </a:r>
            <a:r>
              <a:rPr lang="uk-UA" sz="2600" dirty="0"/>
              <a:t>Неврахування праці з обслуговування</a:t>
            </a:r>
            <a:r>
              <a:rPr lang="ru-RU" sz="26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600" b="1" dirty="0"/>
              <a:t>Заборона (або суспільне несхвалення) </a:t>
            </a:r>
            <a:r>
              <a:rPr lang="uk-UA" sz="2600" dirty="0"/>
              <a:t>чоловікам/жінкам займатися професіями або обіймати посади на підставі статі, або з аргументацією, що зводиться до цього засновку.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600" b="1" dirty="0"/>
              <a:t>Різниця зарплат.</a:t>
            </a:r>
            <a:r>
              <a:rPr lang="uk-UA" sz="2600" dirty="0"/>
              <a:t> Може виражатися в нижчій оплаті за рівну роботу (жінки отримують у середньому на 16 % меншу в порівнянні з чоловіками оплату за рівну працю;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600" b="1" dirty="0"/>
              <a:t> «Скляна стеля»</a:t>
            </a:r>
            <a:r>
              <a:rPr lang="uk-UA" sz="2600" dirty="0"/>
              <a:t> — термін американського менеджменту, що описує невидимий і формально ніяк не позначений бар'єр, який обмежує просування жінок по службовій драбині. Чоловіки при цьому просуваються по ній «скляним ескалатором».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600" b="1" dirty="0"/>
              <a:t>Вищий пенсійний вік </a:t>
            </a:r>
            <a:r>
              <a:rPr lang="uk-UA" sz="2600" dirty="0"/>
              <a:t>для чоловіків у багатьох країнах </a:t>
            </a:r>
            <a:r>
              <a:rPr lang="ru-RU" sz="2600" dirty="0"/>
              <a:t>при </a:t>
            </a:r>
            <a:r>
              <a:rPr lang="uk-UA" sz="2600" dirty="0"/>
              <a:t>меншій у середньому тривалості життя, тобто узаконене обмеження тривалості жіночої кар'єри всупереч раціональним причинам.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600" dirty="0"/>
              <a:t> </a:t>
            </a:r>
            <a:r>
              <a:rPr lang="uk-UA" sz="2600" b="1" dirty="0"/>
              <a:t>Нижча соціальна захищеність </a:t>
            </a:r>
            <a:r>
              <a:rPr lang="uk-UA" sz="2600" dirty="0"/>
              <a:t>жінок, що веде до фемінізації суспільства, бідності і стрибків її росту в кризові для суспільства чи економіки держави періоди.</a:t>
            </a:r>
            <a:endParaRPr lang="ru-RU" sz="2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600" b="1" dirty="0"/>
              <a:t>Сексизм при </a:t>
            </a:r>
            <a:r>
              <a:rPr lang="uk-UA" sz="2600" b="1" dirty="0"/>
              <a:t>наймі</a:t>
            </a:r>
            <a:r>
              <a:rPr lang="ru-RU" sz="2600" b="1" dirty="0"/>
              <a:t> </a:t>
            </a:r>
            <a:r>
              <a:rPr lang="en-US" sz="2600" dirty="0"/>
              <a:t>: </a:t>
            </a:r>
            <a:r>
              <a:rPr lang="uk-UA" sz="2600" dirty="0"/>
              <a:t>дискримінаційні резюме, відмова в працевлаштуванні жінкам дітородного віку.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600" dirty="0"/>
              <a:t> </a:t>
            </a:r>
            <a:r>
              <a:rPr lang="uk-UA" sz="2600" b="1" dirty="0"/>
              <a:t>Відсутність ефективної регуляції державами рівного поділу батьківських обов'язків.</a:t>
            </a:r>
            <a:endParaRPr lang="uk-UA" sz="2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93821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74FD4A-6F51-4154-ABBA-DCDCB1267A82}"/>
              </a:ext>
            </a:extLst>
          </p:cNvPr>
          <p:cNvSpPr txBox="1"/>
          <p:nvPr/>
        </p:nvSpPr>
        <p:spPr>
          <a:xfrm>
            <a:off x="4572000" y="9382125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b="1" dirty="0"/>
              <a:t>Індекс ґендерної нерівності, 2019.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48238" y="7911360"/>
            <a:ext cx="19636238" cy="3103762"/>
            <a:chOff x="0" y="0"/>
            <a:chExt cx="2507534" cy="396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07534" cy="396348"/>
            </a:xfrm>
            <a:custGeom>
              <a:avLst/>
              <a:gdLst/>
              <a:ahLst/>
              <a:cxnLst/>
              <a:rect l="l" t="t" r="r" b="b"/>
              <a:pathLst>
                <a:path w="2507534" h="396348">
                  <a:moveTo>
                    <a:pt x="0" y="0"/>
                  </a:moveTo>
                  <a:lnTo>
                    <a:pt x="2507534" y="0"/>
                  </a:lnTo>
                  <a:lnTo>
                    <a:pt x="2507534" y="396348"/>
                  </a:lnTo>
                  <a:lnTo>
                    <a:pt x="0" y="396348"/>
                  </a:lnTo>
                  <a:close/>
                </a:path>
              </a:pathLst>
            </a:custGeom>
            <a:solidFill>
              <a:srgbClr val="011C50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-2047899" y="-2157747"/>
            <a:ext cx="9201199" cy="9700295"/>
            <a:chOff x="0" y="0"/>
            <a:chExt cx="12268265" cy="12933727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14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6267" y="2573866"/>
              <a:ext cx="10811999" cy="10359861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14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811999" cy="10359861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661697" y="2094703"/>
            <a:ext cx="5574581" cy="71635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73A280-73AB-48E9-9F21-A9A621951B21}"/>
              </a:ext>
            </a:extLst>
          </p:cNvPr>
          <p:cNvSpPr txBox="1"/>
          <p:nvPr/>
        </p:nvSpPr>
        <p:spPr>
          <a:xfrm>
            <a:off x="7440904" y="1553605"/>
            <a:ext cx="10389896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</a:rPr>
              <a:t>    У ХІХ-му і на початку ХХ сторіччя поява жінок у будь-якій науковій сфері — це виняток із правил. Протягом ХХ століття ситуація змінилася, і 1985 року кількість випускниць технічних спеціальностей у США становила вже 35 %. Однак 2010-го цей показник знизився до 18 %. </a:t>
            </a:r>
          </a:p>
          <a:p>
            <a:r>
              <a:rPr lang="uk-UA" sz="3200" b="1" dirty="0">
                <a:solidFill>
                  <a:schemeClr val="bg1"/>
                </a:solidFill>
              </a:rPr>
              <a:t>     </a:t>
            </a:r>
          </a:p>
          <a:p>
            <a:r>
              <a:rPr lang="uk-UA" sz="3200" b="1" dirty="0">
                <a:solidFill>
                  <a:schemeClr val="bg1"/>
                </a:solidFill>
              </a:rPr>
              <a:t>    У пострадянських країнах панувала схожа тенденція: частка жінок у СТЕМ узагалі й у сфері інформатики зокрема була чималою. Однак після кризових 1990-х відбулося кардинальне знецінення інженерно-технічних і наукових спеціальностей, а в нульових галузь ІТ зростала вже переважно без жінок.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2739099-6A9D-4E49-AC2E-4D2F0770EDBA}"/>
              </a:ext>
            </a:extLst>
          </p:cNvPr>
          <p:cNvSpPr txBox="1"/>
          <p:nvPr/>
        </p:nvSpPr>
        <p:spPr>
          <a:xfrm>
            <a:off x="381000" y="647700"/>
            <a:ext cx="1752600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000" b="1" dirty="0"/>
              <a:t>Хоч і повільно, але рухаємося до гендерного балансу</a:t>
            </a:r>
          </a:p>
          <a:p>
            <a:r>
              <a:rPr lang="uk-UA" sz="3200" dirty="0"/>
              <a:t>Технічні спеціальності та професії й досі вважають радше чоловічим заняттям. Згідно з даними опитувань</a:t>
            </a:r>
            <a:r>
              <a:rPr lang="ru-RU" sz="3200" dirty="0"/>
              <a:t>, три </a:t>
            </a:r>
            <a:r>
              <a:rPr lang="uk-UA" sz="3200" dirty="0"/>
              <a:t>чверті</a:t>
            </a:r>
            <a:r>
              <a:rPr lang="ru-RU" sz="3200" dirty="0"/>
              <a:t> </a:t>
            </a:r>
            <a:r>
              <a:rPr lang="en-US" sz="3200" dirty="0"/>
              <a:t>IT-</a:t>
            </a:r>
            <a:r>
              <a:rPr lang="ru-RU" sz="3200" dirty="0"/>
              <a:t>сп</a:t>
            </a:r>
            <a:r>
              <a:rPr lang="uk-UA" sz="3200" dirty="0"/>
              <a:t>еціалістів в Україні </a:t>
            </a:r>
            <a:r>
              <a:rPr lang="ru-RU" sz="3200" dirty="0"/>
              <a:t>— </a:t>
            </a:r>
            <a:r>
              <a:rPr lang="uk-UA" sz="3200" dirty="0"/>
              <a:t>чоловіки. Водночас частка жінок </a:t>
            </a:r>
            <a:r>
              <a:rPr lang="ru-RU" sz="3200" dirty="0"/>
              <a:t>в </a:t>
            </a:r>
            <a:r>
              <a:rPr lang="en-US" sz="3200" dirty="0"/>
              <a:t>IT-</a:t>
            </a:r>
            <a:r>
              <a:rPr lang="uk-UA" sz="3200" dirty="0"/>
              <a:t>сфері</a:t>
            </a:r>
            <a:r>
              <a:rPr lang="ru-RU" sz="3200" dirty="0"/>
              <a:t> </a:t>
            </a:r>
            <a:r>
              <a:rPr lang="uk-UA" sz="3200" dirty="0"/>
              <a:t>поступово зростає, зокрема </a:t>
            </a:r>
            <a:r>
              <a:rPr lang="ru-RU" sz="3200" dirty="0"/>
              <a:t>у 2017-2020 роках вона </a:t>
            </a:r>
            <a:r>
              <a:rPr lang="uk-UA" sz="3200" dirty="0"/>
              <a:t>збільшилася</a:t>
            </a:r>
            <a:r>
              <a:rPr lang="ru-RU" sz="3200" dirty="0"/>
              <a:t> з 20% до 25%.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ED7A5B2-458C-499B-8751-B97467A6B4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7" t="31481" r="32917" b="24074"/>
          <a:stretch/>
        </p:blipFill>
        <p:spPr>
          <a:xfrm>
            <a:off x="762000" y="3238499"/>
            <a:ext cx="17145000" cy="681258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0" y="0"/>
            <a:ext cx="18288000" cy="2975364"/>
            <a:chOff x="0" y="0"/>
            <a:chExt cx="1913890" cy="31138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13890" cy="311380"/>
            </a:xfrm>
            <a:custGeom>
              <a:avLst/>
              <a:gdLst/>
              <a:ahLst/>
              <a:cxnLst/>
              <a:rect l="l" t="t" r="r" b="b"/>
              <a:pathLst>
                <a:path w="1913890" h="311380">
                  <a:moveTo>
                    <a:pt x="0" y="0"/>
                  </a:moveTo>
                  <a:lnTo>
                    <a:pt x="1913890" y="0"/>
                  </a:lnTo>
                  <a:lnTo>
                    <a:pt x="1913890" y="311380"/>
                  </a:lnTo>
                  <a:lnTo>
                    <a:pt x="0" y="311380"/>
                  </a:lnTo>
                  <a:close/>
                </a:path>
              </a:pathLst>
            </a:custGeom>
            <a:solidFill>
              <a:srgbClr val="004A98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1028700" y="1028700"/>
            <a:ext cx="16230600" cy="98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uk-UA" sz="6399" dirty="0">
                <a:solidFill>
                  <a:srgbClr val="FFFFFF"/>
                </a:solidFill>
                <a:latin typeface="HK Grotesk Bold"/>
              </a:rPr>
              <a:t>Попит на роботу в ІТ-</a:t>
            </a:r>
            <a:r>
              <a:rPr lang="uk-UA" sz="6399" dirty="0" err="1">
                <a:solidFill>
                  <a:srgbClr val="FFFFFF"/>
                </a:solidFill>
                <a:latin typeface="HK Grotesk Bold"/>
              </a:rPr>
              <a:t>профсфері</a:t>
            </a:r>
            <a:endParaRPr lang="en-US" sz="6399" dirty="0">
              <a:solidFill>
                <a:srgbClr val="FFFFFF"/>
              </a:solidFill>
              <a:latin typeface="HK Grotesk Bold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08187C3-A230-452F-8195-94BF0DEE89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6" t="34529" r="48029" b="33496"/>
          <a:stretch/>
        </p:blipFill>
        <p:spPr>
          <a:xfrm>
            <a:off x="67733" y="3848099"/>
            <a:ext cx="8390467" cy="427438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7FB8426-4453-4FCC-9F59-58D7C6B2ED50}"/>
              </a:ext>
            </a:extLst>
          </p:cNvPr>
          <p:cNvSpPr txBox="1"/>
          <p:nvPr/>
        </p:nvSpPr>
        <p:spPr>
          <a:xfrm>
            <a:off x="8661400" y="4381500"/>
            <a:ext cx="91440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dirty="0"/>
              <a:t>Враховуючи таку різницю в спеціалізаціях, за якими шукають роботу фахівці, а також певну різницю в досвіді (зокрема, серед жінок дещо менша частка тих, хто має понад 6 років досвіду, і порівняно з чоловіками більше тих, у кого досвіду взагалі немає), логічно, що зарплатні побажання пошукачів і пошукачок відрізняються. Серед жінок більше тих, хто претендує на нижчу зарплату, і менше тих, хто заявляє про бажання отримувати понад 54 000 грн.</a:t>
            </a:r>
          </a:p>
        </p:txBody>
      </p:sp>
    </p:spTree>
    <p:extLst>
      <p:ext uri="{BB962C8B-B14F-4D97-AF65-F5344CB8AC3E}">
        <p14:creationId xmlns:p14="http://schemas.microsoft.com/office/powerpoint/2010/main" val="3387864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11205"/>
          <a:stretch>
            <a:fillRect/>
          </a:stretch>
        </p:blipFill>
        <p:spPr>
          <a:xfrm>
            <a:off x="16956713" y="-4709514"/>
            <a:ext cx="7857064" cy="7705144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157077" y="3032142"/>
            <a:ext cx="15934142" cy="0"/>
          </a:xfrm>
          <a:prstGeom prst="line">
            <a:avLst/>
          </a:prstGeom>
          <a:ln w="28575" cap="rnd">
            <a:solidFill>
              <a:srgbClr val="FFFFFF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-2764648" y="8611311"/>
            <a:ext cx="6356016" cy="196242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28700" y="2862069"/>
            <a:ext cx="340147" cy="340147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BE49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4445683" y="2862069"/>
            <a:ext cx="340147" cy="340147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BE49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862666" y="2862069"/>
            <a:ext cx="340147" cy="340147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BE49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1279649" y="2862069"/>
            <a:ext cx="340147" cy="34014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BE49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4696632" y="2862069"/>
            <a:ext cx="340147" cy="340147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BE49"/>
            </a:solidFill>
          </p:spPr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E8C6F65-E94F-4D9B-84E7-FB83C6483C7D}"/>
              </a:ext>
            </a:extLst>
          </p:cNvPr>
          <p:cNvSpPr txBox="1"/>
          <p:nvPr/>
        </p:nvSpPr>
        <p:spPr>
          <a:xfrm>
            <a:off x="995592" y="691448"/>
            <a:ext cx="15539064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За останні роки серед жінок зросла невдоволеність доходом</a:t>
            </a:r>
          </a:p>
          <a:p>
            <a:r>
              <a:rPr lang="uk-UA" sz="2400" dirty="0">
                <a:solidFill>
                  <a:schemeClr val="bg1"/>
                </a:solidFill>
              </a:rPr>
              <a:t>      Серед </a:t>
            </a:r>
            <a:r>
              <a:rPr lang="en-US" sz="2400" dirty="0">
                <a:solidFill>
                  <a:schemeClr val="bg1"/>
                </a:solidFill>
              </a:rPr>
              <a:t>IT-</a:t>
            </a:r>
            <a:r>
              <a:rPr lang="uk-UA" sz="2400" dirty="0">
                <a:solidFill>
                  <a:schemeClr val="bg1"/>
                </a:solidFill>
              </a:rPr>
              <a:t>спеціалістів зросла невдоволеність зарплатою, особливо серед жінок: 21% жінок і 17% чоловіків в українському </a:t>
            </a:r>
            <a:r>
              <a:rPr lang="en-US" sz="2400" dirty="0">
                <a:solidFill>
                  <a:schemeClr val="bg1"/>
                </a:solidFill>
              </a:rPr>
              <a:t>IT </a:t>
            </a:r>
            <a:r>
              <a:rPr lang="ru-RU" sz="2400" dirty="0">
                <a:solidFill>
                  <a:schemeClr val="bg1"/>
                </a:solidFill>
              </a:rPr>
              <a:t>абсолютно не </a:t>
            </a:r>
            <a:r>
              <a:rPr lang="uk-UA" sz="2400" dirty="0">
                <a:solidFill>
                  <a:schemeClr val="bg1"/>
                </a:solidFill>
              </a:rPr>
              <a:t>задоволені своєю зарплатою (проти 10% жінок і 13% чоловіків 2017 року). Не можна сказати, що темпи зростання зарплат у жінок і чоловіків суттєво відрізняються. Найімовірніше, невдоволення викликано гендерним розривом у зарплатах.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5242DD9F-F59C-4A9F-BFCF-BC16C51607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84" t="54444" r="34166" b="16644"/>
          <a:stretch/>
        </p:blipFill>
        <p:spPr>
          <a:xfrm>
            <a:off x="1054859" y="3656451"/>
            <a:ext cx="16036360" cy="425783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11205"/>
          <a:stretch>
            <a:fillRect/>
          </a:stretch>
        </p:blipFill>
        <p:spPr>
          <a:xfrm>
            <a:off x="14554200" y="585570"/>
            <a:ext cx="7857064" cy="77051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-160867" y="8294947"/>
            <a:ext cx="6356016" cy="196242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EF0D887-4744-410E-847B-CDF0578E0A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44" t="17407" r="33333" b="13338"/>
          <a:stretch/>
        </p:blipFill>
        <p:spPr>
          <a:xfrm>
            <a:off x="1295400" y="997959"/>
            <a:ext cx="13030200" cy="829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5363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1392</TotalTime>
  <Words>1121</Words>
  <Application>Microsoft Office PowerPoint</Application>
  <PresentationFormat>Довільний</PresentationFormat>
  <Paragraphs>58</Paragraphs>
  <Slides>14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14</vt:i4>
      </vt:variant>
    </vt:vector>
  </HeadingPairs>
  <TitlesOfParts>
    <vt:vector size="22" baseType="lpstr">
      <vt:lpstr>Wingdings</vt:lpstr>
      <vt:lpstr>Arial</vt:lpstr>
      <vt:lpstr>HK Grotesk Bold</vt:lpstr>
      <vt:lpstr>corerhinoregular</vt:lpstr>
      <vt:lpstr>HK Grotesk Light Bold</vt:lpstr>
      <vt:lpstr>Calibri</vt:lpstr>
      <vt:lpstr>Open Sans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Синий и Желтый Простая Иллюстрация Человека Инвестирование Советы по Финансированию Финансовая Презентация</dc:title>
  <dc:creator>Irynka</dc:creator>
  <cp:lastModifiedBy>Ірина Шевчук</cp:lastModifiedBy>
  <cp:revision>5</cp:revision>
  <dcterms:created xsi:type="dcterms:W3CDTF">2006-08-16T00:00:00Z</dcterms:created>
  <dcterms:modified xsi:type="dcterms:W3CDTF">2021-11-24T07:55:04Z</dcterms:modified>
  <dc:identifier>DAEwe0jnMlI</dc:identifier>
</cp:coreProperties>
</file>