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9" r:id="rId13"/>
    <p:sldId id="270" r:id="rId14"/>
    <p:sldId id="271" r:id="rId15"/>
    <p:sldId id="266" r:id="rId16"/>
    <p:sldId id="275" r:id="rId17"/>
    <p:sldId id="276" r:id="rId18"/>
    <p:sldId id="267" r:id="rId19"/>
    <p:sldId id="268" r:id="rId20"/>
    <p:sldId id="273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35D"/>
    <a:srgbClr val="9983A1"/>
    <a:srgbClr val="E4D4DF"/>
    <a:srgbClr val="FFFFFF"/>
    <a:srgbClr val="B28CA9"/>
    <a:srgbClr val="E8DCE5"/>
    <a:srgbClr val="AF83A1"/>
    <a:srgbClr val="F2F2F2"/>
    <a:srgbClr val="774D6A"/>
    <a:srgbClr val="524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3842" autoAdjust="0"/>
  </p:normalViewPr>
  <p:slideViewPr>
    <p:cSldViewPr snapToGrid="0">
      <p:cViewPr varScale="1">
        <p:scale>
          <a:sx n="61" d="100"/>
          <a:sy n="61" d="100"/>
        </p:scale>
        <p:origin x="8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30;&#1056;&#1040;\&#1057;&#1058;&#1040;&#1058;&#1058;&#1030;\&#1089;&#1090;&#1072;&#1090;&#1090;&#1110;%202021\&#1086;&#1087;&#1091;&#1073;&#1083;&#1110;&#1082;&#1086;&#1074;&#1072;&#1085;&#1086;\&#8205;&#1058;&#1077;&#1079;&#1080;_&#1050;&#1086;&#1079;&#1080;&#1082;_&#1076;&#1086;%203%20&#1083;&#1080;&#1089;&#1090;&#1086;&#1087;&#1072;&#1076;&#1072;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80927384076991E-2"/>
          <c:y val="2.5428331875182269E-2"/>
          <c:w val="0.90286351706036749"/>
          <c:h val="0.89032042869641292"/>
        </c:manualLayout>
      </c:layout>
      <c:bar3DChart>
        <c:barDir val="col"/>
        <c:grouping val="clustered"/>
        <c:varyColors val="0"/>
        <c:ser>
          <c:idx val="1"/>
          <c:order val="0"/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Аркуш1!$C$3:$C$13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Аркуш1!$D$3:$D$13</c:f>
              <c:numCache>
                <c:formatCode>General</c:formatCode>
                <c:ptCount val="11"/>
                <c:pt idx="0">
                  <c:v>63</c:v>
                </c:pt>
                <c:pt idx="1">
                  <c:v>64</c:v>
                </c:pt>
                <c:pt idx="2">
                  <c:v>64</c:v>
                </c:pt>
                <c:pt idx="3">
                  <c:v>64</c:v>
                </c:pt>
                <c:pt idx="4">
                  <c:v>56</c:v>
                </c:pt>
                <c:pt idx="5">
                  <c:v>67</c:v>
                </c:pt>
                <c:pt idx="6">
                  <c:v>69</c:v>
                </c:pt>
                <c:pt idx="7">
                  <c:v>61</c:v>
                </c:pt>
                <c:pt idx="8">
                  <c:v>65</c:v>
                </c:pt>
                <c:pt idx="9">
                  <c:v>59</c:v>
                </c:pt>
                <c:pt idx="1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D-491D-8E0B-5A422D62A8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6170528"/>
        <c:axId val="2046171776"/>
        <c:axId val="0"/>
      </c:bar3DChart>
      <c:catAx>
        <c:axId val="204617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46171776"/>
        <c:crosses val="autoZero"/>
        <c:auto val="1"/>
        <c:lblAlgn val="ctr"/>
        <c:lblOffset val="100"/>
        <c:noMultiLvlLbl val="0"/>
      </c:catAx>
      <c:valAx>
        <c:axId val="204617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4617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A071E-7883-4B7A-88AB-290DC416D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CF0226-0141-4713-BC02-79C171B7D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89F8F-BC18-4D59-9075-C6DA8D68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D830-3F41-4434-9E34-CD627F320CE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8F1A1-B2E8-40F6-8707-190C4029F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0DE556-6402-4427-B9F4-4193C68E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6036-32F7-456D-A7CB-22E3DD2A5AE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526C4-B782-4A59-A1F3-0F2EC64E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2EBBAC-F56B-476C-B5BB-44D1EC5B8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609B45-6F70-4762-A014-AFFA3106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D830-3F41-4434-9E34-CD627F320CE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8AF97E-A259-4520-B913-7D60DE54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817DB-8973-4DEF-8885-95261B51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6036-32F7-456D-A7CB-22E3DD2A5AE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7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CEE048-1E64-455D-A017-18548B3EA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897E52-3265-44DC-95D0-C3F620A77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01B13-120F-48C6-96C3-012F5137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D830-3F41-4434-9E34-CD627F320CE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A2D8AD-35FF-4AEE-8D31-C13B9B3C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E95C57-05BD-4474-9F7C-AE7A97DB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6036-32F7-456D-A7CB-22E3DD2A5AE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5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DA65F-9DE0-40A3-AADB-59B84871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B0ABF4-54A4-4745-9997-10B19DEEF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66AB6-E0A7-4BF0-8CFF-6F00ADF1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D830-3F41-4434-9E34-CD627F320CE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CE9A5A-B46C-4A80-9E1D-27CC1331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9C6DFB-D2AB-47E2-8A5C-F50F6D3C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6036-32F7-456D-A7CB-22E3DD2A5AE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4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EE0FD-E761-4FF9-A3DB-1325150C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89E2A4-8343-4708-A8A7-0B7F9AEC2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F29428-B50D-4383-B6B3-46911BC5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D830-3F41-4434-9E34-CD627F320CE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07B08-E43B-4120-B378-C4FB1DAD5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336FE-858F-4AD5-8603-09D66A3C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6036-32F7-456D-A7CB-22E3DD2A5AE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7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67B15-078C-4719-9DC0-66CD4003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C58C75-2689-4F38-B54A-9A9203F08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7CFB94-3EFB-44E3-AAE0-C0FF59808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756A01-DA31-4C00-924F-A14EDAE0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D830-3F41-4434-9E34-CD627F320CE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653957-45C5-4410-A21F-333A8B3D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FF279C-CC68-4687-BD3D-84AFD102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6036-32F7-456D-A7CB-22E3DD2A5AE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2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505BD-FCA2-4FBE-87DB-3FFC7965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17576C-EBE4-48CE-8BEC-171B859A6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354212-BCE8-46C8-AB7C-19C4762B8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945DCC-1583-45B1-A4DC-CF387F9B0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CB4258-BFE1-4B30-A20F-DBA69C8E3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6B3427-B5A8-4F02-8524-91F87BDD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D830-3F41-4434-9E34-CD627F320CE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7EA85B2-487D-48BD-BD23-F05561D8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632B02-5D66-47C1-8B61-A7C76E34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6036-32F7-456D-A7CB-22E3DD2A5AE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4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D1144-B389-4043-A657-4E77E918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4BDFBD-A427-4DC0-9642-4EB651FC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D830-3F41-4434-9E34-CD627F320CE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BE81CA-171A-486F-A61A-C96BE1B8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F2B01E-8E33-447C-A409-A967616B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6036-32F7-456D-A7CB-22E3DD2A5AE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7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81D8A1-7773-4DD7-B0D3-261BC2FB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D830-3F41-4434-9E34-CD627F320CE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39EBD1-8A6F-436A-855F-B7C6A756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F1499A-53C5-4E85-B832-712B24B7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6036-32F7-456D-A7CB-22E3DD2A5AE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9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3B7D0-0388-4819-A0FA-C9659B53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E4272-DA01-46BA-829B-DAE5AEB71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6F8378-AA6A-48DC-81AD-9069A4F97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B5CCD3-E132-4998-88D2-03BF6499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D830-3F41-4434-9E34-CD627F320CE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BA7366-97E5-472B-8077-8447D81BE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4A4DA3-5AE3-4A8A-A02A-C0702C5A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6036-32F7-456D-A7CB-22E3DD2A5AE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9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33CB7-56E4-49D5-8400-2E3FD713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FEFF37-8639-45E3-A446-CE4CF57C6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5FE1E9-8FA4-4192-9E6E-09F58585B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9D700B-8B96-45BE-8080-FEF9CE6B9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D830-3F41-4434-9E34-CD627F320CE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4487D3-6087-4F79-AAF6-CDB30F2C4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67DC1A-5E9E-48FE-A64A-4BF1CEF8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6036-32F7-456D-A7CB-22E3DD2A5AE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1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251F0-F024-4FFE-BCF3-4D9AFF505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D5F7E4-EC28-49F0-AE4B-6687392DD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BB3084-AB60-488B-9561-C280F8572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9D830-3F41-4434-9E34-CD627F320CE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158BA-DF3A-4B1E-A98D-4F2634F08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EB3E5-B525-44D0-B735-538E2FAE7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6036-32F7-456D-A7CB-22E3DD2A5AE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3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getkahoot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quizlet.com/r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7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4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B4CAEE-FB1E-48AF-9ED2-B169F498FF85}"/>
              </a:ext>
            </a:extLst>
          </p:cNvPr>
          <p:cNvSpPr txBox="1"/>
          <p:nvPr/>
        </p:nvSpPr>
        <p:spPr>
          <a:xfrm>
            <a:off x="1193367" y="1194086"/>
            <a:ext cx="10306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ДИСКРИМІНАЦІЇ В УКРАЇНСЬКОМУ БІЗНЕСІ:</a:t>
            </a:r>
            <a:endParaRPr lang="ru-RU" sz="3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СЕКСИЗМ</a:t>
            </a:r>
            <a:endParaRPr lang="uk-UA" sz="3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E8A9A9B-D9E3-455E-819F-CDDD594BA953}"/>
              </a:ext>
            </a:extLst>
          </p:cNvPr>
          <p:cNvCxnSpPr>
            <a:cxnSpLocks/>
          </p:cNvCxnSpPr>
          <p:nvPr/>
        </p:nvCxnSpPr>
        <p:spPr>
          <a:xfrm>
            <a:off x="1193369" y="2526223"/>
            <a:ext cx="10306373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E54676-3A23-4361-82DE-2811866FE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44" y="3288480"/>
            <a:ext cx="3701512" cy="2274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B2BFDA6-8714-4490-9101-DADF3EADC281}"/>
              </a:ext>
            </a:extLst>
          </p:cNvPr>
          <p:cNvCxnSpPr>
            <a:cxnSpLocks/>
          </p:cNvCxnSpPr>
          <p:nvPr/>
        </p:nvCxnSpPr>
        <p:spPr>
          <a:xfrm>
            <a:off x="1193368" y="1035803"/>
            <a:ext cx="10306373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77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502A04-68FC-40FD-A0CD-0BC44C579341}"/>
              </a:ext>
            </a:extLst>
          </p:cNvPr>
          <p:cNvSpPr/>
          <p:nvPr/>
        </p:nvSpPr>
        <p:spPr>
          <a:xfrm>
            <a:off x="5501898" y="0"/>
            <a:ext cx="743919" cy="6858000"/>
          </a:xfrm>
          <a:prstGeom prst="rect">
            <a:avLst/>
          </a:prstGeom>
          <a:solidFill>
            <a:srgbClr val="99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5F901A-3A49-4FBF-9A97-7D57B0A9BB83}"/>
              </a:ext>
            </a:extLst>
          </p:cNvPr>
          <p:cNvSpPr/>
          <p:nvPr/>
        </p:nvSpPr>
        <p:spPr>
          <a:xfrm>
            <a:off x="6245817" y="941522"/>
            <a:ext cx="5501898" cy="4974956"/>
          </a:xfrm>
          <a:prstGeom prst="rect">
            <a:avLst/>
          </a:prstGeom>
          <a:solidFill>
            <a:srgbClr val="E8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54256E-E0B1-4A83-B21C-04D0538936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" b="7800"/>
          <a:stretch/>
        </p:blipFill>
        <p:spPr>
          <a:xfrm>
            <a:off x="0" y="941523"/>
            <a:ext cx="5501898" cy="49749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55E9C9-7A9C-41C3-93E2-8234623A6182}"/>
              </a:ext>
            </a:extLst>
          </p:cNvPr>
          <p:cNvSpPr txBox="1"/>
          <p:nvPr/>
        </p:nvSpPr>
        <p:spPr>
          <a:xfrm>
            <a:off x="6315559" y="1131377"/>
            <a:ext cx="53624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можна заперечити, що суспільство найбільше не помічає </a:t>
            </a:r>
            <a:r>
              <a:rPr lang="uk-UA" sz="2400" b="1" dirty="0" err="1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сексизм</a:t>
            </a:r>
            <a:r>
              <a:rPr lang="uk-UA" sz="2400" b="1" dirty="0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мові та спілкуванні, хоча це теж призводить  до певних наслідків.</a:t>
            </a:r>
          </a:p>
          <a:p>
            <a:pPr algn="just"/>
            <a:endParaRPr lang="uk-UA" sz="2400" b="1" dirty="0">
              <a:solidFill>
                <a:srgbClr val="69435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b="1" dirty="0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Варто зауважити, посаду яку займає жінка неправильно називати у чоловічому роді. Україна активно бореться з цим, тому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 травня </a:t>
            </a:r>
            <a:r>
              <a:rPr lang="uk-UA" sz="2400" b="1" dirty="0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уряд ухвалив рішення про </a:t>
            </a:r>
            <a:r>
              <a:rPr lang="uk-UA" sz="2400" b="1" dirty="0" err="1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фемінітиви</a:t>
            </a:r>
            <a:r>
              <a:rPr lang="uk-UA" sz="2400" b="1" dirty="0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6943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8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4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D9C873-E55C-4844-A801-6DF32D5A74BC}"/>
              </a:ext>
            </a:extLst>
          </p:cNvPr>
          <p:cNvSpPr/>
          <p:nvPr/>
        </p:nvSpPr>
        <p:spPr>
          <a:xfrm>
            <a:off x="0" y="5720080"/>
            <a:ext cx="12192000" cy="113792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109BCA-3569-4C81-B225-782AB0154A65}"/>
              </a:ext>
            </a:extLst>
          </p:cNvPr>
          <p:cNvSpPr/>
          <p:nvPr/>
        </p:nvSpPr>
        <p:spPr>
          <a:xfrm>
            <a:off x="0" y="0"/>
            <a:ext cx="12192000" cy="113792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489244-C272-4F20-B8E3-FA9F853CD134}"/>
              </a:ext>
            </a:extLst>
          </p:cNvPr>
          <p:cNvSpPr txBox="1"/>
          <p:nvPr/>
        </p:nvSpPr>
        <p:spPr>
          <a:xfrm>
            <a:off x="2490470" y="1137920"/>
            <a:ext cx="72110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Гендерна </a:t>
            </a:r>
            <a:r>
              <a:rPr lang="ru-RU" sz="3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рівність</a:t>
            </a:r>
            <a:r>
              <a:rPr lang="ru-RU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бізнесі</a:t>
            </a:r>
            <a:r>
              <a:rPr lang="ru-RU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виклики</a:t>
            </a:r>
            <a:r>
              <a:rPr lang="ru-RU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пов’язані</a:t>
            </a:r>
            <a:r>
              <a:rPr lang="ru-RU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Covid-19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ABCCF-BC4E-4AC4-91DA-EDA47E97B203}"/>
              </a:ext>
            </a:extLst>
          </p:cNvPr>
          <p:cNvSpPr txBox="1"/>
          <p:nvPr/>
        </p:nvSpPr>
        <p:spPr>
          <a:xfrm>
            <a:off x="218440" y="2215138"/>
            <a:ext cx="117551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ru-RU" b="1" i="0" dirty="0" err="1">
                <a:solidFill>
                  <a:srgbClr val="FFFFFF"/>
                </a:solidFill>
                <a:effectLst/>
                <a:latin typeface="inherit"/>
              </a:rPr>
              <a:t>Під</a:t>
            </a:r>
            <a:r>
              <a:rPr lang="ru-RU" b="1" i="0" dirty="0">
                <a:solidFill>
                  <a:srgbClr val="FFFFFF"/>
                </a:solidFill>
                <a:effectLst/>
                <a:latin typeface="inherit"/>
              </a:rPr>
              <a:t> час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inherit"/>
              </a:rPr>
              <a:t>карантинних</a:t>
            </a:r>
            <a:r>
              <a:rPr lang="ru-RU" b="1" i="0" dirty="0">
                <a:solidFill>
                  <a:srgbClr val="FFFFFF"/>
                </a:solidFill>
                <a:effectLst/>
                <a:latin typeface="inherit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inherit"/>
              </a:rPr>
              <a:t>обмежень</a:t>
            </a:r>
            <a:r>
              <a:rPr lang="ru-RU" b="1" i="0" dirty="0">
                <a:solidFill>
                  <a:srgbClr val="FFFFFF"/>
                </a:solidFill>
                <a:effectLst/>
                <a:latin typeface="inherit"/>
              </a:rPr>
              <a:t>,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inherit"/>
              </a:rPr>
              <a:t>пов’язаних</a:t>
            </a:r>
            <a:r>
              <a:rPr lang="ru-RU" b="1" i="0" dirty="0">
                <a:solidFill>
                  <a:srgbClr val="FFFFFF"/>
                </a:solidFill>
                <a:effectLst/>
                <a:latin typeface="inherit"/>
              </a:rPr>
              <a:t> з </a:t>
            </a:r>
            <a:r>
              <a:rPr lang="en-US" b="1" i="0" dirty="0">
                <a:solidFill>
                  <a:srgbClr val="FFFFFF"/>
                </a:solidFill>
                <a:effectLst/>
                <a:latin typeface="inherit"/>
              </a:rPr>
              <a:t>Covid-19,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inherit"/>
              </a:rPr>
              <a:t>працюючи</a:t>
            </a:r>
            <a:r>
              <a:rPr lang="ru-RU" b="1" i="0" dirty="0">
                <a:solidFill>
                  <a:srgbClr val="FFFFFF"/>
                </a:solidFill>
                <a:effectLst/>
                <a:latin typeface="inherit"/>
              </a:rPr>
              <a:t> над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inherit"/>
              </a:rPr>
              <a:t>власними</a:t>
            </a:r>
            <a:r>
              <a:rPr lang="ru-RU" b="1" i="0" dirty="0">
                <a:solidFill>
                  <a:srgbClr val="FFFFFF"/>
                </a:solidFill>
                <a:effectLst/>
                <a:latin typeface="inherit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inherit"/>
              </a:rPr>
              <a:t>показниками</a:t>
            </a:r>
            <a:r>
              <a:rPr lang="ru-RU" b="1" i="0" dirty="0">
                <a:solidFill>
                  <a:srgbClr val="FFFFFF"/>
                </a:solidFill>
                <a:effectLst/>
                <a:latin typeface="inherit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inherit"/>
              </a:rPr>
              <a:t>дотримання</a:t>
            </a:r>
            <a:r>
              <a:rPr lang="ru-RU" b="1" i="0" dirty="0">
                <a:solidFill>
                  <a:srgbClr val="FFFFFF"/>
                </a:solidFill>
                <a:effectLst/>
                <a:latin typeface="inherit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inherit"/>
              </a:rPr>
              <a:t>гендерної</a:t>
            </a:r>
            <a:r>
              <a:rPr lang="ru-RU" b="1" i="0" dirty="0">
                <a:solidFill>
                  <a:srgbClr val="FFFFFF"/>
                </a:solidFill>
                <a:effectLst/>
                <a:latin typeface="inherit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inherit"/>
              </a:rPr>
              <a:t>рівності</a:t>
            </a:r>
            <a:r>
              <a:rPr lang="ru-RU" b="1" i="0" dirty="0">
                <a:solidFill>
                  <a:srgbClr val="FFFFFF"/>
                </a:solidFill>
                <a:effectLst/>
                <a:latin typeface="inherit"/>
              </a:rPr>
              <a:t>,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inherit"/>
              </a:rPr>
              <a:t>доцільно</a:t>
            </a:r>
            <a:r>
              <a:rPr lang="ru-RU" b="1" i="0" dirty="0">
                <a:solidFill>
                  <a:srgbClr val="FFFFFF"/>
                </a:solidFill>
                <a:effectLst/>
                <a:latin typeface="inherit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inherit"/>
              </a:rPr>
              <a:t>додатково</a:t>
            </a:r>
            <a:r>
              <a:rPr lang="ru-RU" b="1" i="0" dirty="0">
                <a:solidFill>
                  <a:srgbClr val="FFFFFF"/>
                </a:solidFill>
                <a:effectLst/>
                <a:latin typeface="inherit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inherit"/>
              </a:rPr>
              <a:t>проаналізувати</a:t>
            </a:r>
            <a:r>
              <a:rPr lang="ru-RU" b="1" i="0" dirty="0">
                <a:solidFill>
                  <a:srgbClr val="FFFFFF"/>
                </a:solidFill>
                <a:effectLst/>
                <a:latin typeface="inherit"/>
              </a:rPr>
              <a:t>:</a:t>
            </a:r>
          </a:p>
          <a:p>
            <a:pPr algn="just" rtl="0" fontAlgn="base"/>
            <a:endParaRPr lang="ru-RU" b="1" i="0" dirty="0">
              <a:solidFill>
                <a:srgbClr val="FFFFFF"/>
              </a:solidFill>
              <a:effectLst/>
              <a:latin typeface="var(--ricos-custom-p-font-family, unset)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чи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у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повній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мірі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графік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роботи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враховує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особливості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життя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й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професійної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діяльності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жінок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і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чоловіків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чи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мають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жінки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і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чоловіки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,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які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працюють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у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компанії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,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рівний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доступ до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цифрових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технологій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чи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у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рівній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мірі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працівниці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і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працівники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залучаються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до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проведення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онлайн-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нарад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як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позначилися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зміни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в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управлінні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компанією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на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розмірі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доходів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працівниць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і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працівників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,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чи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є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відмінності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чи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мали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місце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звільнення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,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наскільки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пропорційно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зміни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у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кадровій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політиці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вплинули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на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жінок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і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чоловіків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,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які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працюють</a:t>
            </a:r>
            <a:r>
              <a:rPr lang="ru-RU" b="1" i="0" dirty="0">
                <a:solidFill>
                  <a:srgbClr val="FFFFFF"/>
                </a:solidFill>
                <a:effectLst/>
                <a:latin typeface="var(--ricos-custom-p-font-family, unset)"/>
              </a:rPr>
              <a:t> у </a:t>
            </a:r>
            <a:r>
              <a:rPr lang="ru-RU" b="1" i="0" dirty="0" err="1">
                <a:solidFill>
                  <a:srgbClr val="FFFFFF"/>
                </a:solidFill>
                <a:effectLst/>
                <a:latin typeface="var(--ricos-custom-p-font-family, unset)"/>
              </a:rPr>
              <a:t>компан</a:t>
            </a:r>
            <a:r>
              <a:rPr lang="uk-UA" b="1" dirty="0" err="1">
                <a:solidFill>
                  <a:srgbClr val="FFFFFF"/>
                </a:solidFill>
                <a:latin typeface="var(--ricos-custom-p-font-family, unset)"/>
              </a:rPr>
              <a:t>ії</a:t>
            </a:r>
            <a:endParaRPr lang="ru-RU" b="1" i="0" dirty="0">
              <a:solidFill>
                <a:srgbClr val="FFFFFF"/>
              </a:solidFill>
              <a:effectLst/>
              <a:latin typeface="var(--ricos-custom-p-font-family, unset)"/>
            </a:endParaRPr>
          </a:p>
        </p:txBody>
      </p:sp>
      <p:pic>
        <p:nvPicPr>
          <p:cNvPr id="3074" name="Picture 2" descr="Stay Home Covid Sticker - Stay Home Covid Covid19 Stickers">
            <a:extLst>
              <a:ext uri="{FF2B5EF4-FFF2-40B4-BE49-F238E27FC236}">
                <a16:creationId xmlns:a16="http://schemas.microsoft.com/office/drawing/2014/main" id="{C4EAC171-0D97-4B92-83AF-E94925730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780" y="-1346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vid19biohazard Corona Virus Biohazard Sticker - Covid19biohazard Corona Virus Biohazard Covid Stickers">
            <a:extLst>
              <a:ext uri="{FF2B5EF4-FFF2-40B4-BE49-F238E27FC236}">
                <a16:creationId xmlns:a16="http://schemas.microsoft.com/office/drawing/2014/main" id="{5895A413-70F6-4A06-AB61-F8609CCE10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" y="4800461"/>
            <a:ext cx="1714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9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FE356E-E5DD-4C95-9264-8C821CA26621}"/>
              </a:ext>
            </a:extLst>
          </p:cNvPr>
          <p:cNvSpPr/>
          <p:nvPr/>
        </p:nvSpPr>
        <p:spPr>
          <a:xfrm>
            <a:off x="4321627" y="5606143"/>
            <a:ext cx="3124202" cy="1001486"/>
          </a:xfrm>
          <a:prstGeom prst="rect">
            <a:avLst/>
          </a:prstGeom>
          <a:solidFill>
            <a:srgbClr val="694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BAD454-0F13-4955-82B3-ABDE15BDAF21}"/>
              </a:ext>
            </a:extLst>
          </p:cNvPr>
          <p:cNvSpPr/>
          <p:nvPr/>
        </p:nvSpPr>
        <p:spPr>
          <a:xfrm>
            <a:off x="10287000" y="0"/>
            <a:ext cx="14586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6F311-8CCF-4416-92F9-A710C58D2E18}"/>
              </a:ext>
            </a:extLst>
          </p:cNvPr>
          <p:cNvSpPr txBox="1"/>
          <p:nvPr/>
        </p:nvSpPr>
        <p:spPr>
          <a:xfrm>
            <a:off x="2079170" y="674914"/>
            <a:ext cx="6607629" cy="58477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ФЕМІНІЗМ</a:t>
            </a:r>
            <a:endParaRPr lang="ru-RU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822460-F258-4F4D-A1D1-65C2130C14EE}"/>
              </a:ext>
            </a:extLst>
          </p:cNvPr>
          <p:cNvSpPr txBox="1"/>
          <p:nvPr/>
        </p:nvSpPr>
        <p:spPr>
          <a:xfrm>
            <a:off x="1366157" y="1632858"/>
            <a:ext cx="8469086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Всім відомий рух за права жінок, який набирає шалених оборотів  – фемінізм. Його наслідки добре відчутні на міжнародному рівні. Тисячі жінок кожного дня підтримують одна одну та борються за свої права.</a:t>
            </a:r>
            <a:endParaRPr lang="ru-RU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38777C-7E9D-4C83-9D10-351517E741F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13" y="3976513"/>
            <a:ext cx="4343401" cy="2348558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AF83A1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311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F63F9A-8508-4610-9130-13A93AB578A0}"/>
              </a:ext>
            </a:extLst>
          </p:cNvPr>
          <p:cNvSpPr/>
          <p:nvPr/>
        </p:nvSpPr>
        <p:spPr>
          <a:xfrm>
            <a:off x="0" y="5823857"/>
            <a:ext cx="12192000" cy="1034143"/>
          </a:xfrm>
          <a:prstGeom prst="rect">
            <a:avLst/>
          </a:prstGeom>
          <a:solidFill>
            <a:srgbClr val="6943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0DEC9-D867-4D13-9687-5B5E7E8D1F72}"/>
              </a:ext>
            </a:extLst>
          </p:cNvPr>
          <p:cNvSpPr txBox="1"/>
          <p:nvPr/>
        </p:nvSpPr>
        <p:spPr>
          <a:xfrm>
            <a:off x="4800598" y="478971"/>
            <a:ext cx="555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РЕЧІ !</a:t>
            </a:r>
            <a:endParaRPr lang="ru-RU" sz="3200" b="1" dirty="0">
              <a:solidFill>
                <a:srgbClr val="6943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0D8345C-80D6-4C4F-84E2-8DEEA0209166}"/>
              </a:ext>
            </a:extLst>
          </p:cNvPr>
          <p:cNvCxnSpPr/>
          <p:nvPr/>
        </p:nvCxnSpPr>
        <p:spPr>
          <a:xfrm>
            <a:off x="4191000" y="1230086"/>
            <a:ext cx="3385455" cy="0"/>
          </a:xfrm>
          <a:prstGeom prst="line">
            <a:avLst/>
          </a:prstGeom>
          <a:ln>
            <a:solidFill>
              <a:srgbClr val="694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7B63F2DE-903F-4203-AC5B-25A247D694EE}"/>
              </a:ext>
            </a:extLst>
          </p:cNvPr>
          <p:cNvSpPr/>
          <p:nvPr/>
        </p:nvSpPr>
        <p:spPr>
          <a:xfrm>
            <a:off x="4125686" y="1159329"/>
            <a:ext cx="130628" cy="141514"/>
          </a:xfrm>
          <a:prstGeom prst="ellipse">
            <a:avLst/>
          </a:prstGeom>
          <a:solidFill>
            <a:srgbClr val="6943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C69FB38-E596-45B6-81E8-30599FFF8BDF}"/>
              </a:ext>
            </a:extLst>
          </p:cNvPr>
          <p:cNvSpPr/>
          <p:nvPr/>
        </p:nvSpPr>
        <p:spPr>
          <a:xfrm>
            <a:off x="7511141" y="1159329"/>
            <a:ext cx="130628" cy="141514"/>
          </a:xfrm>
          <a:prstGeom prst="ellipse">
            <a:avLst/>
          </a:prstGeom>
          <a:solidFill>
            <a:srgbClr val="6943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B9053-4266-4940-B682-FD15E49CEAB2}"/>
              </a:ext>
            </a:extLst>
          </p:cNvPr>
          <p:cNvSpPr txBox="1"/>
          <p:nvPr/>
        </p:nvSpPr>
        <p:spPr>
          <a:xfrm>
            <a:off x="2574471" y="1396426"/>
            <a:ext cx="7043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Фемінізм може стати в нагоді не тільки жінкам. Оскільки патріархальна культура знецінює не тільки їх, а й чоловіків також.</a:t>
            </a:r>
            <a:endParaRPr lang="ru-RU" sz="2400" b="1" dirty="0">
              <a:solidFill>
                <a:srgbClr val="6943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7667E5-B119-46BF-96CB-0663E9A882F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035935"/>
            <a:ext cx="5791200" cy="3220077"/>
          </a:xfrm>
          <a:prstGeom prst="rect">
            <a:avLst/>
          </a:prstGeom>
          <a:ln>
            <a:solidFill>
              <a:srgbClr val="69435D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89B33B-96AA-484C-972D-5B986A5181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3035935"/>
            <a:ext cx="5943601" cy="3220077"/>
          </a:xfrm>
          <a:prstGeom prst="rect">
            <a:avLst/>
          </a:prstGeom>
          <a:ln>
            <a:solidFill>
              <a:srgbClr val="69435D"/>
            </a:solidFill>
          </a:ln>
        </p:spPr>
      </p:pic>
    </p:spTree>
    <p:extLst>
      <p:ext uri="{BB962C8B-B14F-4D97-AF65-F5344CB8AC3E}">
        <p14:creationId xmlns:p14="http://schemas.microsoft.com/office/powerpoint/2010/main" val="330851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C09537C-B037-4FC1-A393-5CD169506A2F}"/>
              </a:ext>
            </a:extLst>
          </p:cNvPr>
          <p:cNvSpPr/>
          <p:nvPr/>
        </p:nvSpPr>
        <p:spPr>
          <a:xfrm>
            <a:off x="3233057" y="0"/>
            <a:ext cx="3113314" cy="6858000"/>
          </a:xfrm>
          <a:prstGeom prst="rect">
            <a:avLst/>
          </a:prstGeom>
          <a:solidFill>
            <a:srgbClr val="694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234FFF7-131C-4F08-BDD0-F614AD7E7119}"/>
              </a:ext>
            </a:extLst>
          </p:cNvPr>
          <p:cNvSpPr/>
          <p:nvPr/>
        </p:nvSpPr>
        <p:spPr>
          <a:xfrm>
            <a:off x="6346371" y="0"/>
            <a:ext cx="3211285" cy="6858000"/>
          </a:xfrm>
          <a:prstGeom prst="rect">
            <a:avLst/>
          </a:prstGeom>
          <a:solidFill>
            <a:srgbClr val="99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FE752F2-1C53-48AA-97C7-5520ADF7EEF5}"/>
              </a:ext>
            </a:extLst>
          </p:cNvPr>
          <p:cNvSpPr/>
          <p:nvPr/>
        </p:nvSpPr>
        <p:spPr>
          <a:xfrm>
            <a:off x="9557656" y="0"/>
            <a:ext cx="3298371" cy="6858000"/>
          </a:xfrm>
          <a:prstGeom prst="rect">
            <a:avLst/>
          </a:prstGeom>
          <a:solidFill>
            <a:srgbClr val="B28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264EF4-BAD3-4F88-9BAF-D7271481B6EC}"/>
              </a:ext>
            </a:extLst>
          </p:cNvPr>
          <p:cNvSpPr txBox="1"/>
          <p:nvPr/>
        </p:nvSpPr>
        <p:spPr>
          <a:xfrm rot="16200000">
            <a:off x="-1583871" y="3002224"/>
            <a:ext cx="622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ВІДОМІ ЖІНКИ, ЯКІ Є ФЕМІНІСТКАМИ</a:t>
            </a:r>
            <a:endParaRPr lang="ru-RU" sz="2400" b="1" dirty="0">
              <a:solidFill>
                <a:srgbClr val="6943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01DE98-5926-4E93-A572-4AD9C9D2B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58" y="0"/>
            <a:ext cx="3113314" cy="255105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CEB38E6-8FEC-4E47-8AA2-E75392AD01D2}"/>
              </a:ext>
            </a:extLst>
          </p:cNvPr>
          <p:cNvSpPr txBox="1"/>
          <p:nvPr/>
        </p:nvSpPr>
        <p:spPr>
          <a:xfrm>
            <a:off x="3831771" y="2612963"/>
            <a:ext cx="3113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Кіра </a:t>
            </a:r>
            <a:r>
              <a:rPr lang="uk-UA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Найтлі</a:t>
            </a:r>
            <a:endParaRPr lang="ru-RU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589861C-72D0-443F-91E9-8B6FA4C5F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70" y="0"/>
            <a:ext cx="3211285" cy="255105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B76A6F4-85FC-472D-A2CC-8098EE160EE6}"/>
              </a:ext>
            </a:extLst>
          </p:cNvPr>
          <p:cNvSpPr txBox="1"/>
          <p:nvPr/>
        </p:nvSpPr>
        <p:spPr>
          <a:xfrm>
            <a:off x="7043056" y="2611863"/>
            <a:ext cx="2873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Емма </a:t>
            </a:r>
            <a:r>
              <a:rPr lang="uk-UA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Вотсон</a:t>
            </a:r>
            <a:endParaRPr lang="ru-RU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3F60A72-BAB0-4C12-AE7B-A8BFD419B4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655" y="-6922"/>
            <a:ext cx="3298372" cy="252064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0BBAD3A-D93C-43D2-B61E-D5C45FC99B4E}"/>
              </a:ext>
            </a:extLst>
          </p:cNvPr>
          <p:cNvSpPr txBox="1"/>
          <p:nvPr/>
        </p:nvSpPr>
        <p:spPr>
          <a:xfrm>
            <a:off x="10308769" y="2611863"/>
            <a:ext cx="254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Меган </a:t>
            </a:r>
            <a:r>
              <a:rPr lang="uk-UA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Маркл</a:t>
            </a:r>
            <a:endParaRPr lang="ru-RU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AE3B6B-D515-4B6A-8A77-F0CE1A7B502C}"/>
              </a:ext>
            </a:extLst>
          </p:cNvPr>
          <p:cNvSpPr txBox="1"/>
          <p:nvPr/>
        </p:nvSpPr>
        <p:spPr>
          <a:xfrm>
            <a:off x="9678850" y="3184308"/>
            <a:ext cx="2759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Жіноче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виборче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право –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фемінізм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Фемінізм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нова </a:t>
            </a:r>
            <a:r>
              <a:rPr lang="ru-RU" sz="20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справедливість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E332A1-0971-494D-9178-513F0B7E1B9C}"/>
              </a:ext>
            </a:extLst>
          </p:cNvPr>
          <p:cNvSpPr txBox="1"/>
          <p:nvPr/>
        </p:nvSpPr>
        <p:spPr>
          <a:xfrm>
            <a:off x="3113314" y="3074984"/>
            <a:ext cx="33324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"Я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пам'ятаю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інтерв'ю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мене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запитували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"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Тож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феміністка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?" Так,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ніби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жарт і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щось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говорювати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серйозно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Я не хочу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заперечувати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жіночність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Але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хотіла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 я просто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сидіти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вдома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дитиною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З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іншого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боку, ми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повинні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мати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такого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вибору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чоловіки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теж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2A2A28-2DC9-4FF1-9AEB-87277117C0B2}"/>
              </a:ext>
            </a:extLst>
          </p:cNvPr>
          <p:cNvSpPr txBox="1"/>
          <p:nvPr/>
        </p:nvSpPr>
        <p:spPr>
          <a:xfrm>
            <a:off x="6285774" y="3134864"/>
            <a:ext cx="3332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Боротьба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 права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жінок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занадто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часто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буває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синонімом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чоловіконенависництва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Я точно знаю,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так бути не повинно.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Фемінізм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віра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те,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чоловіки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жінки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повинні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мати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права і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можливості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вчення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політичну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економічну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соціальну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рівність</a:t>
            </a:r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статей"</a:t>
            </a:r>
            <a:endParaRPr lang="ru-RU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9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4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3BDBEE9-CEAC-484E-B726-E254630DF831}"/>
              </a:ext>
            </a:extLst>
          </p:cNvPr>
          <p:cNvSpPr/>
          <p:nvPr/>
        </p:nvSpPr>
        <p:spPr>
          <a:xfrm>
            <a:off x="195943" y="680357"/>
            <a:ext cx="5486400" cy="54972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46D61-41F9-40B6-A013-C4FFC8DAC579}"/>
              </a:ext>
            </a:extLst>
          </p:cNvPr>
          <p:cNvSpPr txBox="1"/>
          <p:nvPr/>
        </p:nvSpPr>
        <p:spPr>
          <a:xfrm>
            <a:off x="533400" y="1384049"/>
            <a:ext cx="548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highlight>
                  <a:srgbClr val="9983A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ЩОДО ГЕНДЕРНОГО АУДИТУ…</a:t>
            </a:r>
          </a:p>
          <a:p>
            <a:endParaRPr lang="ru-RU" dirty="0">
              <a:highlight>
                <a:srgbClr val="9983A1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A4EB8-FA00-40E4-A25C-690F8D64A06C}"/>
              </a:ext>
            </a:extLst>
          </p:cNvPr>
          <p:cNvSpPr txBox="1"/>
          <p:nvPr/>
        </p:nvSpPr>
        <p:spPr>
          <a:xfrm>
            <a:off x="707571" y="2122713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69435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Гендерний аудит – </a:t>
            </a:r>
            <a:r>
              <a:rPr lang="uk-UA" sz="1800" b="1" dirty="0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 найкращий інструмент для подолання основних перешкод на шляху до гендерної рівності. Він виявляє проблеми та фіксує досягнення, встановлює вихідні принципи, критерії, індикатори та пропонує нові більш ефективні стратегії.</a:t>
            </a:r>
            <a:endParaRPr lang="ru-RU" b="1" dirty="0">
              <a:solidFill>
                <a:srgbClr val="6943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772B982-F0FC-4D1D-A777-4B40D32AD821}"/>
              </a:ext>
            </a:extLst>
          </p:cNvPr>
          <p:cNvCxnSpPr>
            <a:cxnSpLocks/>
          </p:cNvCxnSpPr>
          <p:nvPr/>
        </p:nvCxnSpPr>
        <p:spPr>
          <a:xfrm>
            <a:off x="620486" y="1872343"/>
            <a:ext cx="0" cy="2862945"/>
          </a:xfrm>
          <a:prstGeom prst="line">
            <a:avLst/>
          </a:prstGeom>
          <a:ln>
            <a:solidFill>
              <a:srgbClr val="9983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7B34125-459E-4617-9902-C54B974F4949}"/>
              </a:ext>
            </a:extLst>
          </p:cNvPr>
          <p:cNvCxnSpPr>
            <a:cxnSpLocks/>
          </p:cNvCxnSpPr>
          <p:nvPr/>
        </p:nvCxnSpPr>
        <p:spPr>
          <a:xfrm>
            <a:off x="435429" y="4528457"/>
            <a:ext cx="4920342" cy="0"/>
          </a:xfrm>
          <a:prstGeom prst="line">
            <a:avLst/>
          </a:prstGeom>
          <a:ln>
            <a:solidFill>
              <a:srgbClr val="9983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9E00F7A-A545-4957-91EE-C6F56AB0C0AB}"/>
              </a:ext>
            </a:extLst>
          </p:cNvPr>
          <p:cNvCxnSpPr>
            <a:cxnSpLocks/>
          </p:cNvCxnSpPr>
          <p:nvPr/>
        </p:nvCxnSpPr>
        <p:spPr>
          <a:xfrm>
            <a:off x="5127171" y="1948543"/>
            <a:ext cx="0" cy="2710543"/>
          </a:xfrm>
          <a:prstGeom prst="line">
            <a:avLst/>
          </a:prstGeom>
          <a:ln>
            <a:solidFill>
              <a:srgbClr val="9983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5501DB2-CA54-49BD-A9AE-9165AC51ACE7}"/>
              </a:ext>
            </a:extLst>
          </p:cNvPr>
          <p:cNvCxnSpPr/>
          <p:nvPr/>
        </p:nvCxnSpPr>
        <p:spPr>
          <a:xfrm>
            <a:off x="435429" y="2122713"/>
            <a:ext cx="4920342" cy="0"/>
          </a:xfrm>
          <a:prstGeom prst="line">
            <a:avLst/>
          </a:prstGeom>
          <a:ln>
            <a:solidFill>
              <a:srgbClr val="9983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8ABC790-A4CC-4FB9-B16E-B39C65949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92" y="285750"/>
            <a:ext cx="4113068" cy="27404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8DB10CA-1C75-44C0-9E44-8544AF8205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2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72531" b="-40"/>
          <a:stretch/>
        </p:blipFill>
        <p:spPr>
          <a:xfrm>
            <a:off x="8508111" y="3194769"/>
            <a:ext cx="2976318" cy="32686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847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B5C4C9-D1BD-402C-8050-815DC655B485}"/>
              </a:ext>
            </a:extLst>
          </p:cNvPr>
          <p:cNvSpPr txBox="1"/>
          <p:nvPr/>
        </p:nvSpPr>
        <p:spPr>
          <a:xfrm>
            <a:off x="2019300" y="457591"/>
            <a:ext cx="8153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69435D"/>
                </a:solidFill>
                <a:effectLst/>
                <a:highlight>
                  <a:srgbClr val="E4D4D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Гендерний аудит є тим засобом, що дозволяє: </a:t>
            </a:r>
            <a:endParaRPr lang="ru-RU" sz="3200" dirty="0">
              <a:solidFill>
                <a:srgbClr val="69435D"/>
              </a:solidFill>
              <a:highlight>
                <a:srgbClr val="E4D4DF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3A173-10A2-4F6F-9EF3-238D9BA3FA77}"/>
              </a:ext>
            </a:extLst>
          </p:cNvPr>
          <p:cNvSpPr txBox="1"/>
          <p:nvPr/>
        </p:nvSpPr>
        <p:spPr>
          <a:xfrm>
            <a:off x="693962" y="1328057"/>
            <a:ext cx="10804073" cy="3416320"/>
          </a:xfrm>
          <a:prstGeom prst="rect">
            <a:avLst/>
          </a:prstGeom>
          <a:noFill/>
          <a:ln>
            <a:solidFill>
              <a:srgbClr val="FFFFFF">
                <a:alpha val="82000"/>
              </a:srgb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FF"/>
              </a:buClr>
              <a:buFont typeface="Symbol" panose="05050102010706020507" pitchFamily="18" charset="2"/>
              <a:buChar char=""/>
            </a:pPr>
            <a:r>
              <a:rPr lang="uk-UA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uk-UA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обачити сильні та слабкі сторони бізнесу при реалізації принципів КСВ;</a:t>
            </a:r>
            <a:endParaRPr lang="en-US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FFFFFF"/>
              </a:buClr>
              <a:buFont typeface="Symbol" panose="05050102010706020507" pitchFamily="18" charset="2"/>
              <a:buChar char=""/>
            </a:pPr>
            <a:r>
              <a:rPr lang="uk-UA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uk-UA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оботодавцю виявити проблеми у взаємовідносинах у колективі для забезпечення здійснення більш ефективного управлінського</a:t>
            </a:r>
            <a:r>
              <a:rPr lang="uk-UA" sz="24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менеджменту;</a:t>
            </a:r>
            <a:endParaRPr lang="en-US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FFFFFF"/>
              </a:buClr>
              <a:buFont typeface="Symbol" panose="05050102010706020507" pitchFamily="18" charset="2"/>
              <a:buChar char=""/>
            </a:pPr>
            <a:r>
              <a:rPr lang="uk-UA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тримати низку переваг </a:t>
            </a:r>
            <a:r>
              <a:rPr lang="uk-UA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порушення ключових корпоративних цінностей заради економічних </a:t>
            </a:r>
            <a:r>
              <a:rPr lang="uk-UA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вигод</a:t>
            </a:r>
            <a:r>
              <a:rPr lang="uk-UA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підвищення ефективності та продуктивності роботи через залучення найкращих професіоналів; підґрунтя для удосконалення стратегії підвищення соціальної відповідальності; формування </a:t>
            </a:r>
            <a:r>
              <a:rPr lang="uk-UA" sz="2400" spc="-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відповідного меседжу для основних зацікавлених сторін у розвитку даного бізнесу</a:t>
            </a:r>
            <a:r>
              <a:rPr lang="uk-UA" sz="2400" b="1" spc="-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400" spc="-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FFFF"/>
              </a:buClr>
              <a:buFont typeface="Symbol" panose="05050102010706020507" pitchFamily="18" charset="2"/>
              <a:buChar char=""/>
            </a:pPr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Мозговой штурм группы">
            <a:extLst>
              <a:ext uri="{FF2B5EF4-FFF2-40B4-BE49-F238E27FC236}">
                <a16:creationId xmlns:a16="http://schemas.microsoft.com/office/drawing/2014/main" id="{5700A58D-75B7-4A81-8822-F52A02188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62509" y="4072618"/>
            <a:ext cx="1766206" cy="1766206"/>
          </a:xfrm>
          <a:prstGeom prst="rect">
            <a:avLst/>
          </a:prstGeom>
        </p:spPr>
      </p:pic>
      <p:pic>
        <p:nvPicPr>
          <p:cNvPr id="10" name="Рисунок 9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14E82B24-0015-463F-8549-DCC1FF048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3091" y="4369254"/>
            <a:ext cx="1279969" cy="14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8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27A476-5947-4B32-BFB9-390C8456595E}"/>
              </a:ext>
            </a:extLst>
          </p:cNvPr>
          <p:cNvSpPr/>
          <p:nvPr/>
        </p:nvSpPr>
        <p:spPr>
          <a:xfrm>
            <a:off x="0" y="0"/>
            <a:ext cx="892629" cy="6858000"/>
          </a:xfrm>
          <a:prstGeom prst="rect">
            <a:avLst/>
          </a:prstGeom>
          <a:solidFill>
            <a:srgbClr val="6943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33264-5959-4431-903A-D677832A5040}"/>
              </a:ext>
            </a:extLst>
          </p:cNvPr>
          <p:cNvSpPr txBox="1"/>
          <p:nvPr/>
        </p:nvSpPr>
        <p:spPr>
          <a:xfrm>
            <a:off x="2607129" y="196393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ГЕНДЕРНИЙ АУДИТ МОЖЕ ПРОВОДИТИСЬ НА ОСНОВІ АНКЕТИ-ОПИТУВАЛЬНИКА, ЯКУ МОЖНА ПРОВЕСТИ ДИСТАНЦІЙНО ЗАВДЯКИ ТАКИМ СЕРВЕРАМ</a:t>
            </a:r>
            <a:r>
              <a:rPr lang="uk-UA" b="1" dirty="0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6943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C2B7ECD-7BF7-4A59-9967-1F06FD07FBD4}"/>
              </a:ext>
            </a:extLst>
          </p:cNvPr>
          <p:cNvCxnSpPr>
            <a:cxnSpLocks/>
          </p:cNvCxnSpPr>
          <p:nvPr/>
        </p:nvCxnSpPr>
        <p:spPr>
          <a:xfrm>
            <a:off x="892629" y="1418044"/>
            <a:ext cx="10548257" cy="0"/>
          </a:xfrm>
          <a:prstGeom prst="line">
            <a:avLst/>
          </a:prstGeom>
          <a:ln w="28575">
            <a:solidFill>
              <a:srgbClr val="694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D49FA954-2326-45A6-9620-1FCD610BFF83}"/>
              </a:ext>
            </a:extLst>
          </p:cNvPr>
          <p:cNvSpPr/>
          <p:nvPr/>
        </p:nvSpPr>
        <p:spPr>
          <a:xfrm>
            <a:off x="11430001" y="1332638"/>
            <a:ext cx="168729" cy="149490"/>
          </a:xfrm>
          <a:prstGeom prst="ellipse">
            <a:avLst/>
          </a:prstGeom>
          <a:solidFill>
            <a:srgbClr val="69435D"/>
          </a:solidFill>
          <a:ln>
            <a:solidFill>
              <a:srgbClr val="998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042357-9899-404A-A2A4-D62D72F1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364" y="1643743"/>
            <a:ext cx="2223388" cy="919818"/>
          </a:xfrm>
          <a:prstGeom prst="rect">
            <a:avLst/>
          </a:prstGeom>
          <a:noFill/>
          <a:ln>
            <a:solidFill>
              <a:srgbClr val="6943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FBF7E2-A33C-40A3-8C25-0DED5D5202BD}"/>
              </a:ext>
            </a:extLst>
          </p:cNvPr>
          <p:cNvSpPr txBox="1"/>
          <p:nvPr/>
        </p:nvSpPr>
        <p:spPr>
          <a:xfrm>
            <a:off x="998766" y="2618373"/>
            <a:ext cx="5815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solidFill>
                  <a:srgbClr val="69435D"/>
                </a:solidFill>
                <a:latin typeface="inherit"/>
              </a:rPr>
              <a:t>Форми</a:t>
            </a:r>
            <a:r>
              <a:rPr lang="ru-RU" b="1" dirty="0">
                <a:solidFill>
                  <a:srgbClr val="69435D"/>
                </a:solidFill>
                <a:latin typeface="inherit"/>
              </a:rPr>
              <a:t> </a:t>
            </a:r>
            <a:r>
              <a:rPr lang="en-US" b="1" dirty="0">
                <a:solidFill>
                  <a:srgbClr val="69435D"/>
                </a:solidFill>
                <a:latin typeface="inherit"/>
              </a:rPr>
              <a:t>Google</a:t>
            </a:r>
            <a:r>
              <a:rPr lang="en-US" b="1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один з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найбільш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популярних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сьогодні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сервісів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для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створення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тестів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опитувальників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. Ресурс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має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велику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кількість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шаблонів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оформлення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що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дозволяє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створювати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форми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до будь-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якої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теми. </a:t>
            </a:r>
            <a:endParaRPr lang="ru-RU" dirty="0">
              <a:solidFill>
                <a:srgbClr val="69435D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E41FF5-CC13-4121-A99B-F899FDC59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334" y="1643743"/>
            <a:ext cx="2223387" cy="919818"/>
          </a:xfrm>
          <a:prstGeom prst="rect">
            <a:avLst/>
          </a:prstGeom>
          <a:noFill/>
          <a:ln>
            <a:solidFill>
              <a:srgbClr val="69435D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2722D8-21A3-4F58-AE4C-F713B3BFDFDF}"/>
              </a:ext>
            </a:extLst>
          </p:cNvPr>
          <p:cNvSpPr txBox="1"/>
          <p:nvPr/>
        </p:nvSpPr>
        <p:spPr>
          <a:xfrm>
            <a:off x="7298874" y="2618373"/>
            <a:ext cx="4615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Сервіс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1" i="0" u="none" strike="noStrike" dirty="0" err="1">
                <a:solidFill>
                  <a:srgbClr val="69435D"/>
                </a:solidFill>
                <a:effectLst/>
                <a:latin typeface="inheri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Quizlet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дозволяє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не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лише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значно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зекономити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час на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створенні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матеріалів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для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оцінювання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, але й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допоможе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учням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вивчити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ту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іншу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тему. </a:t>
            </a:r>
            <a:endParaRPr lang="ru-RU" dirty="0">
              <a:solidFill>
                <a:srgbClr val="69435D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96ECE1-F931-42EA-81F1-9641E9D46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312" y="4150513"/>
            <a:ext cx="2223388" cy="1096556"/>
          </a:xfrm>
          <a:prstGeom prst="rect">
            <a:avLst/>
          </a:prstGeom>
          <a:ln>
            <a:solidFill>
              <a:srgbClr val="69435D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5E9D44-672E-4174-A375-87F9BA609954}"/>
              </a:ext>
            </a:extLst>
          </p:cNvPr>
          <p:cNvSpPr txBox="1"/>
          <p:nvPr/>
        </p:nvSpPr>
        <p:spPr>
          <a:xfrm>
            <a:off x="7298874" y="5346325"/>
            <a:ext cx="473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Plickers</a:t>
            </a:r>
            <a:r>
              <a:rPr lang="en-US" i="0" dirty="0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 - </a:t>
            </a:r>
            <a:r>
              <a:rPr lang="ru-RU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i="0" dirty="0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додаток</a:t>
            </a:r>
            <a:r>
              <a:rPr lang="ru-RU" i="0" dirty="0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i="0" dirty="0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дозволяє</a:t>
            </a:r>
            <a:r>
              <a:rPr lang="ru-RU" i="0" dirty="0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миттєво</a:t>
            </a:r>
            <a:r>
              <a:rPr lang="ru-RU" i="0" dirty="0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оцінити</a:t>
            </a:r>
            <a:r>
              <a:rPr lang="ru-RU" i="0" dirty="0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відповіді</a:t>
            </a:r>
            <a:r>
              <a:rPr lang="ru-RU" i="0" dirty="0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всієї</a:t>
            </a:r>
            <a:r>
              <a:rPr lang="ru-RU" i="0" dirty="0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аудиторії</a:t>
            </a:r>
            <a:r>
              <a:rPr lang="ru-RU" i="0" dirty="0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спростити</a:t>
            </a:r>
            <a:r>
              <a:rPr lang="ru-RU" i="0" dirty="0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збір</a:t>
            </a:r>
            <a:r>
              <a:rPr lang="ru-RU" i="0" dirty="0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 статистики.</a:t>
            </a:r>
            <a:endParaRPr lang="ru-RU" dirty="0">
              <a:solidFill>
                <a:srgbClr val="69435D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730BF-6925-490B-B195-A1F2EA28F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364" y="4150513"/>
            <a:ext cx="2398930" cy="1096556"/>
          </a:xfrm>
          <a:prstGeom prst="rect">
            <a:avLst/>
          </a:prstGeom>
          <a:ln>
            <a:solidFill>
              <a:srgbClr val="69435D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FB58B7-28D9-4E81-82C7-708737E26176}"/>
              </a:ext>
            </a:extLst>
          </p:cNvPr>
          <p:cNvSpPr txBox="1"/>
          <p:nvPr/>
        </p:nvSpPr>
        <p:spPr>
          <a:xfrm>
            <a:off x="998767" y="5296029"/>
            <a:ext cx="5815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Не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менш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цікавим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для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здійснення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оцінювання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є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онлайновий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сервіс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1" i="0" u="none" strike="noStrike" dirty="0">
                <a:solidFill>
                  <a:srgbClr val="69435D"/>
                </a:solidFill>
                <a:effectLst/>
                <a:latin typeface="inherit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Kahoot</a:t>
            </a:r>
            <a:r>
              <a:rPr lang="en-US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який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дає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змогу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перетворити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процес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оцінювання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захоплюючу</a:t>
            </a:r>
            <a:r>
              <a:rPr lang="ru-RU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гру</a:t>
            </a:r>
            <a:r>
              <a:rPr lang="en-US" b="0" i="0" dirty="0">
                <a:solidFill>
                  <a:srgbClr val="69435D"/>
                </a:solidFill>
                <a:effectLst/>
                <a:latin typeface="Roboto" panose="02000000000000000000" pitchFamily="2" charset="0"/>
              </a:rPr>
              <a:t>.</a:t>
            </a:r>
            <a:endParaRPr lang="ru-RU" dirty="0">
              <a:solidFill>
                <a:srgbClr val="69435D"/>
              </a:solidFill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D83B6B6-17CB-4958-AA1A-FA7C1E98376B}"/>
              </a:ext>
            </a:extLst>
          </p:cNvPr>
          <p:cNvCxnSpPr>
            <a:cxnSpLocks/>
          </p:cNvCxnSpPr>
          <p:nvPr/>
        </p:nvCxnSpPr>
        <p:spPr>
          <a:xfrm>
            <a:off x="7064829" y="3614057"/>
            <a:ext cx="0" cy="1850572"/>
          </a:xfrm>
          <a:prstGeom prst="line">
            <a:avLst/>
          </a:prstGeom>
          <a:ln>
            <a:solidFill>
              <a:srgbClr val="694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2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CEE4E8-8906-4DC1-ABBD-A67189828BEF}"/>
              </a:ext>
            </a:extLst>
          </p:cNvPr>
          <p:cNvSpPr/>
          <p:nvPr/>
        </p:nvSpPr>
        <p:spPr>
          <a:xfrm>
            <a:off x="4928461" y="0"/>
            <a:ext cx="7263539" cy="6858000"/>
          </a:xfrm>
          <a:prstGeom prst="rect">
            <a:avLst/>
          </a:prstGeom>
          <a:blipFill dpi="0" rotWithShape="1">
            <a:blip r:embed="rId2"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DD017D-7D0A-4B6C-A0A0-3867398933DF}"/>
              </a:ext>
            </a:extLst>
          </p:cNvPr>
          <p:cNvSpPr/>
          <p:nvPr/>
        </p:nvSpPr>
        <p:spPr>
          <a:xfrm>
            <a:off x="0" y="0"/>
            <a:ext cx="49284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D2AB3-D520-45CF-8C69-7BF3606D3746}"/>
              </a:ext>
            </a:extLst>
          </p:cNvPr>
          <p:cNvSpPr txBox="1"/>
          <p:nvPr/>
        </p:nvSpPr>
        <p:spPr>
          <a:xfrm>
            <a:off x="123986" y="1905506"/>
            <a:ext cx="4680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КСВ (корпоративна соціальна відповідальність) – це  концепція, яка встановлює вдалий баланс між екологічними, економічними, етичними і звісно ж соціальними проблемами бізнесу. </a:t>
            </a:r>
            <a:endParaRPr lang="ru-RU" sz="2400" b="1" dirty="0">
              <a:solidFill>
                <a:srgbClr val="6943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C8C62-F0D7-44EA-8F35-3C427D63D234}"/>
              </a:ext>
            </a:extLst>
          </p:cNvPr>
          <p:cNvSpPr txBox="1"/>
          <p:nvPr/>
        </p:nvSpPr>
        <p:spPr>
          <a:xfrm>
            <a:off x="4928462" y="340963"/>
            <a:ext cx="7263538" cy="86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69435D"/>
                </a:solidFill>
                <a:highlight>
                  <a:srgbClr val="E8DCE5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400" b="1" dirty="0">
                <a:solidFill>
                  <a:srgbClr val="69435D"/>
                </a:solidFill>
                <a:effectLst/>
                <a:highlight>
                  <a:srgbClr val="E8DCE5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аведемо результати дослідження </a:t>
            </a:r>
            <a:r>
              <a:rPr lang="uk-UA" sz="2400" b="1" dirty="0" err="1">
                <a:solidFill>
                  <a:srgbClr val="69435D"/>
                </a:solidFill>
                <a:effectLst/>
                <a:highlight>
                  <a:srgbClr val="E8DCE5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Cone</a:t>
            </a:r>
            <a:r>
              <a:rPr lang="uk-UA" sz="2400" b="1" dirty="0">
                <a:solidFill>
                  <a:srgbClr val="69435D"/>
                </a:solidFill>
                <a:effectLst/>
                <a:highlight>
                  <a:srgbClr val="E8DCE5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69435D"/>
                </a:solidFill>
                <a:effectLst/>
                <a:highlight>
                  <a:srgbClr val="E8DCE5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Communications</a:t>
            </a:r>
            <a:r>
              <a:rPr lang="uk-UA" sz="2400" b="1" dirty="0">
                <a:solidFill>
                  <a:srgbClr val="69435D"/>
                </a:solidFill>
                <a:effectLst/>
                <a:highlight>
                  <a:srgbClr val="E8DCE5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69435D"/>
              </a:solidFill>
              <a:effectLst/>
              <a:highlight>
                <a:srgbClr val="E8DCE5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C1262D-E882-4BCC-9F6A-AEA8820A1541}"/>
              </a:ext>
            </a:extLst>
          </p:cNvPr>
          <p:cNvSpPr/>
          <p:nvPr/>
        </p:nvSpPr>
        <p:spPr>
          <a:xfrm>
            <a:off x="4928462" y="1737357"/>
            <a:ext cx="7263538" cy="1456841"/>
          </a:xfrm>
          <a:prstGeom prst="rect">
            <a:avLst/>
          </a:prstGeom>
          <a:solidFill>
            <a:srgbClr val="6943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0DB841D-DE62-4ED7-93DA-6CE77D5CE42C}"/>
              </a:ext>
            </a:extLst>
          </p:cNvPr>
          <p:cNvSpPr/>
          <p:nvPr/>
        </p:nvSpPr>
        <p:spPr>
          <a:xfrm>
            <a:off x="4928462" y="3727343"/>
            <a:ext cx="7263538" cy="1456841"/>
          </a:xfrm>
          <a:prstGeom prst="rect">
            <a:avLst/>
          </a:prstGeom>
          <a:solidFill>
            <a:srgbClr val="6943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5709EE2-5D9F-48D7-B543-10FECBFA1CDB}"/>
              </a:ext>
            </a:extLst>
          </p:cNvPr>
          <p:cNvCxnSpPr>
            <a:cxnSpLocks/>
          </p:cNvCxnSpPr>
          <p:nvPr/>
        </p:nvCxnSpPr>
        <p:spPr>
          <a:xfrm>
            <a:off x="6096000" y="1737357"/>
            <a:ext cx="0" cy="1456841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E4C235D-A656-46A5-AD22-F49AA5413C36}"/>
              </a:ext>
            </a:extLst>
          </p:cNvPr>
          <p:cNvCxnSpPr>
            <a:cxnSpLocks/>
          </p:cNvCxnSpPr>
          <p:nvPr/>
        </p:nvCxnSpPr>
        <p:spPr>
          <a:xfrm>
            <a:off x="6116664" y="3727343"/>
            <a:ext cx="0" cy="1456841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3DBD3EF-FE67-4807-8689-0C91C8233F7F}"/>
              </a:ext>
            </a:extLst>
          </p:cNvPr>
          <p:cNvSpPr txBox="1"/>
          <p:nvPr/>
        </p:nvSpPr>
        <p:spPr>
          <a:xfrm>
            <a:off x="4928460" y="2142611"/>
            <a:ext cx="139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75%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2B7BE4-0181-4686-BA4C-69F8F750BBE6}"/>
              </a:ext>
            </a:extLst>
          </p:cNvPr>
          <p:cNvSpPr txBox="1"/>
          <p:nvPr/>
        </p:nvSpPr>
        <p:spPr>
          <a:xfrm>
            <a:off x="4987873" y="4132596"/>
            <a:ext cx="2174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FF"/>
                </a:solidFill>
              </a:rPr>
              <a:t>90%</a:t>
            </a:r>
            <a:endParaRPr lang="ru-RU" sz="3600" b="1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D2B75-FC2B-4323-B699-AD49CB9E367A}"/>
              </a:ext>
            </a:extLst>
          </p:cNvPr>
          <p:cNvSpPr txBox="1"/>
          <p:nvPr/>
        </p:nvSpPr>
        <p:spPr>
          <a:xfrm>
            <a:off x="6323307" y="1905506"/>
            <a:ext cx="5486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опитаних відмовляється купувати у компанії, якщо </a:t>
            </a:r>
            <a:r>
              <a:rPr lang="uk-UA" sz="2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вона </a:t>
            </a:r>
            <a:r>
              <a:rPr lang="uk-UA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підтримує проблему, яка суперечить </a:t>
            </a:r>
            <a:r>
              <a:rPr lang="uk-UA" sz="2000" b="1" spc="-4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їхнім переконанням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0CFC6-25CE-4359-91D8-40A3DBFC950A}"/>
              </a:ext>
            </a:extLst>
          </p:cNvPr>
          <p:cNvSpPr txBox="1"/>
          <p:nvPr/>
        </p:nvSpPr>
        <p:spPr>
          <a:xfrm>
            <a:off x="6323307" y="4132596"/>
            <a:ext cx="548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spc="-4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куплять продукт, якщо компанія підтримує те, що їх хвилює</a:t>
            </a:r>
            <a:endParaRPr lang="ru-RU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14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4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E46AF-3E07-4A2D-B522-AB3E1D529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saturation sat="0"/>
                    </a14:imgEffect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6629" cy="6857999"/>
          </a:xfrm>
          <a:prstGeom prst="rect">
            <a:avLst/>
          </a:prstGeom>
          <a:solidFill>
            <a:srgbClr val="9983A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2B7936-E932-451F-BC3C-B4F3E3748665}"/>
              </a:ext>
            </a:extLst>
          </p:cNvPr>
          <p:cNvSpPr/>
          <p:nvPr/>
        </p:nvSpPr>
        <p:spPr>
          <a:xfrm>
            <a:off x="4365171" y="2324099"/>
            <a:ext cx="3461657" cy="220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E3A3F-9D7A-43B2-A2EF-F66D8B717060}"/>
              </a:ext>
            </a:extLst>
          </p:cNvPr>
          <p:cNvSpPr txBox="1"/>
          <p:nvPr/>
        </p:nvSpPr>
        <p:spPr>
          <a:xfrm>
            <a:off x="4517570" y="3013500"/>
            <a:ext cx="31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СТОСУЄТЬСЯ УКРАЇНИ…</a:t>
            </a:r>
            <a:endParaRPr lang="ru-RU" sz="2400" b="1" dirty="0">
              <a:solidFill>
                <a:srgbClr val="6943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AAB99-82AF-4C09-979D-C87B1BC50049}"/>
              </a:ext>
            </a:extLst>
          </p:cNvPr>
          <p:cNvSpPr txBox="1"/>
          <p:nvPr/>
        </p:nvSpPr>
        <p:spPr>
          <a:xfrm>
            <a:off x="8109854" y="2287130"/>
            <a:ext cx="35487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 стосується України, то мережа магазинів «</a:t>
            </a:r>
            <a:r>
              <a:rPr lang="en-US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EVA</a:t>
            </a:r>
            <a:r>
              <a:rPr lang="uk-UA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входить в ТОП-10 </a:t>
            </a:r>
            <a:r>
              <a:rPr lang="uk-UA" sz="20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проєктів</a:t>
            </a:r>
            <a:r>
              <a:rPr lang="uk-UA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КСВ. В них є низка програм таких як</a:t>
            </a:r>
            <a:r>
              <a:rPr lang="ru-RU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uk-UA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національна премія «Мама року» чи клуб «Щаслива мама».</a:t>
            </a:r>
            <a:endParaRPr lang="ru-RU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9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4A7472-03B9-43B9-B425-ACC995723113}"/>
              </a:ext>
            </a:extLst>
          </p:cNvPr>
          <p:cNvSpPr/>
          <p:nvPr/>
        </p:nvSpPr>
        <p:spPr>
          <a:xfrm>
            <a:off x="10120393" y="0"/>
            <a:ext cx="207160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35376-2826-4BFB-BBB5-BD5610204F28}"/>
              </a:ext>
            </a:extLst>
          </p:cNvPr>
          <p:cNvSpPr txBox="1"/>
          <p:nvPr/>
        </p:nvSpPr>
        <p:spPr>
          <a:xfrm>
            <a:off x="1490421" y="583552"/>
            <a:ext cx="7594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Сексизм</a:t>
            </a:r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дискримінація людей через їхню стать або </a:t>
            </a:r>
            <a:r>
              <a:rPr lang="uk-UA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гендер</a:t>
            </a:r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C2E081E-1D5E-40E9-87C0-F818578A176D}"/>
              </a:ext>
            </a:extLst>
          </p:cNvPr>
          <p:cNvCxnSpPr>
            <a:cxnSpLocks/>
            <a:stCxn id="3" idx="0"/>
            <a:endCxn id="3" idx="2"/>
          </p:cNvCxnSpPr>
          <p:nvPr/>
        </p:nvCxnSpPr>
        <p:spPr>
          <a:xfrm>
            <a:off x="11156197" y="0"/>
            <a:ext cx="0" cy="6858000"/>
          </a:xfrm>
          <a:prstGeom prst="line">
            <a:avLst/>
          </a:prstGeom>
          <a:ln w="82550">
            <a:solidFill>
              <a:srgbClr val="694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BFD7B9-8435-4C05-BB33-FE1225FEA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6" y="2337878"/>
            <a:ext cx="5715000" cy="381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69435D"/>
            </a:contourClr>
          </a:sp3d>
        </p:spPr>
      </p:pic>
    </p:spTree>
    <p:extLst>
      <p:ext uri="{BB962C8B-B14F-4D97-AF65-F5344CB8AC3E}">
        <p14:creationId xmlns:p14="http://schemas.microsoft.com/office/powerpoint/2010/main" val="2043160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6C9899-9225-4FFD-AAE3-FC9EBF52F7BD}"/>
              </a:ext>
            </a:extLst>
          </p:cNvPr>
          <p:cNvSpPr txBox="1"/>
          <p:nvPr/>
        </p:nvSpPr>
        <p:spPr>
          <a:xfrm>
            <a:off x="4757057" y="65247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ПІДСУМКИ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4E285283-D1BA-4AF6-A5FC-672FA8222E6E}"/>
              </a:ext>
            </a:extLst>
          </p:cNvPr>
          <p:cNvSpPr/>
          <p:nvPr/>
        </p:nvSpPr>
        <p:spPr>
          <a:xfrm>
            <a:off x="1994807" y="1110343"/>
            <a:ext cx="8202385" cy="4365172"/>
          </a:xfrm>
          <a:prstGeom prst="horizontalScroll">
            <a:avLst/>
          </a:prstGeom>
          <a:solidFill>
            <a:srgbClr val="FFFFFF"/>
          </a:solidFill>
          <a:ln>
            <a:solidFill>
              <a:srgbClr val="694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79CEB8-C735-4C24-916B-985B3253F310}"/>
              </a:ext>
            </a:extLst>
          </p:cNvPr>
          <p:cNvSpPr txBox="1"/>
          <p:nvPr/>
        </p:nvSpPr>
        <p:spPr>
          <a:xfrm>
            <a:off x="2706459" y="1860675"/>
            <a:ext cx="7141029" cy="316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1800" b="1" dirty="0">
                <a:solidFill>
                  <a:srgbClr val="6943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 самі формуємо суспільство в якому живемо та виховуємо нове покоління, яке може мати правильне уявлення про чоловіків та жінок з нашою допомогою.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1800" b="1" dirty="0">
                <a:solidFill>
                  <a:srgbClr val="69435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дуже важливо, ми потребуємо підвищення рівня щастя та якості життя населення, бо згідно даних «Рейтингу щастя – 2021» Україна посідає 110 місце з-поміж 149-ти країн, які оцінювалися.</a:t>
            </a:r>
            <a:endParaRPr lang="ru-RU" sz="1800" b="1" dirty="0">
              <a:solidFill>
                <a:srgbClr val="69435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1800" b="1" dirty="0">
              <a:solidFill>
                <a:srgbClr val="69435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18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4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F1008F-68EB-4C5D-B6F1-2CE51AF553DE}"/>
              </a:ext>
            </a:extLst>
          </p:cNvPr>
          <p:cNvSpPr txBox="1"/>
          <p:nvPr/>
        </p:nvSpPr>
        <p:spPr>
          <a:xfrm>
            <a:off x="1828800" y="936171"/>
            <a:ext cx="8665029" cy="462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ВИКОРИСТАНИХ ДЖЕРЕЛ: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Глобальний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гендерний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розрив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2019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висновки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https://genderindetail.org.ua/library/ekonomika/globalniy-genderniy-rozriv-v-2019-rotsi-visnovki-dlya-ukraini-1341342.html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таке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гендер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https://pnotg.gov.ua/storage/static-pages/documents/a50aae6c58a229e2262d093d79cc3492.pdf;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таке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сексизм та як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уникати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Пояснюємо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прикладах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hmarochos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kiev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/2019/05/14/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shho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seksyzm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yak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jogo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unykaty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poyasnyuyemo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prykladah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ading Dictionaries Sticker - Reading Read Dictionaries Stickers">
            <a:extLst>
              <a:ext uri="{FF2B5EF4-FFF2-40B4-BE49-F238E27FC236}">
                <a16:creationId xmlns:a16="http://schemas.microsoft.com/office/drawing/2014/main" id="{D9A95069-0C4F-48C4-8F0F-F4EC76D7BC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443" y="4082142"/>
            <a:ext cx="2427514" cy="24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69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35D057-4E6D-4E1C-AA40-309EF042C59C}"/>
              </a:ext>
            </a:extLst>
          </p:cNvPr>
          <p:cNvSpPr/>
          <p:nvPr/>
        </p:nvSpPr>
        <p:spPr>
          <a:xfrm>
            <a:off x="0" y="5625885"/>
            <a:ext cx="12192000" cy="1232115"/>
          </a:xfrm>
          <a:prstGeom prst="rect">
            <a:avLst/>
          </a:prstGeom>
          <a:solidFill>
            <a:srgbClr val="6943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7C997F-3494-489E-A4FD-D319331619EC}"/>
              </a:ext>
            </a:extLst>
          </p:cNvPr>
          <p:cNvSpPr txBox="1"/>
          <p:nvPr/>
        </p:nvSpPr>
        <p:spPr>
          <a:xfrm>
            <a:off x="229891" y="495945"/>
            <a:ext cx="11732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Горизонтальна сегрегація – розподіл на «жіночі» та «чоловічі» професії</a:t>
            </a:r>
            <a:r>
              <a:rPr lang="uk-UA" b="1" dirty="0">
                <a:solidFill>
                  <a:srgbClr val="69435D"/>
                </a:solidFill>
              </a:rPr>
              <a:t>.</a:t>
            </a:r>
            <a:endParaRPr lang="ru-RU" b="1" dirty="0">
              <a:solidFill>
                <a:srgbClr val="69435D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FAE12F2-35D6-4C45-8486-7A142F380C08}"/>
              </a:ext>
            </a:extLst>
          </p:cNvPr>
          <p:cNvCxnSpPr/>
          <p:nvPr/>
        </p:nvCxnSpPr>
        <p:spPr>
          <a:xfrm>
            <a:off x="6096000" y="1751308"/>
            <a:ext cx="0" cy="1487838"/>
          </a:xfrm>
          <a:prstGeom prst="line">
            <a:avLst/>
          </a:prstGeom>
          <a:ln w="28575">
            <a:solidFill>
              <a:srgbClr val="694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EAE180-98BA-4297-915B-716217DED7BC}"/>
              </a:ext>
            </a:extLst>
          </p:cNvPr>
          <p:cNvSpPr txBox="1"/>
          <p:nvPr/>
        </p:nvSpPr>
        <p:spPr>
          <a:xfrm>
            <a:off x="370672" y="3836791"/>
            <a:ext cx="1145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Вертикальна сегрегація – тільки чоловіки обіймають керівні посади.</a:t>
            </a:r>
            <a:endParaRPr lang="ru-RU" sz="2800" b="1" dirty="0">
              <a:solidFill>
                <a:srgbClr val="6943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Вопросы">
            <a:extLst>
              <a:ext uri="{FF2B5EF4-FFF2-40B4-BE49-F238E27FC236}">
                <a16:creationId xmlns:a16="http://schemas.microsoft.com/office/drawing/2014/main" id="{39D18623-FE3D-4D9E-B0FA-5A299E4F3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50202" y="1450052"/>
            <a:ext cx="2017363" cy="2017363"/>
          </a:xfrm>
          <a:prstGeom prst="rect">
            <a:avLst/>
          </a:prstGeom>
        </p:spPr>
      </p:pic>
      <p:pic>
        <p:nvPicPr>
          <p:cNvPr id="10" name="Рисунок 9" descr="Пилот">
            <a:extLst>
              <a:ext uri="{FF2B5EF4-FFF2-40B4-BE49-F238E27FC236}">
                <a16:creationId xmlns:a16="http://schemas.microsoft.com/office/drawing/2014/main" id="{25C12DAE-593D-4AAA-9471-FA4F9FA3D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24434" y="1741940"/>
            <a:ext cx="1725475" cy="17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8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75304F-029E-4B08-AC9F-0C9D283AEEE6}"/>
              </a:ext>
            </a:extLst>
          </p:cNvPr>
          <p:cNvSpPr/>
          <p:nvPr/>
        </p:nvSpPr>
        <p:spPr>
          <a:xfrm>
            <a:off x="6096000" y="5083444"/>
            <a:ext cx="4117357" cy="1286359"/>
          </a:xfrm>
          <a:prstGeom prst="rect">
            <a:avLst/>
          </a:prstGeom>
          <a:solidFill>
            <a:srgbClr val="9983A1"/>
          </a:solidFill>
          <a:ln>
            <a:noFill/>
          </a:ln>
          <a:effectLst>
            <a:outerShdw blurRad="50800" dist="50800" dir="5400000" sx="1000" sy="1000" algn="ctr" rotWithShape="0">
              <a:srgbClr val="69435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83A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5EC7AB-C6DA-4621-B96E-6FDCC97AD2D1}"/>
              </a:ext>
            </a:extLst>
          </p:cNvPr>
          <p:cNvSpPr txBox="1"/>
          <p:nvPr/>
        </p:nvSpPr>
        <p:spPr>
          <a:xfrm>
            <a:off x="330631" y="650930"/>
            <a:ext cx="115307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Скляна стеля – термін, який придумали феміністки для позначення бар</a:t>
            </a:r>
            <a:r>
              <a:rPr lang="en-US" sz="2800" b="1" dirty="0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err="1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єру</a:t>
            </a:r>
            <a:r>
              <a:rPr lang="uk-UA" sz="2800" b="1" dirty="0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який обмежує кар</a:t>
            </a:r>
            <a:r>
              <a:rPr lang="en-US" sz="2800" b="1" dirty="0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err="1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єрне</a:t>
            </a:r>
            <a:r>
              <a:rPr lang="uk-UA" sz="2800" b="1" dirty="0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просування жінок, </a:t>
            </a:r>
            <a:r>
              <a:rPr lang="ru-RU" sz="2800" b="1" dirty="0" err="1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безвідносно</a:t>
            </a:r>
            <a:r>
              <a:rPr lang="ru-RU" sz="2800" b="1" i="0" dirty="0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800" b="1" i="0" dirty="0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професійних</a:t>
            </a:r>
            <a:r>
              <a:rPr lang="ru-RU" sz="2800" b="1" i="0" dirty="0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якостей</a:t>
            </a:r>
            <a:r>
              <a:rPr lang="ru-RU" sz="2800" b="1" i="0" dirty="0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певним</a:t>
            </a:r>
            <a:r>
              <a:rPr lang="ru-RU" sz="2800" b="1" i="0" dirty="0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рівнем</a:t>
            </a:r>
            <a:r>
              <a:rPr lang="ru-RU" sz="2800" b="1" i="0" dirty="0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соціальної</a:t>
            </a:r>
            <a:r>
              <a:rPr lang="ru-RU" sz="2800" b="1" i="0" dirty="0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ієрархії</a:t>
            </a:r>
            <a:r>
              <a:rPr lang="ru-RU" sz="2800" b="1" i="0" dirty="0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b="1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2800" b="1" i="0" dirty="0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r>
              <a:rPr lang="ru-RU" sz="2800" b="1" i="0" dirty="0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800" b="1" i="0" dirty="0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державній</a:t>
            </a:r>
            <a:r>
              <a:rPr lang="ru-RU" sz="2800" b="1" i="0" dirty="0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6943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системі</a:t>
            </a:r>
            <a:r>
              <a:rPr lang="ru-RU" b="1" i="0" dirty="0">
                <a:solidFill>
                  <a:srgbClr val="69435D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1" dirty="0">
              <a:solidFill>
                <a:srgbClr val="69435D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174E59-B36D-4D8E-B100-19AA3B7B3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20" y="3084163"/>
            <a:ext cx="7578670" cy="2904501"/>
          </a:xfrm>
          <a:prstGeom prst="rect">
            <a:avLst/>
          </a:prstGeom>
          <a:effectLst>
            <a:outerShdw blurRad="50800" dist="38100" dir="2700000" sx="94000" sy="9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67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4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1FC248-3C4E-43BF-B59E-F4152A1CDAB5}"/>
              </a:ext>
            </a:extLst>
          </p:cNvPr>
          <p:cNvSpPr txBox="1"/>
          <p:nvPr/>
        </p:nvSpPr>
        <p:spPr>
          <a:xfrm>
            <a:off x="5641383" y="297567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A53AC-7124-48F3-B36F-7CBC19C0FCD7}"/>
              </a:ext>
            </a:extLst>
          </p:cNvPr>
          <p:cNvSpPr txBox="1"/>
          <p:nvPr/>
        </p:nvSpPr>
        <p:spPr>
          <a:xfrm>
            <a:off x="185980" y="298018"/>
            <a:ext cx="864805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оцінювання рівня гендерного розриву розроблено глобальний індекс гендерного розриву (</a:t>
            </a:r>
            <a:r>
              <a:rPr lang="uk-UA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</a:t>
            </a:r>
            <a:r>
              <a:rPr lang="uk-UA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</a:t>
            </a:r>
            <a:r>
              <a:rPr lang="uk-UA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Gap</a:t>
            </a:r>
            <a:r>
              <a:rPr lang="uk-UA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Index</a:t>
            </a:r>
            <a:r>
              <a:rPr lang="uk-UA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за допомогою якого можна відслідковувати основні тенденції у досягненні гендерної рівності за такими чотирма напрямами як: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uk-UA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Економічна участь;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Розширення прав і можливостей у політиці;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Рівень освіти;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до системи охорони </a:t>
            </a:r>
            <a:r>
              <a:rPr lang="uk-UA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та тривалість життя.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Рукопожатие">
            <a:extLst>
              <a:ext uri="{FF2B5EF4-FFF2-40B4-BE49-F238E27FC236}">
                <a16:creationId xmlns:a16="http://schemas.microsoft.com/office/drawing/2014/main" id="{913E050D-F58A-438A-BD58-62CF477EF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90495" y="3727343"/>
            <a:ext cx="1604073" cy="1307082"/>
          </a:xfrm>
          <a:prstGeom prst="rect">
            <a:avLst/>
          </a:prstGeom>
        </p:spPr>
      </p:pic>
      <p:pic>
        <p:nvPicPr>
          <p:cNvPr id="7" name="Рисунок 6" descr="Линейчатая диаграмма (справа налево)">
            <a:extLst>
              <a:ext uri="{FF2B5EF4-FFF2-40B4-BE49-F238E27FC236}">
                <a16:creationId xmlns:a16="http://schemas.microsoft.com/office/drawing/2014/main" id="{993147FC-F695-484E-AD29-25C9F1747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33849" y="2607589"/>
            <a:ext cx="1278611" cy="1278611"/>
          </a:xfrm>
          <a:prstGeom prst="rect">
            <a:avLst/>
          </a:prstGeom>
        </p:spPr>
      </p:pic>
      <p:pic>
        <p:nvPicPr>
          <p:cNvPr id="9" name="Рисунок 8" descr="Книги">
            <a:extLst>
              <a:ext uri="{FF2B5EF4-FFF2-40B4-BE49-F238E27FC236}">
                <a16:creationId xmlns:a16="http://schemas.microsoft.com/office/drawing/2014/main" id="{7D75D902-D7B4-4848-B1BD-6A204ECB67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21027" y="4827721"/>
            <a:ext cx="1104254" cy="1104254"/>
          </a:xfrm>
          <a:prstGeom prst="rect">
            <a:avLst/>
          </a:prstGeom>
        </p:spPr>
      </p:pic>
      <p:pic>
        <p:nvPicPr>
          <p:cNvPr id="11" name="Рисунок 10" descr="Доктор">
            <a:extLst>
              <a:ext uri="{FF2B5EF4-FFF2-40B4-BE49-F238E27FC236}">
                <a16:creationId xmlns:a16="http://schemas.microsoft.com/office/drawing/2014/main" id="{C9778EBD-941A-4B80-95B7-007BC40074A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457190" y="5812690"/>
            <a:ext cx="1040969" cy="104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3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F1DA4C5-50AD-4D50-9A2D-9DA1D9F55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213" y="1780511"/>
            <a:ext cx="229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Діаграма 1">
            <a:extLst>
              <a:ext uri="{FF2B5EF4-FFF2-40B4-BE49-F238E27FC236}">
                <a16:creationId xmlns:a16="http://schemas.microsoft.com/office/drawing/2014/main" id="{ED6A7857-651B-4511-8696-2682B6C738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043881"/>
              </p:ext>
            </p:extLst>
          </p:nvPr>
        </p:nvGraphicFramePr>
        <p:xfrm>
          <a:off x="3027336" y="2581294"/>
          <a:ext cx="6137328" cy="366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1719E04-E423-4C3A-ADDD-5AA5F7384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552" y="6072007"/>
            <a:ext cx="55328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>
                <a:ln>
                  <a:noFill/>
                </a:ln>
                <a:solidFill>
                  <a:srgbClr val="69435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1. Динаміка рейтингової позиції України за GGGI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69435D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823AC-AD1D-480B-BA12-88D923385A81}"/>
              </a:ext>
            </a:extLst>
          </p:cNvPr>
          <p:cNvSpPr txBox="1"/>
          <p:nvPr/>
        </p:nvSpPr>
        <p:spPr>
          <a:xfrm>
            <a:off x="741334" y="402955"/>
            <a:ext cx="10709329" cy="203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Дані досліджень, опублікованих у рамках звіту-порівняння країн Всесвітнім  економічним форумом, засвідчують той факт, що в Україні ситуація із досягненням гендерної рівності є доволі нестабільною та найкращою була у 2014 та 2019 рр. </a:t>
            </a:r>
            <a:r>
              <a:rPr lang="uk-UA" sz="2400" b="1" spc="-20" dirty="0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(рис. 1). У 2020 р. Україна посіла найнижче місце у рейтингу за останнє десятиліття.</a:t>
            </a:r>
            <a:endParaRPr lang="ru-RU" sz="2400" b="1" dirty="0">
              <a:solidFill>
                <a:srgbClr val="69435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34CCA7F-CAB1-482D-9665-97E113791BAE}"/>
              </a:ext>
            </a:extLst>
          </p:cNvPr>
          <p:cNvCxnSpPr/>
          <p:nvPr/>
        </p:nvCxnSpPr>
        <p:spPr>
          <a:xfrm>
            <a:off x="2879759" y="2581294"/>
            <a:ext cx="0" cy="4005486"/>
          </a:xfrm>
          <a:prstGeom prst="line">
            <a:avLst/>
          </a:prstGeom>
          <a:ln>
            <a:solidFill>
              <a:srgbClr val="694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FC8BAC6-DBE1-473F-A985-A86A729D3A29}"/>
              </a:ext>
            </a:extLst>
          </p:cNvPr>
          <p:cNvCxnSpPr/>
          <p:nvPr/>
        </p:nvCxnSpPr>
        <p:spPr>
          <a:xfrm>
            <a:off x="2619213" y="6410561"/>
            <a:ext cx="7718156" cy="0"/>
          </a:xfrm>
          <a:prstGeom prst="line">
            <a:avLst/>
          </a:prstGeom>
          <a:ln>
            <a:solidFill>
              <a:srgbClr val="694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10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F20E26-797E-4EE3-B621-1AD7409C8185}"/>
              </a:ext>
            </a:extLst>
          </p:cNvPr>
          <p:cNvSpPr/>
          <p:nvPr/>
        </p:nvSpPr>
        <p:spPr>
          <a:xfrm>
            <a:off x="4463512" y="6189469"/>
            <a:ext cx="7728488" cy="689675"/>
          </a:xfrm>
          <a:prstGeom prst="rect">
            <a:avLst/>
          </a:prstGeom>
          <a:solidFill>
            <a:srgbClr val="99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2EE28F-3D83-42CE-BC15-A09F43F32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" y="1"/>
            <a:ext cx="5827363" cy="68580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FE6FFEE-1865-471B-AF58-D5C1687FCC2E}"/>
              </a:ext>
            </a:extLst>
          </p:cNvPr>
          <p:cNvCxnSpPr>
            <a:cxnSpLocks/>
          </p:cNvCxnSpPr>
          <p:nvPr/>
        </p:nvCxnSpPr>
        <p:spPr>
          <a:xfrm>
            <a:off x="170481" y="0"/>
            <a:ext cx="0" cy="6858000"/>
          </a:xfrm>
          <a:prstGeom prst="line">
            <a:avLst/>
          </a:prstGeom>
          <a:ln w="6350">
            <a:solidFill>
              <a:srgbClr val="694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AA50B48-CA10-4B97-BF1C-97E72D8673B6}"/>
              </a:ext>
            </a:extLst>
          </p:cNvPr>
          <p:cNvCxnSpPr>
            <a:cxnSpLocks/>
          </p:cNvCxnSpPr>
          <p:nvPr/>
        </p:nvCxnSpPr>
        <p:spPr>
          <a:xfrm>
            <a:off x="278969" y="0"/>
            <a:ext cx="0" cy="6858000"/>
          </a:xfrm>
          <a:prstGeom prst="line">
            <a:avLst/>
          </a:prstGeom>
          <a:ln w="6350">
            <a:solidFill>
              <a:srgbClr val="694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3C5B131-5628-4CAC-A3CB-29587EE241F3}"/>
              </a:ext>
            </a:extLst>
          </p:cNvPr>
          <p:cNvSpPr txBox="1"/>
          <p:nvPr/>
        </p:nvSpPr>
        <p:spPr>
          <a:xfrm>
            <a:off x="7242874" y="402956"/>
            <a:ext cx="448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СЕКСИЗМ</a:t>
            </a:r>
          </a:p>
          <a:p>
            <a:pPr algn="ctr"/>
            <a:r>
              <a:rPr lang="uk-UA" sz="2800" b="1" dirty="0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br>
              <a:rPr lang="uk-UA" sz="2800" b="1" dirty="0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rgbClr val="694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ПОЛІТИКА</a:t>
            </a:r>
            <a:endParaRPr lang="ru-RU" sz="2800" b="1" dirty="0">
              <a:solidFill>
                <a:srgbClr val="6943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5FF57A-7018-45DA-B274-960484998F7E}"/>
              </a:ext>
            </a:extLst>
          </p:cNvPr>
          <p:cNvSpPr txBox="1"/>
          <p:nvPr/>
        </p:nvSpPr>
        <p:spPr>
          <a:xfrm>
            <a:off x="6803755" y="1787951"/>
            <a:ext cx="5109276" cy="374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b="1" dirty="0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сучасному світі прийнято вважати, що </a:t>
            </a:r>
            <a:r>
              <a:rPr lang="uk-UA" b="1" dirty="0" err="1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гендерно</a:t>
            </a:r>
            <a:r>
              <a:rPr lang="uk-UA" b="1" dirty="0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-збалансоване представництво – це основа для успішної політичної та економічної діяльності. Поглянувши на статистику, ми можемо побачити , що все-таки частка жінок в сфері прийняття рішень зростає . У 1995 році вони складали лише </a:t>
            </a:r>
            <a:r>
              <a:rPr lang="uk-UA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11,3% </a:t>
            </a:r>
            <a:r>
              <a:rPr lang="uk-UA" b="1" dirty="0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парламентарів у світі, а вже у 2018 ця частка досягла </a:t>
            </a:r>
            <a:r>
              <a:rPr lang="uk-UA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24,3%. </a:t>
            </a: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5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A12AB2-7D95-498C-AAFF-DC4AE4813C1F}"/>
              </a:ext>
            </a:extLst>
          </p:cNvPr>
          <p:cNvSpPr/>
          <p:nvPr/>
        </p:nvSpPr>
        <p:spPr>
          <a:xfrm>
            <a:off x="0" y="0"/>
            <a:ext cx="3859078" cy="6858000"/>
          </a:xfrm>
          <a:prstGeom prst="rect">
            <a:avLst/>
          </a:prstGeom>
          <a:solidFill>
            <a:srgbClr val="99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D1250-C209-4FA8-8D95-753FAEBF9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480447"/>
            <a:ext cx="3454723" cy="40725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90DC18-FA33-443C-8210-B1BC5A87D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3970219"/>
            <a:ext cx="3454723" cy="24073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97C0EB-6F50-4CF5-8183-CD885E8749CC}"/>
              </a:ext>
            </a:extLst>
          </p:cNvPr>
          <p:cNvSpPr/>
          <p:nvPr/>
        </p:nvSpPr>
        <p:spPr>
          <a:xfrm>
            <a:off x="6214820" y="681925"/>
            <a:ext cx="5977180" cy="1022889"/>
          </a:xfrm>
          <a:prstGeom prst="rect">
            <a:avLst/>
          </a:prstGeom>
          <a:solidFill>
            <a:srgbClr val="694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9435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EECCF-E6D3-4D32-9119-B677FD8C47B3}"/>
              </a:ext>
            </a:extLst>
          </p:cNvPr>
          <p:cNvSpPr txBox="1"/>
          <p:nvPr/>
        </p:nvSpPr>
        <p:spPr>
          <a:xfrm>
            <a:off x="6096000" y="2092270"/>
            <a:ext cx="6096000" cy="3268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000" b="1" dirty="0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Країна, яка з впевненістю першою руйнує всі гендерні стереотипи, щодо жінок в політиці і не тільки – Фінляндія. Фінські жінки перші в Європі у 1906 році отримали право голосувати. На сьогоднішній день, у цій країні діє уряд, де кількість жінок 12 з 19, на чолі з прем’єркою Санною </a:t>
            </a:r>
            <a:r>
              <a:rPr lang="uk-UA" sz="2000" b="1" dirty="0" err="1">
                <a:solidFill>
                  <a:srgbClr val="6943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Марін</a:t>
            </a:r>
            <a:r>
              <a:rPr lang="uk-U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A5E8F2-709E-4D2C-AAB1-9F964650A9BF}"/>
              </a:ext>
            </a:extLst>
          </p:cNvPr>
          <p:cNvSpPr txBox="1"/>
          <p:nvPr/>
        </p:nvSpPr>
        <p:spPr>
          <a:xfrm>
            <a:off x="6478292" y="962536"/>
            <a:ext cx="5977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ФІНЛЯНДІЯ ТА ГЕНДЕРНА РІВНІСТЬ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435D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B4728E-B3CE-483A-8A48-8A21C847C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9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BE0D58-CB22-4A6D-B8F8-2D497357FFC2}"/>
              </a:ext>
            </a:extLst>
          </p:cNvPr>
          <p:cNvSpPr txBox="1"/>
          <p:nvPr/>
        </p:nvSpPr>
        <p:spPr>
          <a:xfrm>
            <a:off x="2066440" y="790413"/>
            <a:ext cx="8059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СЕКСИЗМ У РЕКЛАМІ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F36E9-E014-4C39-8DF0-D1A011087702}"/>
              </a:ext>
            </a:extLst>
          </p:cNvPr>
          <p:cNvSpPr txBox="1"/>
          <p:nvPr/>
        </p:nvSpPr>
        <p:spPr>
          <a:xfrm>
            <a:off x="1146875" y="1859797"/>
            <a:ext cx="10166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Ще одна сфера, де є низка проблем на пряму зв</a:t>
            </a:r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uk-UA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язаних</a:t>
            </a:r>
            <a:r>
              <a:rPr lang="uk-UA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</a:t>
            </a:r>
            <a:r>
              <a:rPr lang="uk-UA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сексизмом</a:t>
            </a:r>
            <a:r>
              <a:rPr lang="uk-UA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реклама.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31BE26-C78D-4B78-9326-B91E3AC13822}"/>
              </a:ext>
            </a:extLst>
          </p:cNvPr>
          <p:cNvSpPr txBox="1"/>
          <p:nvPr/>
        </p:nvSpPr>
        <p:spPr>
          <a:xfrm>
            <a:off x="1146875" y="33174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Advertising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Standarts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Canada </a:t>
            </a:r>
            <a:r>
              <a:rPr lang="uk-UA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дослідила, що 67% обох статей не будуть купувати  товар, де хоч якось присутній </a:t>
            </a:r>
            <a:r>
              <a:rPr lang="uk-UA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сексизм</a:t>
            </a:r>
            <a:r>
              <a:rPr lang="uk-UA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17F-2471-4E1C-83B1-0A9696FB1C1F}"/>
              </a:ext>
            </a:extLst>
          </p:cNvPr>
          <p:cNvSpPr txBox="1"/>
          <p:nvPr/>
        </p:nvSpPr>
        <p:spPr>
          <a:xfrm>
            <a:off x="421036" y="3163871"/>
            <a:ext cx="2960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chemeClr val="bg1"/>
                </a:solidFill>
              </a:rPr>
              <a:t>!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Facebook Google Sticker - Facebook Google Twitter Stickers">
            <a:extLst>
              <a:ext uri="{FF2B5EF4-FFF2-40B4-BE49-F238E27FC236}">
                <a16:creationId xmlns:a16="http://schemas.microsoft.com/office/drawing/2014/main" id="{1B37618B-4259-4D0D-B8E8-71F32E61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4" y="4845177"/>
            <a:ext cx="47434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94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1123</Words>
  <Application>Microsoft Office PowerPoint</Application>
  <PresentationFormat>Широкий екран</PresentationFormat>
  <Paragraphs>76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inherit</vt:lpstr>
      <vt:lpstr>Roboto</vt:lpstr>
      <vt:lpstr>Symbol</vt:lpstr>
      <vt:lpstr>Times New Roman</vt:lpstr>
      <vt:lpstr>var(--ricos-custom-p-font-family, unset)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Козик</dc:creator>
  <cp:lastModifiedBy>Ірина Шевчук</cp:lastModifiedBy>
  <cp:revision>6</cp:revision>
  <dcterms:created xsi:type="dcterms:W3CDTF">2021-11-22T10:25:28Z</dcterms:created>
  <dcterms:modified xsi:type="dcterms:W3CDTF">2021-11-24T13:01:55Z</dcterms:modified>
</cp:coreProperties>
</file>