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1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4B70C"/>
    <a:srgbClr val="D4402C"/>
    <a:srgbClr val="FFD243"/>
    <a:srgbClr val="FF0000"/>
    <a:srgbClr val="E84D91"/>
    <a:srgbClr val="0076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Аркуш1!$B$1</c:f>
              <c:strCache>
                <c:ptCount val="1"/>
                <c:pt idx="0">
                  <c:v>Продаж</c:v>
                </c:pt>
              </c:strCache>
            </c:strRef>
          </c:tx>
          <c:dPt>
            <c:idx val="0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AB13-42F3-9B04-931E475B5A51}"/>
              </c:ext>
            </c:extLst>
          </c:dPt>
          <c:dPt>
            <c:idx val="1"/>
            <c:bubble3D val="0"/>
            <c:spPr>
              <a:solidFill>
                <a:srgbClr val="FFC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AB13-42F3-9B04-931E475B5A51}"/>
              </c:ext>
            </c:extLst>
          </c:dPt>
          <c:dPt>
            <c:idx val="2"/>
            <c:bubble3D val="0"/>
            <c:spPr>
              <a:solidFill>
                <a:srgbClr val="92D05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AB13-42F3-9B04-931E475B5A51}"/>
              </c:ext>
            </c:extLst>
          </c:dPt>
          <c:dPt>
            <c:idx val="3"/>
            <c:bubble3D val="0"/>
            <c:spPr>
              <a:solidFill>
                <a:srgbClr val="00B0F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AB13-42F3-9B04-931E475B5A51}"/>
              </c:ext>
            </c:extLst>
          </c:dPt>
          <c:dPt>
            <c:idx val="4"/>
            <c:bubble3D val="0"/>
            <c:spPr>
              <a:solidFill>
                <a:srgbClr val="7030A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AB13-42F3-9B04-931E475B5A51}"/>
              </c:ext>
            </c:extLst>
          </c:dPt>
          <c:cat>
            <c:strRef>
              <c:f>Аркуш1!$A$2:$A$6</c:f>
              <c:strCache>
                <c:ptCount val="5"/>
                <c:pt idx="0">
                  <c:v>До 30 р.</c:v>
                </c:pt>
                <c:pt idx="1">
                  <c:v>Після 30 р.</c:v>
                </c:pt>
                <c:pt idx="2">
                  <c:v>31-35 р.</c:v>
                </c:pt>
                <c:pt idx="3">
                  <c:v>36-40 р.</c:v>
                </c:pt>
                <c:pt idx="4">
                  <c:v>40+ р.</c:v>
                </c:pt>
              </c:strCache>
            </c:strRef>
          </c:cat>
          <c:val>
            <c:numRef>
              <c:f>Аркуш1!$B$2:$B$6</c:f>
              <c:numCache>
                <c:formatCode>General</c:formatCode>
                <c:ptCount val="5"/>
                <c:pt idx="0">
                  <c:v>75</c:v>
                </c:pt>
                <c:pt idx="1">
                  <c:v>25</c:v>
                </c:pt>
                <c:pt idx="2">
                  <c:v>17</c:v>
                </c:pt>
                <c:pt idx="3">
                  <c:v>5</c:v>
                </c:pt>
                <c:pt idx="4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B13-42F3-9B04-931E475B5A5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UA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100"/>
      </a:pPr>
      <a:endParaRPr lang="ru-UA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328AC-5B50-4F73-A6F8-55A7B74136BB}" type="datetimeFigureOut">
              <a:rPr lang="en-US" smtClean="0"/>
              <a:t>11/24/2021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CC04E-3AFE-441A-9947-E9DAC035BC45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7721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328AC-5B50-4F73-A6F8-55A7B74136BB}" type="datetimeFigureOut">
              <a:rPr lang="en-US" smtClean="0"/>
              <a:t>11/24/2021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CC04E-3AFE-441A-9947-E9DAC035BC45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3739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328AC-5B50-4F73-A6F8-55A7B74136BB}" type="datetimeFigureOut">
              <a:rPr lang="en-US" smtClean="0"/>
              <a:t>11/24/2021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CC04E-3AFE-441A-9947-E9DAC035BC45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2932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328AC-5B50-4F73-A6F8-55A7B74136BB}" type="datetimeFigureOut">
              <a:rPr lang="en-US" smtClean="0"/>
              <a:t>11/24/2021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CC04E-3AFE-441A-9947-E9DAC035BC45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188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328AC-5B50-4F73-A6F8-55A7B74136BB}" type="datetimeFigureOut">
              <a:rPr lang="en-US" smtClean="0"/>
              <a:t>11/24/2021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CC04E-3AFE-441A-9947-E9DAC035BC45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632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328AC-5B50-4F73-A6F8-55A7B74136BB}" type="datetimeFigureOut">
              <a:rPr lang="en-US" smtClean="0"/>
              <a:t>11/24/2021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CC04E-3AFE-441A-9947-E9DAC035BC45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31865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328AC-5B50-4F73-A6F8-55A7B74136BB}" type="datetimeFigureOut">
              <a:rPr lang="en-US" smtClean="0"/>
              <a:t>11/24/2021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CC04E-3AFE-441A-9947-E9DAC035BC45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8491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328AC-5B50-4F73-A6F8-55A7B74136BB}" type="datetimeFigureOut">
              <a:rPr lang="en-US" smtClean="0"/>
              <a:t>11/24/2021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CC04E-3AFE-441A-9947-E9DAC035BC45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0851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328AC-5B50-4F73-A6F8-55A7B74136BB}" type="datetimeFigureOut">
              <a:rPr lang="en-US" smtClean="0"/>
              <a:t>11/24/2021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CC04E-3AFE-441A-9947-E9DAC035BC45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4021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328AC-5B50-4F73-A6F8-55A7B74136BB}" type="datetimeFigureOut">
              <a:rPr lang="en-US" smtClean="0"/>
              <a:t>11/24/2021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CC04E-3AFE-441A-9947-E9DAC035BC45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5247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328AC-5B50-4F73-A6F8-55A7B74136BB}" type="datetimeFigureOut">
              <a:rPr lang="en-US" smtClean="0"/>
              <a:t>11/24/2021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CC04E-3AFE-441A-9947-E9DAC035BC45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4643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E328AC-5B50-4F73-A6F8-55A7B74136BB}" type="datetimeFigureOut">
              <a:rPr lang="en-US" smtClean="0"/>
              <a:t>11/24/2021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1CC04E-3AFE-441A-9947-E9DAC035BC45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2277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svg"/><Relationship Id="rId7" Type="http://schemas.openxmlformats.org/officeDocument/2006/relationships/image" Target="../media/image8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svg"/><Relationship Id="rId4" Type="http://schemas.openxmlformats.org/officeDocument/2006/relationships/image" Target="../media/image5.png"/><Relationship Id="rId9" Type="http://schemas.openxmlformats.org/officeDocument/2006/relationships/image" Target="../media/image10.sv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sv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svg"/><Relationship Id="rId5" Type="http://schemas.openxmlformats.org/officeDocument/2006/relationships/image" Target="../media/image13.png"/><Relationship Id="rId4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image" Target="../media/image16.svg"/><Relationship Id="rId7" Type="http://schemas.openxmlformats.org/officeDocument/2006/relationships/image" Target="../media/image20.sv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18.svg"/><Relationship Id="rId4" Type="http://schemas.openxmlformats.org/officeDocument/2006/relationships/image" Target="../media/image17.png"/><Relationship Id="rId9" Type="http://schemas.openxmlformats.org/officeDocument/2006/relationships/image" Target="../media/image22.sv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png"/><Relationship Id="rId13" Type="http://schemas.openxmlformats.org/officeDocument/2006/relationships/image" Target="../media/image34.svg"/><Relationship Id="rId3" Type="http://schemas.openxmlformats.org/officeDocument/2006/relationships/image" Target="../media/image24.svg"/><Relationship Id="rId7" Type="http://schemas.openxmlformats.org/officeDocument/2006/relationships/image" Target="../media/image28.svg"/><Relationship Id="rId12" Type="http://schemas.openxmlformats.org/officeDocument/2006/relationships/image" Target="../media/image33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png"/><Relationship Id="rId11" Type="http://schemas.openxmlformats.org/officeDocument/2006/relationships/image" Target="../media/image32.svg"/><Relationship Id="rId5" Type="http://schemas.openxmlformats.org/officeDocument/2006/relationships/image" Target="../media/image26.svg"/><Relationship Id="rId10" Type="http://schemas.openxmlformats.org/officeDocument/2006/relationships/image" Target="../media/image31.png"/><Relationship Id="rId4" Type="http://schemas.openxmlformats.org/officeDocument/2006/relationships/image" Target="../media/image25.png"/><Relationship Id="rId9" Type="http://schemas.openxmlformats.org/officeDocument/2006/relationships/image" Target="../media/image30.sv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7.sv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png"/><Relationship Id="rId3" Type="http://schemas.openxmlformats.org/officeDocument/2006/relationships/image" Target="../media/image39.svg"/><Relationship Id="rId7" Type="http://schemas.openxmlformats.org/officeDocument/2006/relationships/image" Target="../media/image43.sv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2.png"/><Relationship Id="rId5" Type="http://schemas.openxmlformats.org/officeDocument/2006/relationships/image" Target="../media/image41.svg"/><Relationship Id="rId4" Type="http://schemas.openxmlformats.org/officeDocument/2006/relationships/image" Target="../media/image40.png"/><Relationship Id="rId9" Type="http://schemas.openxmlformats.org/officeDocument/2006/relationships/image" Target="../media/image45.sv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0.png"/><Relationship Id="rId3" Type="http://schemas.openxmlformats.org/officeDocument/2006/relationships/image" Target="../media/image12.svg"/><Relationship Id="rId7" Type="http://schemas.openxmlformats.org/officeDocument/2006/relationships/image" Target="../media/image49.sv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8.png"/><Relationship Id="rId5" Type="http://schemas.openxmlformats.org/officeDocument/2006/relationships/image" Target="../media/image47.svg"/><Relationship Id="rId4" Type="http://schemas.openxmlformats.org/officeDocument/2006/relationships/image" Target="../media/image46.png"/><Relationship Id="rId9" Type="http://schemas.openxmlformats.org/officeDocument/2006/relationships/image" Target="../media/image51.sv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png"/><Relationship Id="rId3" Type="http://schemas.openxmlformats.org/officeDocument/2006/relationships/image" Target="../media/image53.svg"/><Relationship Id="rId7" Type="http://schemas.openxmlformats.org/officeDocument/2006/relationships/image" Target="../media/image57.svg"/><Relationship Id="rId2" Type="http://schemas.openxmlformats.org/officeDocument/2006/relationships/image" Target="../media/image5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6.png"/><Relationship Id="rId5" Type="http://schemas.openxmlformats.org/officeDocument/2006/relationships/image" Target="../media/image55.svg"/><Relationship Id="rId4" Type="http://schemas.openxmlformats.org/officeDocument/2006/relationships/image" Target="../media/image54.png"/><Relationship Id="rId9" Type="http://schemas.openxmlformats.org/officeDocument/2006/relationships/image" Target="../media/image43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1747" y="156411"/>
            <a:ext cx="6501704" cy="3130476"/>
          </a:xfrm>
        </p:spPr>
        <p:txBody>
          <a:bodyPr>
            <a:normAutofit/>
          </a:bodyPr>
          <a:lstStyle/>
          <a:p>
            <a:r>
              <a:rPr lang="uk-UA" sz="5400" b="1" dirty="0">
                <a:latin typeface="Bahnschrift Condensed" panose="020B0502040204020203" pitchFamily="34" charset="0"/>
              </a:rPr>
              <a:t>ЕКОНОМІЧНІ ПРИЧИНИ ЕЙДЖИЗМУ В ІТ-СФЕРІ УКРАЇНИ</a:t>
            </a:r>
            <a:endParaRPr lang="ru-UA" sz="5400" dirty="0">
              <a:latin typeface="Bahnschrift Condensed" panose="020B0502040204020203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5981" y="5643179"/>
            <a:ext cx="4432273" cy="1415347"/>
          </a:xfrm>
        </p:spPr>
        <p:txBody>
          <a:bodyPr/>
          <a:lstStyle/>
          <a:p>
            <a:pPr algn="l"/>
            <a:r>
              <a:rPr lang="uk-UA" dirty="0">
                <a:solidFill>
                  <a:srgbClr val="E84D91"/>
                </a:solidFill>
              </a:rPr>
              <a:t>Підготувала студентка УФЕ-41 </a:t>
            </a:r>
          </a:p>
          <a:p>
            <a:pPr algn="l"/>
            <a:r>
              <a:rPr lang="uk-UA" dirty="0">
                <a:solidFill>
                  <a:srgbClr val="E84D91"/>
                </a:solidFill>
              </a:rPr>
              <a:t>Гоц Анастасія</a:t>
            </a:r>
            <a:endParaRPr lang="en-US" dirty="0">
              <a:solidFill>
                <a:srgbClr val="E84D9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4459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" name="Графіка 33" descr="Тег">
            <a:extLst>
              <a:ext uri="{FF2B5EF4-FFF2-40B4-BE49-F238E27FC236}">
                <a16:creationId xmlns:a16="http://schemas.microsoft.com/office/drawing/2014/main" id="{FE7BC6E5-8D44-46EF-B62C-AE4B2ED0D94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20877228">
            <a:off x="7335063" y="2969780"/>
            <a:ext cx="985088" cy="98508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6641" y="1038556"/>
            <a:ext cx="11585359" cy="680945"/>
          </a:xfrm>
        </p:spPr>
        <p:txBody>
          <a:bodyPr>
            <a:normAutofit fontScale="90000"/>
          </a:bodyPr>
          <a:lstStyle/>
          <a:p>
            <a:r>
              <a:rPr lang="uk-UA" dirty="0"/>
              <a:t>	</a:t>
            </a:r>
            <a:r>
              <a:rPr lang="uk-UA" sz="3100" dirty="0" err="1">
                <a:latin typeface="Bahnschrift" panose="020B0502040204020203" pitchFamily="34" charset="0"/>
              </a:rPr>
              <a:t>Ейджизм</a:t>
            </a:r>
            <a:r>
              <a:rPr lang="uk-UA" sz="3100" dirty="0"/>
              <a:t> – це дискримінація людини на підставі її віку. Це проявляється в готовності адекватно сприймати і співпрацювати лише з людьми, які відповідають заздалегідь установленим віковим критеріям. Загалом, на основі </a:t>
            </a:r>
            <a:r>
              <a:rPr lang="uk-UA" sz="3100" dirty="0" err="1"/>
              <a:t>ейджизму</a:t>
            </a:r>
            <a:r>
              <a:rPr lang="uk-UA" sz="3100" dirty="0"/>
              <a:t> одночасно відбуваються три процеси:</a:t>
            </a:r>
            <a:br>
              <a:rPr lang="ru-UA" sz="3100" dirty="0"/>
            </a:br>
            <a:endParaRPr lang="en-US" dirty="0">
              <a:solidFill>
                <a:srgbClr val="0076BC"/>
              </a:solidFill>
            </a:endParaRPr>
          </a:p>
        </p:txBody>
      </p:sp>
      <p:grpSp>
        <p:nvGrpSpPr>
          <p:cNvPr id="9" name="Group 7"/>
          <p:cNvGrpSpPr>
            <a:grpSpLocks/>
          </p:cNvGrpSpPr>
          <p:nvPr/>
        </p:nvGrpSpPr>
        <p:grpSpPr bwMode="auto">
          <a:xfrm>
            <a:off x="2319984" y="2544936"/>
            <a:ext cx="5105400" cy="601663"/>
            <a:chOff x="1248" y="2001"/>
            <a:chExt cx="3216" cy="379"/>
          </a:xfrm>
        </p:grpSpPr>
        <p:sp>
          <p:nvSpPr>
            <p:cNvPr id="10" name="Line 8"/>
            <p:cNvSpPr>
              <a:spLocks noChangeShapeType="1"/>
            </p:cNvSpPr>
            <p:nvPr/>
          </p:nvSpPr>
          <p:spPr bwMode="gray">
            <a:xfrm>
              <a:off x="1440" y="2380"/>
              <a:ext cx="3024" cy="0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Rectangle 9"/>
            <p:cNvSpPr>
              <a:spLocks noChangeArrowheads="1"/>
            </p:cNvSpPr>
            <p:nvPr/>
          </p:nvSpPr>
          <p:spPr bwMode="gray">
            <a:xfrm rot="3419336">
              <a:off x="1261" y="201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99CC00"/>
                </a:gs>
                <a:gs pos="100000">
                  <a:srgbClr val="99CC0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CC0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12" name="Text Box 10"/>
            <p:cNvSpPr txBox="1">
              <a:spLocks noChangeArrowheads="1"/>
            </p:cNvSpPr>
            <p:nvPr/>
          </p:nvSpPr>
          <p:spPr bwMode="gray">
            <a:xfrm>
              <a:off x="1844" y="2001"/>
              <a:ext cx="1348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uk-UA" sz="2800" dirty="0" err="1">
                  <a:latin typeface="+mj-lt"/>
                </a:rPr>
                <a:t>ярликування</a:t>
              </a:r>
              <a:endParaRPr lang="en-US" sz="2400" dirty="0">
                <a:solidFill>
                  <a:srgbClr val="000000"/>
                </a:solidFill>
                <a:latin typeface="+mj-lt"/>
              </a:endParaRPr>
            </a:p>
          </p:txBody>
        </p:sp>
        <p:sp>
          <p:nvSpPr>
            <p:cNvPr id="13" name="Text Box 11"/>
            <p:cNvSpPr txBox="1">
              <a:spLocks noChangeArrowheads="1"/>
            </p:cNvSpPr>
            <p:nvPr/>
          </p:nvSpPr>
          <p:spPr bwMode="gray">
            <a:xfrm>
              <a:off x="1296" y="2044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 dirty="0">
                  <a:solidFill>
                    <a:srgbClr val="FFFFFF"/>
                  </a:solidFill>
                </a:rPr>
                <a:t>1</a:t>
              </a:r>
            </a:p>
          </p:txBody>
        </p:sp>
      </p:grpSp>
      <p:grpSp>
        <p:nvGrpSpPr>
          <p:cNvPr id="14" name="Group 12"/>
          <p:cNvGrpSpPr>
            <a:grpSpLocks/>
          </p:cNvGrpSpPr>
          <p:nvPr/>
        </p:nvGrpSpPr>
        <p:grpSpPr bwMode="auto">
          <a:xfrm>
            <a:off x="2853384" y="3795991"/>
            <a:ext cx="5105400" cy="566738"/>
            <a:chOff x="1248" y="2633"/>
            <a:chExt cx="3216" cy="357"/>
          </a:xfrm>
        </p:grpSpPr>
        <p:sp>
          <p:nvSpPr>
            <p:cNvPr id="15" name="Line 13"/>
            <p:cNvSpPr>
              <a:spLocks noChangeShapeType="1"/>
            </p:cNvSpPr>
            <p:nvPr/>
          </p:nvSpPr>
          <p:spPr bwMode="gray">
            <a:xfrm>
              <a:off x="1440" y="2990"/>
              <a:ext cx="3024" cy="0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Rectangle 14"/>
            <p:cNvSpPr>
              <a:spLocks noChangeArrowheads="1"/>
            </p:cNvSpPr>
            <p:nvPr/>
          </p:nvSpPr>
          <p:spPr bwMode="gray">
            <a:xfrm rot="3419336">
              <a:off x="1261" y="262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006699"/>
                </a:gs>
                <a:gs pos="100000">
                  <a:srgbClr val="006699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6699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17" name="Text Box 15"/>
            <p:cNvSpPr txBox="1">
              <a:spLocks noChangeArrowheads="1"/>
            </p:cNvSpPr>
            <p:nvPr/>
          </p:nvSpPr>
          <p:spPr bwMode="gray">
            <a:xfrm>
              <a:off x="1844" y="2633"/>
              <a:ext cx="1623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uk-UA" sz="2800" dirty="0" err="1">
                  <a:latin typeface="+mj-lt"/>
                </a:rPr>
                <a:t>стереотипізація</a:t>
              </a:r>
              <a:endParaRPr lang="en-US" sz="3600" dirty="0">
                <a:solidFill>
                  <a:srgbClr val="000000"/>
                </a:solidFill>
                <a:latin typeface="+mj-lt"/>
              </a:endParaRPr>
            </a:p>
          </p:txBody>
        </p:sp>
        <p:sp>
          <p:nvSpPr>
            <p:cNvPr id="18" name="Text Box 16"/>
            <p:cNvSpPr txBox="1">
              <a:spLocks noChangeArrowheads="1"/>
            </p:cNvSpPr>
            <p:nvPr/>
          </p:nvSpPr>
          <p:spPr bwMode="gray">
            <a:xfrm>
              <a:off x="1296" y="2654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 dirty="0">
                  <a:solidFill>
                    <a:srgbClr val="FFFFFF"/>
                  </a:solidFill>
                </a:rPr>
                <a:t>2</a:t>
              </a:r>
            </a:p>
          </p:txBody>
        </p:sp>
      </p:grpSp>
      <p:grpSp>
        <p:nvGrpSpPr>
          <p:cNvPr id="29" name="Group 17">
            <a:extLst>
              <a:ext uri="{FF2B5EF4-FFF2-40B4-BE49-F238E27FC236}">
                <a16:creationId xmlns:a16="http://schemas.microsoft.com/office/drawing/2014/main" id="{AB3318DA-63D7-4CBA-B7A1-5F50CE9DC58C}"/>
              </a:ext>
            </a:extLst>
          </p:cNvPr>
          <p:cNvGrpSpPr>
            <a:grpSpLocks/>
          </p:cNvGrpSpPr>
          <p:nvPr/>
        </p:nvGrpSpPr>
        <p:grpSpPr bwMode="auto">
          <a:xfrm>
            <a:off x="3543300" y="4978633"/>
            <a:ext cx="5105400" cy="615950"/>
            <a:chOff x="1248" y="3192"/>
            <a:chExt cx="3216" cy="388"/>
          </a:xfrm>
        </p:grpSpPr>
        <p:sp>
          <p:nvSpPr>
            <p:cNvPr id="30" name="Line 18">
              <a:extLst>
                <a:ext uri="{FF2B5EF4-FFF2-40B4-BE49-F238E27FC236}">
                  <a16:creationId xmlns:a16="http://schemas.microsoft.com/office/drawing/2014/main" id="{7F3244C2-B4B8-4376-866E-0672BA2C7150}"/>
                </a:ext>
              </a:extLst>
            </p:cNvPr>
            <p:cNvSpPr>
              <a:spLocks noChangeShapeType="1"/>
            </p:cNvSpPr>
            <p:nvPr/>
          </p:nvSpPr>
          <p:spPr bwMode="gray">
            <a:xfrm>
              <a:off x="1441" y="3579"/>
              <a:ext cx="3023" cy="1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" name="Rectangle 19">
              <a:extLst>
                <a:ext uri="{FF2B5EF4-FFF2-40B4-BE49-F238E27FC236}">
                  <a16:creationId xmlns:a16="http://schemas.microsoft.com/office/drawing/2014/main" id="{38521573-4835-4020-B1BF-DB281661705C}"/>
                </a:ext>
              </a:extLst>
            </p:cNvPr>
            <p:cNvSpPr>
              <a:spLocks noChangeArrowheads="1"/>
            </p:cNvSpPr>
            <p:nvPr/>
          </p:nvSpPr>
          <p:spPr bwMode="gray">
            <a:xfrm rot="3419336">
              <a:off x="1261" y="321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FF9933"/>
                </a:gs>
                <a:gs pos="100000">
                  <a:srgbClr val="FF9933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9933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 dirty="0"/>
            </a:p>
          </p:txBody>
        </p:sp>
        <p:sp>
          <p:nvSpPr>
            <p:cNvPr id="32" name="Text Box 20">
              <a:extLst>
                <a:ext uri="{FF2B5EF4-FFF2-40B4-BE49-F238E27FC236}">
                  <a16:creationId xmlns:a16="http://schemas.microsoft.com/office/drawing/2014/main" id="{88D75C8A-B30A-4642-94E2-E2C2C0924CE8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1850" y="3192"/>
              <a:ext cx="1521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uk-UA" sz="2800" dirty="0">
                  <a:latin typeface="+mj-lt"/>
                </a:rPr>
                <a:t>дискримінація</a:t>
              </a:r>
              <a:endParaRPr lang="en-US" sz="3600" dirty="0">
                <a:solidFill>
                  <a:srgbClr val="000000"/>
                </a:solidFill>
                <a:latin typeface="+mj-lt"/>
              </a:endParaRPr>
            </a:p>
          </p:txBody>
        </p:sp>
        <p:sp>
          <p:nvSpPr>
            <p:cNvPr id="33" name="Text Box 21">
              <a:extLst>
                <a:ext uri="{FF2B5EF4-FFF2-40B4-BE49-F238E27FC236}">
                  <a16:creationId xmlns:a16="http://schemas.microsoft.com/office/drawing/2014/main" id="{77F25DC3-A3EF-42BA-929C-EC9D49C4E7F1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1296" y="3244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 dirty="0">
                  <a:solidFill>
                    <a:srgbClr val="FFFFFF"/>
                  </a:solidFill>
                </a:rPr>
                <a:t>3</a:t>
              </a:r>
            </a:p>
          </p:txBody>
        </p:sp>
      </p:grpSp>
      <p:pic>
        <p:nvPicPr>
          <p:cNvPr id="36" name="Графіка 35" descr="Група людей">
            <a:extLst>
              <a:ext uri="{FF2B5EF4-FFF2-40B4-BE49-F238E27FC236}">
                <a16:creationId xmlns:a16="http://schemas.microsoft.com/office/drawing/2014/main" id="{B2AE0101-B173-481B-A9D4-E3157015DF3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52517" y="4454869"/>
            <a:ext cx="1669827" cy="1669827"/>
          </a:xfrm>
          <a:prstGeom prst="rect">
            <a:avLst/>
          </a:prstGeom>
        </p:spPr>
      </p:pic>
      <p:pic>
        <p:nvPicPr>
          <p:cNvPr id="38" name="Графіка 37" descr="Знак &quot;Ні&quot;">
            <a:extLst>
              <a:ext uri="{FF2B5EF4-FFF2-40B4-BE49-F238E27FC236}">
                <a16:creationId xmlns:a16="http://schemas.microsoft.com/office/drawing/2014/main" id="{442AED19-93BF-4C0D-88CD-B53AF6C0096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7248131" y="5278671"/>
            <a:ext cx="785114" cy="785114"/>
          </a:xfrm>
          <a:prstGeom prst="rect">
            <a:avLst/>
          </a:prstGeom>
        </p:spPr>
      </p:pic>
      <p:pic>
        <p:nvPicPr>
          <p:cNvPr id="40" name="Графіка 39" descr="Інтернет">
            <a:extLst>
              <a:ext uri="{FF2B5EF4-FFF2-40B4-BE49-F238E27FC236}">
                <a16:creationId xmlns:a16="http://schemas.microsoft.com/office/drawing/2014/main" id="{A955E8AB-056F-4330-A22A-DF314902488E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9262414" y="2751347"/>
            <a:ext cx="1535182" cy="1535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1944780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750"/>
                            </p:stCondLst>
                            <p:childTnLst>
                              <p:par>
                                <p:cTn id="1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7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7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50"/>
                            </p:stCondLst>
                            <p:childTnLst>
                              <p:par>
                                <p:cTn id="2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75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75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75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75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7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7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750"/>
                            </p:stCondLst>
                            <p:childTnLst>
                              <p:par>
                                <p:cTn id="4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75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5000"/>
                  <a:lumOff val="95000"/>
                </a:schemeClr>
              </a:gs>
              <a:gs pos="74000">
                <a:schemeClr val="accent3">
                  <a:lumMod val="45000"/>
                  <a:lumOff val="55000"/>
                </a:schemeClr>
              </a:gs>
              <a:gs pos="83000">
                <a:schemeClr val="accent3">
                  <a:lumMod val="45000"/>
                  <a:lumOff val="55000"/>
                </a:schemeClr>
              </a:gs>
              <a:gs pos="100000">
                <a:schemeClr val="accent3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33" name="Straight Connector 32"/>
          <p:cNvCxnSpPr>
            <a:cxnSpLocks/>
          </p:cNvCxnSpPr>
          <p:nvPr/>
        </p:nvCxnSpPr>
        <p:spPr>
          <a:xfrm>
            <a:off x="5049767" y="424953"/>
            <a:ext cx="0" cy="5879594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Місце для вмісту 6">
            <a:extLst>
              <a:ext uri="{FF2B5EF4-FFF2-40B4-BE49-F238E27FC236}">
                <a16:creationId xmlns:a16="http://schemas.microsoft.com/office/drawing/2014/main" id="{46912BE7-26DE-4972-BF7E-B684A0BA2C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0731" y="2428840"/>
            <a:ext cx="3708305" cy="248885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dirty="0"/>
              <a:t>C</a:t>
            </a:r>
            <a:r>
              <a:rPr lang="uk-UA" sz="2400" dirty="0" err="1"/>
              <a:t>ередній</a:t>
            </a:r>
            <a:r>
              <a:rPr lang="uk-UA" sz="2400" dirty="0"/>
              <a:t> вік працівників в таких відомих компаніях, як </a:t>
            </a:r>
            <a:r>
              <a:rPr lang="en-US" sz="2400" dirty="0"/>
              <a:t>Meta</a:t>
            </a:r>
            <a:r>
              <a:rPr lang="uk-UA" sz="2400" dirty="0"/>
              <a:t>, </a:t>
            </a:r>
            <a:r>
              <a:rPr lang="en-US" sz="2400" dirty="0"/>
              <a:t>Google</a:t>
            </a:r>
            <a:r>
              <a:rPr lang="uk-UA" sz="2400" dirty="0"/>
              <a:t>, </a:t>
            </a:r>
            <a:r>
              <a:rPr lang="en-US" sz="2400" dirty="0"/>
              <a:t>Microsoft</a:t>
            </a:r>
            <a:r>
              <a:rPr lang="uk-UA" sz="2400" dirty="0"/>
              <a:t>, </a:t>
            </a:r>
            <a:r>
              <a:rPr lang="en-US" sz="2400" dirty="0"/>
              <a:t>Adobe</a:t>
            </a:r>
            <a:r>
              <a:rPr lang="uk-UA" sz="2400" dirty="0"/>
              <a:t>, </a:t>
            </a:r>
            <a:r>
              <a:rPr lang="en-US" sz="2400" dirty="0"/>
              <a:t>eBay</a:t>
            </a:r>
            <a:r>
              <a:rPr lang="uk-UA" sz="2400" dirty="0"/>
              <a:t>, </a:t>
            </a:r>
            <a:r>
              <a:rPr lang="en-US" sz="2400" dirty="0"/>
              <a:t>Samsung</a:t>
            </a:r>
            <a:r>
              <a:rPr lang="uk-UA" sz="2400" dirty="0"/>
              <a:t>, </a:t>
            </a:r>
            <a:r>
              <a:rPr lang="en-US" sz="2400" dirty="0"/>
              <a:t>Apple </a:t>
            </a:r>
            <a:r>
              <a:rPr lang="uk-UA" sz="2400" dirty="0"/>
              <a:t>– від 29 до 33 років. </a:t>
            </a:r>
            <a:endParaRPr lang="en-US" sz="2400" dirty="0"/>
          </a:p>
          <a:p>
            <a:pPr marL="0" indent="0" algn="ctr">
              <a:buNone/>
            </a:pPr>
            <a:endParaRPr lang="en-US" sz="2400" dirty="0"/>
          </a:p>
          <a:p>
            <a:pPr marL="0" indent="0" algn="ctr">
              <a:buNone/>
            </a:pPr>
            <a:endParaRPr lang="ru-UA" sz="2400" dirty="0"/>
          </a:p>
          <a:p>
            <a:pPr algn="ctr"/>
            <a:endParaRPr lang="ru-UA" sz="24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1D96439-0CBF-4878-87C7-84DE002D23D7}"/>
              </a:ext>
            </a:extLst>
          </p:cNvPr>
          <p:cNvSpPr txBox="1"/>
          <p:nvPr/>
        </p:nvSpPr>
        <p:spPr>
          <a:xfrm>
            <a:off x="5165322" y="253568"/>
            <a:ext cx="678579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/>
              <a:t>В </a:t>
            </a:r>
            <a:r>
              <a:rPr lang="ru-RU" sz="2400" dirty="0" err="1"/>
              <a:t>Україні</a:t>
            </a:r>
            <a:r>
              <a:rPr lang="ru-RU" sz="2400" dirty="0"/>
              <a:t> </a:t>
            </a:r>
            <a:r>
              <a:rPr lang="ru-RU" sz="2400" dirty="0" err="1"/>
              <a:t>наймолодші</a:t>
            </a:r>
            <a:r>
              <a:rPr lang="ru-RU" sz="2400" dirty="0"/>
              <a:t> </a:t>
            </a:r>
            <a:r>
              <a:rPr lang="ru-RU" sz="2400" dirty="0" err="1"/>
              <a:t>фахівці</a:t>
            </a:r>
            <a:r>
              <a:rPr lang="ru-RU" sz="2400" dirty="0"/>
              <a:t> - </a:t>
            </a:r>
            <a:r>
              <a:rPr lang="ru-RU" sz="2400" dirty="0" err="1"/>
              <a:t>верстальники</a:t>
            </a:r>
            <a:r>
              <a:rPr lang="ru-RU" sz="2400" dirty="0"/>
              <a:t> та </a:t>
            </a:r>
            <a:r>
              <a:rPr lang="ru-RU" sz="2400" dirty="0" err="1"/>
              <a:t>представники</a:t>
            </a:r>
            <a:r>
              <a:rPr lang="ru-RU" sz="2400" dirty="0"/>
              <a:t> </a:t>
            </a:r>
            <a:r>
              <a:rPr lang="ru-RU" sz="2400" dirty="0" err="1"/>
              <a:t>нетехнічних</a:t>
            </a:r>
            <a:r>
              <a:rPr lang="ru-RU" sz="2400" dirty="0"/>
              <a:t> посад (HR, PR, </a:t>
            </a:r>
            <a:r>
              <a:rPr lang="ru-RU" sz="2400" dirty="0" err="1"/>
              <a:t>Sales</a:t>
            </a:r>
            <a:r>
              <a:rPr lang="ru-RU" sz="2400" dirty="0"/>
              <a:t>). </a:t>
            </a:r>
            <a:r>
              <a:rPr lang="ru-RU" sz="2400" dirty="0" err="1"/>
              <a:t>Найстарші</a:t>
            </a:r>
            <a:r>
              <a:rPr lang="ru-RU" sz="2400" dirty="0"/>
              <a:t> - топ-</a:t>
            </a:r>
            <a:r>
              <a:rPr lang="ru-RU" sz="2400" dirty="0" err="1"/>
              <a:t>менеджери</a:t>
            </a:r>
            <a:r>
              <a:rPr lang="ru-RU" sz="2400" dirty="0"/>
              <a:t>, </a:t>
            </a:r>
            <a:r>
              <a:rPr lang="ru-RU" sz="2400" dirty="0" err="1"/>
              <a:t>системні</a:t>
            </a:r>
            <a:r>
              <a:rPr lang="ru-RU" sz="2400" dirty="0"/>
              <a:t> </a:t>
            </a:r>
            <a:r>
              <a:rPr lang="ru-RU" sz="2400" dirty="0" err="1"/>
              <a:t>адміністратори</a:t>
            </a:r>
            <a:r>
              <a:rPr lang="ru-RU" sz="2400" dirty="0"/>
              <a:t> та </a:t>
            </a:r>
            <a:r>
              <a:rPr lang="ru-RU" sz="2400" dirty="0" err="1"/>
              <a:t>проектні</a:t>
            </a:r>
            <a:r>
              <a:rPr lang="ru-RU" sz="2400" dirty="0"/>
              <a:t> </a:t>
            </a:r>
            <a:r>
              <a:rPr lang="ru-RU" sz="2400" dirty="0" err="1"/>
              <a:t>менеджери</a:t>
            </a:r>
            <a:r>
              <a:rPr lang="ru-RU" sz="2400" dirty="0"/>
              <a:t>.</a:t>
            </a:r>
            <a:endParaRPr lang="ru-UA" sz="2400" dirty="0"/>
          </a:p>
          <a:p>
            <a:endParaRPr lang="ru-UA" sz="2000" dirty="0"/>
          </a:p>
        </p:txBody>
      </p:sp>
      <p:pic>
        <p:nvPicPr>
          <p:cNvPr id="35" name="Рисунок 7">
            <a:extLst>
              <a:ext uri="{FF2B5EF4-FFF2-40B4-BE49-F238E27FC236}">
                <a16:creationId xmlns:a16="http://schemas.microsoft.com/office/drawing/2014/main" id="{BF45F2C0-67EF-45CE-A3F1-B224346AA23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410825" y="4480829"/>
            <a:ext cx="2012046" cy="2012046"/>
          </a:xfrm>
          <a:prstGeom prst="rect">
            <a:avLst/>
          </a:prstGeom>
        </p:spPr>
      </p:pic>
      <p:graphicFrame>
        <p:nvGraphicFramePr>
          <p:cNvPr id="18" name="Діаграма 17">
            <a:extLst>
              <a:ext uri="{FF2B5EF4-FFF2-40B4-BE49-F238E27FC236}">
                <a16:creationId xmlns:a16="http://schemas.microsoft.com/office/drawing/2014/main" id="{E829A7A7-6F39-4327-9031-F55749BC486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72903485"/>
              </p:ext>
            </p:extLst>
          </p:nvPr>
        </p:nvGraphicFramePr>
        <p:xfrm>
          <a:off x="5530792" y="1962928"/>
          <a:ext cx="6250383" cy="46598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37" name="Графіка 36" descr="Програміст">
            <a:extLst>
              <a:ext uri="{FF2B5EF4-FFF2-40B4-BE49-F238E27FC236}">
                <a16:creationId xmlns:a16="http://schemas.microsoft.com/office/drawing/2014/main" id="{53253454-BE54-4E0C-8641-29E60A07769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766975" y="120627"/>
            <a:ext cx="2001136" cy="2001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7413084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75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75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7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10" grpId="0"/>
      <p:bldGraphic spid="18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79" y="621149"/>
            <a:ext cx="10515600" cy="677291"/>
          </a:xfrm>
        </p:spPr>
        <p:txBody>
          <a:bodyPr>
            <a:noAutofit/>
          </a:bodyPr>
          <a:lstStyle/>
          <a:p>
            <a:pPr algn="ctr"/>
            <a:r>
              <a:rPr lang="uk-UA" sz="3600" dirty="0"/>
              <a:t>Існують різні причини, чому середній вік працівників в ІТ компаніях саме такий:</a:t>
            </a:r>
            <a:br>
              <a:rPr lang="ru-UA" sz="3600" dirty="0"/>
            </a:br>
            <a:endParaRPr lang="en-US" sz="3600" dirty="0">
              <a:solidFill>
                <a:srgbClr val="0076BC"/>
              </a:solidFill>
            </a:endParaRPr>
          </a:p>
        </p:txBody>
      </p:sp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4621023" y="4825823"/>
            <a:ext cx="5105400" cy="555625"/>
            <a:chOff x="1248" y="1440"/>
            <a:chExt cx="3216" cy="350"/>
          </a:xfrm>
        </p:grpSpPr>
        <p:sp>
          <p:nvSpPr>
            <p:cNvPr id="5" name="Line 3"/>
            <p:cNvSpPr>
              <a:spLocks noChangeShapeType="1"/>
            </p:cNvSpPr>
            <p:nvPr/>
          </p:nvSpPr>
          <p:spPr bwMode="gray">
            <a:xfrm>
              <a:off x="1440" y="1790"/>
              <a:ext cx="3024" cy="0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gray">
            <a:xfrm rot="3419336">
              <a:off x="1261" y="142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FF7C80"/>
                </a:gs>
                <a:gs pos="100000">
                  <a:srgbClr val="FF7C8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7C8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7" name="Text Box 5"/>
            <p:cNvSpPr txBox="1">
              <a:spLocks noChangeArrowheads="1"/>
            </p:cNvSpPr>
            <p:nvPr/>
          </p:nvSpPr>
          <p:spPr bwMode="gray">
            <a:xfrm>
              <a:off x="1868" y="1442"/>
              <a:ext cx="1840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uk-UA" sz="2400" dirty="0">
                  <a:solidFill>
                    <a:srgbClr val="000000"/>
                  </a:solidFill>
                </a:rPr>
                <a:t>Кількість спеціалістів</a:t>
              </a:r>
              <a:endParaRPr lang="en-US" sz="2400" dirty="0">
                <a:solidFill>
                  <a:srgbClr val="000000"/>
                </a:solidFill>
              </a:endParaRPr>
            </a:p>
          </p:txBody>
        </p:sp>
        <p:sp>
          <p:nvSpPr>
            <p:cNvPr id="8" name="Text Box 6"/>
            <p:cNvSpPr txBox="1">
              <a:spLocks noChangeArrowheads="1"/>
            </p:cNvSpPr>
            <p:nvPr/>
          </p:nvSpPr>
          <p:spPr bwMode="gray">
            <a:xfrm>
              <a:off x="1328" y="1454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 dirty="0">
                  <a:solidFill>
                    <a:srgbClr val="FFFFFF"/>
                  </a:solidFill>
                </a:rPr>
                <a:t>4</a:t>
              </a:r>
            </a:p>
          </p:txBody>
        </p:sp>
      </p:grpSp>
      <p:grpSp>
        <p:nvGrpSpPr>
          <p:cNvPr id="9" name="Group 7"/>
          <p:cNvGrpSpPr>
            <a:grpSpLocks/>
          </p:cNvGrpSpPr>
          <p:nvPr/>
        </p:nvGrpSpPr>
        <p:grpSpPr bwMode="auto">
          <a:xfrm>
            <a:off x="2194174" y="1636393"/>
            <a:ext cx="4800600" cy="617354"/>
            <a:chOff x="1248" y="2030"/>
            <a:chExt cx="3216" cy="350"/>
          </a:xfrm>
        </p:grpSpPr>
        <p:sp>
          <p:nvSpPr>
            <p:cNvPr id="10" name="Line 8"/>
            <p:cNvSpPr>
              <a:spLocks noChangeShapeType="1"/>
            </p:cNvSpPr>
            <p:nvPr/>
          </p:nvSpPr>
          <p:spPr bwMode="gray">
            <a:xfrm>
              <a:off x="1440" y="2380"/>
              <a:ext cx="3024" cy="0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Rectangle 9"/>
            <p:cNvSpPr>
              <a:spLocks noChangeArrowheads="1"/>
            </p:cNvSpPr>
            <p:nvPr/>
          </p:nvSpPr>
          <p:spPr bwMode="gray">
            <a:xfrm rot="3419336">
              <a:off x="1261" y="201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99CC00"/>
                </a:gs>
                <a:gs pos="100000">
                  <a:srgbClr val="99CC0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CC0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12" name="Text Box 10"/>
            <p:cNvSpPr txBox="1">
              <a:spLocks noChangeArrowheads="1"/>
            </p:cNvSpPr>
            <p:nvPr/>
          </p:nvSpPr>
          <p:spPr bwMode="gray">
            <a:xfrm>
              <a:off x="1802" y="2030"/>
              <a:ext cx="1075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uk-UA" sz="2400" dirty="0">
                  <a:solidFill>
                    <a:srgbClr val="000000"/>
                  </a:solidFill>
                </a:rPr>
                <a:t>Стереотипи</a:t>
              </a:r>
              <a:endParaRPr lang="en-US" sz="2400" dirty="0">
                <a:solidFill>
                  <a:srgbClr val="000000"/>
                </a:solidFill>
              </a:endParaRPr>
            </a:p>
          </p:txBody>
        </p:sp>
        <p:sp>
          <p:nvSpPr>
            <p:cNvPr id="13" name="Text Box 11"/>
            <p:cNvSpPr txBox="1">
              <a:spLocks noChangeArrowheads="1"/>
            </p:cNvSpPr>
            <p:nvPr/>
          </p:nvSpPr>
          <p:spPr bwMode="gray">
            <a:xfrm>
              <a:off x="1296" y="2044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 dirty="0">
                  <a:solidFill>
                    <a:srgbClr val="FFFFFF"/>
                  </a:solidFill>
                </a:rPr>
                <a:t>1</a:t>
              </a:r>
            </a:p>
          </p:txBody>
        </p:sp>
      </p:grpSp>
      <p:grpSp>
        <p:nvGrpSpPr>
          <p:cNvPr id="14" name="Group 12"/>
          <p:cNvGrpSpPr>
            <a:grpSpLocks/>
          </p:cNvGrpSpPr>
          <p:nvPr/>
        </p:nvGrpSpPr>
        <p:grpSpPr bwMode="auto">
          <a:xfrm>
            <a:off x="3021143" y="2691011"/>
            <a:ext cx="5105400" cy="566738"/>
            <a:chOff x="1248" y="2633"/>
            <a:chExt cx="3216" cy="357"/>
          </a:xfrm>
        </p:grpSpPr>
        <p:sp>
          <p:nvSpPr>
            <p:cNvPr id="15" name="Line 13"/>
            <p:cNvSpPr>
              <a:spLocks noChangeShapeType="1"/>
            </p:cNvSpPr>
            <p:nvPr/>
          </p:nvSpPr>
          <p:spPr bwMode="gray">
            <a:xfrm>
              <a:off x="1440" y="2990"/>
              <a:ext cx="3024" cy="0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Rectangle 14"/>
            <p:cNvSpPr>
              <a:spLocks noChangeArrowheads="1"/>
            </p:cNvSpPr>
            <p:nvPr/>
          </p:nvSpPr>
          <p:spPr bwMode="gray">
            <a:xfrm rot="3419336">
              <a:off x="1261" y="262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006699"/>
                </a:gs>
                <a:gs pos="100000">
                  <a:srgbClr val="006699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6699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17" name="Text Box 15"/>
            <p:cNvSpPr txBox="1">
              <a:spLocks noChangeArrowheads="1"/>
            </p:cNvSpPr>
            <p:nvPr/>
          </p:nvSpPr>
          <p:spPr bwMode="gray">
            <a:xfrm>
              <a:off x="1821" y="2633"/>
              <a:ext cx="2523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uk-UA" sz="2400" dirty="0"/>
                <a:t>Більшість IT-компаній молоді</a:t>
              </a:r>
              <a:endParaRPr lang="en-US" sz="3200" dirty="0">
                <a:solidFill>
                  <a:srgbClr val="000000"/>
                </a:solidFill>
              </a:endParaRPr>
            </a:p>
          </p:txBody>
        </p:sp>
        <p:sp>
          <p:nvSpPr>
            <p:cNvPr id="18" name="Text Box 16"/>
            <p:cNvSpPr txBox="1">
              <a:spLocks noChangeArrowheads="1"/>
            </p:cNvSpPr>
            <p:nvPr/>
          </p:nvSpPr>
          <p:spPr bwMode="gray">
            <a:xfrm>
              <a:off x="1296" y="2654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 dirty="0">
                  <a:solidFill>
                    <a:srgbClr val="FFFFFF"/>
                  </a:solidFill>
                </a:rPr>
                <a:t>2</a:t>
              </a:r>
            </a:p>
          </p:txBody>
        </p:sp>
      </p:grpSp>
      <p:grpSp>
        <p:nvGrpSpPr>
          <p:cNvPr id="19" name="Group 17"/>
          <p:cNvGrpSpPr>
            <a:grpSpLocks/>
          </p:cNvGrpSpPr>
          <p:nvPr/>
        </p:nvGrpSpPr>
        <p:grpSpPr bwMode="auto">
          <a:xfrm>
            <a:off x="3823482" y="3668197"/>
            <a:ext cx="5105400" cy="585788"/>
            <a:chOff x="1248" y="3211"/>
            <a:chExt cx="3216" cy="369"/>
          </a:xfrm>
        </p:grpSpPr>
        <p:sp>
          <p:nvSpPr>
            <p:cNvPr id="20" name="Line 18"/>
            <p:cNvSpPr>
              <a:spLocks noChangeShapeType="1"/>
            </p:cNvSpPr>
            <p:nvPr/>
          </p:nvSpPr>
          <p:spPr bwMode="gray">
            <a:xfrm>
              <a:off x="1441" y="3579"/>
              <a:ext cx="3023" cy="1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" name="Rectangle 19"/>
            <p:cNvSpPr>
              <a:spLocks noChangeArrowheads="1"/>
            </p:cNvSpPr>
            <p:nvPr/>
          </p:nvSpPr>
          <p:spPr bwMode="gray">
            <a:xfrm rot="3419336">
              <a:off x="1261" y="321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FF9933"/>
                </a:gs>
                <a:gs pos="100000">
                  <a:srgbClr val="FF9933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9933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22" name="Text Box 20"/>
            <p:cNvSpPr txBox="1">
              <a:spLocks noChangeArrowheads="1"/>
            </p:cNvSpPr>
            <p:nvPr/>
          </p:nvSpPr>
          <p:spPr bwMode="gray">
            <a:xfrm>
              <a:off x="1744" y="3211"/>
              <a:ext cx="838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uk-UA" sz="2400" dirty="0"/>
                <a:t>Культура</a:t>
              </a:r>
              <a:endParaRPr lang="en-US" sz="3200" dirty="0">
                <a:solidFill>
                  <a:srgbClr val="000000"/>
                </a:solidFill>
              </a:endParaRPr>
            </a:p>
          </p:txBody>
        </p:sp>
        <p:sp>
          <p:nvSpPr>
            <p:cNvPr id="23" name="Text Box 21"/>
            <p:cNvSpPr txBox="1">
              <a:spLocks noChangeArrowheads="1"/>
            </p:cNvSpPr>
            <p:nvPr/>
          </p:nvSpPr>
          <p:spPr bwMode="gray">
            <a:xfrm>
              <a:off x="1296" y="3244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 dirty="0">
                  <a:solidFill>
                    <a:srgbClr val="FFFFFF"/>
                  </a:solidFill>
                </a:rPr>
                <a:t>3</a:t>
              </a:r>
            </a:p>
          </p:txBody>
        </p:sp>
      </p:grpSp>
      <p:pic>
        <p:nvPicPr>
          <p:cNvPr id="67" name="Графіка 66" descr="Користувачі">
            <a:extLst>
              <a:ext uri="{FF2B5EF4-FFF2-40B4-BE49-F238E27FC236}">
                <a16:creationId xmlns:a16="http://schemas.microsoft.com/office/drawing/2014/main" id="{A54DF06D-EAD5-4998-A895-9C275B9740D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488191" y="1323002"/>
            <a:ext cx="1542465" cy="1542465"/>
          </a:xfrm>
          <a:prstGeom prst="rect">
            <a:avLst/>
          </a:prstGeom>
        </p:spPr>
      </p:pic>
      <p:pic>
        <p:nvPicPr>
          <p:cNvPr id="71" name="Графіка 70" descr="Монітор">
            <a:extLst>
              <a:ext uri="{FF2B5EF4-FFF2-40B4-BE49-F238E27FC236}">
                <a16:creationId xmlns:a16="http://schemas.microsoft.com/office/drawing/2014/main" id="{F8DB2ECE-53D1-467C-A911-6E84E242F58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35973" y="2921992"/>
            <a:ext cx="1330325" cy="1330325"/>
          </a:xfrm>
          <a:prstGeom prst="rect">
            <a:avLst/>
          </a:prstGeom>
        </p:spPr>
      </p:pic>
      <p:pic>
        <p:nvPicPr>
          <p:cNvPr id="73" name="Графіка 72" descr="Очі">
            <a:extLst>
              <a:ext uri="{FF2B5EF4-FFF2-40B4-BE49-F238E27FC236}">
                <a16:creationId xmlns:a16="http://schemas.microsoft.com/office/drawing/2014/main" id="{FE17F81E-2D5A-47E4-9589-CD7BFE40C64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9726423" y="3327371"/>
            <a:ext cx="1330325" cy="1330325"/>
          </a:xfrm>
          <a:prstGeom prst="rect">
            <a:avLst/>
          </a:prstGeom>
        </p:spPr>
      </p:pic>
      <p:pic>
        <p:nvPicPr>
          <p:cNvPr id="75" name="Графіка 74" descr="Група людей">
            <a:extLst>
              <a:ext uri="{FF2B5EF4-FFF2-40B4-BE49-F238E27FC236}">
                <a16:creationId xmlns:a16="http://schemas.microsoft.com/office/drawing/2014/main" id="{2628DA6E-E98D-4AA9-B79D-3E21285097D4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2212001" y="4722682"/>
            <a:ext cx="1770683" cy="1653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9977968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75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75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75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75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Прямоугольник 3"/>
          <p:cNvSpPr/>
          <p:nvPr/>
        </p:nvSpPr>
        <p:spPr>
          <a:xfrm>
            <a:off x="0" y="93938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5000"/>
                  <a:lumOff val="95000"/>
                </a:schemeClr>
              </a:gs>
              <a:gs pos="74000">
                <a:schemeClr val="accent3">
                  <a:lumMod val="45000"/>
                  <a:lumOff val="55000"/>
                </a:schemeClr>
              </a:gs>
              <a:gs pos="83000">
                <a:schemeClr val="accent3">
                  <a:lumMod val="45000"/>
                  <a:lumOff val="55000"/>
                </a:schemeClr>
              </a:gs>
              <a:gs pos="100000">
                <a:schemeClr val="accent3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Місце для вмісту 6">
            <a:extLst>
              <a:ext uri="{FF2B5EF4-FFF2-40B4-BE49-F238E27FC236}">
                <a16:creationId xmlns:a16="http://schemas.microsoft.com/office/drawing/2014/main" id="{46912BE7-26DE-4972-BF7E-B684A0BA2C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5097" y="232811"/>
            <a:ext cx="2804070" cy="69067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4000" dirty="0">
                <a:latin typeface="+mj-lt"/>
              </a:rPr>
              <a:t>Стереотипи</a:t>
            </a:r>
            <a:endParaRPr lang="en-US" sz="4000" dirty="0">
              <a:latin typeface="+mj-lt"/>
            </a:endParaRPr>
          </a:p>
          <a:p>
            <a:pPr marL="0" indent="0">
              <a:buNone/>
            </a:pPr>
            <a:endParaRPr lang="en-US" sz="3200" dirty="0">
              <a:latin typeface="+mj-lt"/>
            </a:endParaRPr>
          </a:p>
          <a:p>
            <a:pPr marL="0" indent="0">
              <a:buNone/>
            </a:pPr>
            <a:endParaRPr lang="ru-UA" sz="3200" dirty="0">
              <a:latin typeface="+mj-lt"/>
            </a:endParaRPr>
          </a:p>
          <a:p>
            <a:endParaRPr lang="ru-UA" sz="3200" dirty="0">
              <a:latin typeface="+mj-lt"/>
            </a:endParaRPr>
          </a:p>
        </p:txBody>
      </p:sp>
      <p:cxnSp>
        <p:nvCxnSpPr>
          <p:cNvPr id="9" name="Straight Connector 32">
            <a:extLst>
              <a:ext uri="{FF2B5EF4-FFF2-40B4-BE49-F238E27FC236}">
                <a16:creationId xmlns:a16="http://schemas.microsoft.com/office/drawing/2014/main" id="{C38F43CD-6871-486C-911F-C5BDE5588933}"/>
              </a:ext>
            </a:extLst>
          </p:cNvPr>
          <p:cNvCxnSpPr>
            <a:cxnSpLocks/>
          </p:cNvCxnSpPr>
          <p:nvPr/>
        </p:nvCxnSpPr>
        <p:spPr>
          <a:xfrm flipH="1">
            <a:off x="429624" y="1027906"/>
            <a:ext cx="9806329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2" name="Графіка 11" descr="Відгук клієнта">
            <a:extLst>
              <a:ext uri="{FF2B5EF4-FFF2-40B4-BE49-F238E27FC236}">
                <a16:creationId xmlns:a16="http://schemas.microsoft.com/office/drawing/2014/main" id="{5975D644-B348-4418-817F-25E96BD0D2A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344253" y="232811"/>
            <a:ext cx="1632888" cy="1632888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85DF9AE4-9F6D-4E2A-B0E8-462C7CADB4F1}"/>
              </a:ext>
            </a:extLst>
          </p:cNvPr>
          <p:cNvSpPr txBox="1"/>
          <p:nvPr/>
        </p:nvSpPr>
        <p:spPr>
          <a:xfrm>
            <a:off x="1566955" y="1582696"/>
            <a:ext cx="50599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/>
              <a:t>В старшому віці складніше вчитися</a:t>
            </a:r>
            <a:endParaRPr lang="ru-UA" sz="2400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2AD5754-0FEA-43C6-8A26-BE9457B00FF5}"/>
              </a:ext>
            </a:extLst>
          </p:cNvPr>
          <p:cNvSpPr txBox="1"/>
          <p:nvPr/>
        </p:nvSpPr>
        <p:spPr>
          <a:xfrm>
            <a:off x="1566955" y="2713327"/>
            <a:ext cx="84102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/>
              <a:t>Після 40 років у людей знижується швидкість мислення</a:t>
            </a:r>
            <a:endParaRPr lang="ru-UA" sz="2400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CBE26B3-A3E5-4F16-8535-CA74C45E13D8}"/>
              </a:ext>
            </a:extLst>
          </p:cNvPr>
          <p:cNvSpPr txBox="1"/>
          <p:nvPr/>
        </p:nvSpPr>
        <p:spPr>
          <a:xfrm>
            <a:off x="1566955" y="3758229"/>
            <a:ext cx="49055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/>
              <a:t>З віком знижується концентрація</a:t>
            </a:r>
            <a:endParaRPr lang="ru-UA" sz="2400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A9AAB66-8715-4FA3-9A24-4BD4E098910E}"/>
              </a:ext>
            </a:extLst>
          </p:cNvPr>
          <p:cNvSpPr txBox="1"/>
          <p:nvPr/>
        </p:nvSpPr>
        <p:spPr>
          <a:xfrm>
            <a:off x="1566955" y="4652763"/>
            <a:ext cx="95926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/>
              <a:t>Кому за 40, важче адаптуватись і працювати у молодому колективі</a:t>
            </a:r>
            <a:endParaRPr lang="ru-UA" sz="240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5FBD1E1-745A-4D9E-8115-B078AB5E5DD2}"/>
              </a:ext>
            </a:extLst>
          </p:cNvPr>
          <p:cNvSpPr txBox="1"/>
          <p:nvPr/>
        </p:nvSpPr>
        <p:spPr>
          <a:xfrm>
            <a:off x="1566955" y="5826572"/>
            <a:ext cx="89430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/>
              <a:t>Зрілі люди не амбіційні і не готові віддавати себе повністю роботі</a:t>
            </a:r>
            <a:endParaRPr lang="ru-UA" sz="2400" dirty="0"/>
          </a:p>
        </p:txBody>
      </p:sp>
      <p:pic>
        <p:nvPicPr>
          <p:cNvPr id="20" name="Графіка 19" descr="Класна кімната">
            <a:extLst>
              <a:ext uri="{FF2B5EF4-FFF2-40B4-BE49-F238E27FC236}">
                <a16:creationId xmlns:a16="http://schemas.microsoft.com/office/drawing/2014/main" id="{B80348F0-2001-4D45-AF21-425DCD1F1F8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29624" y="1240710"/>
            <a:ext cx="1029031" cy="1029031"/>
          </a:xfrm>
          <a:prstGeom prst="rect">
            <a:avLst/>
          </a:prstGeom>
        </p:spPr>
      </p:pic>
      <p:pic>
        <p:nvPicPr>
          <p:cNvPr id="22" name="Графіка 21" descr="Шестерні в голові">
            <a:extLst>
              <a:ext uri="{FF2B5EF4-FFF2-40B4-BE49-F238E27FC236}">
                <a16:creationId xmlns:a16="http://schemas.microsoft.com/office/drawing/2014/main" id="{55B4F438-F997-4167-9310-882500E1F40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 rot="21247031">
            <a:off x="346145" y="2411883"/>
            <a:ext cx="1164213" cy="1164213"/>
          </a:xfrm>
          <a:prstGeom prst="rect">
            <a:avLst/>
          </a:prstGeom>
        </p:spPr>
      </p:pic>
      <p:pic>
        <p:nvPicPr>
          <p:cNvPr id="24" name="Графіка 23" descr="Око">
            <a:extLst>
              <a:ext uri="{FF2B5EF4-FFF2-40B4-BE49-F238E27FC236}">
                <a16:creationId xmlns:a16="http://schemas.microsoft.com/office/drawing/2014/main" id="{B755491A-543B-4828-A304-CB23A28584D7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348865" y="3484542"/>
            <a:ext cx="1063841" cy="1063841"/>
          </a:xfrm>
          <a:prstGeom prst="rect">
            <a:avLst/>
          </a:prstGeom>
        </p:spPr>
      </p:pic>
      <p:pic>
        <p:nvPicPr>
          <p:cNvPr id="26" name="Графіка 25" descr="Учитель">
            <a:extLst>
              <a:ext uri="{FF2B5EF4-FFF2-40B4-BE49-F238E27FC236}">
                <a16:creationId xmlns:a16="http://schemas.microsoft.com/office/drawing/2014/main" id="{1AA04D56-939D-4A64-BB1F-0F1B530BDC7C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291855" y="4367612"/>
            <a:ext cx="1177863" cy="1177863"/>
          </a:xfrm>
          <a:prstGeom prst="rect">
            <a:avLst/>
          </a:prstGeom>
        </p:spPr>
      </p:pic>
      <p:pic>
        <p:nvPicPr>
          <p:cNvPr id="28" name="Графіка 27" descr="Батьки та двоє дітей">
            <a:extLst>
              <a:ext uri="{FF2B5EF4-FFF2-40B4-BE49-F238E27FC236}">
                <a16:creationId xmlns:a16="http://schemas.microsoft.com/office/drawing/2014/main" id="{E6A125FF-2015-4869-811F-D8B5114AF29F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291855" y="5399578"/>
            <a:ext cx="1275100" cy="1275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0687069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7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5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5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5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"/>
                            </p:stCondLst>
                            <p:childTnLst>
                              <p:par>
                                <p:cTn id="6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13" grpId="0"/>
      <p:bldP spid="14" grpId="0"/>
      <p:bldP spid="15" grpId="0"/>
      <p:bldP spid="16" grpId="0"/>
      <p:bldP spid="1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285" y="574269"/>
            <a:ext cx="11706727" cy="754352"/>
          </a:xfrm>
        </p:spPr>
        <p:txBody>
          <a:bodyPr>
            <a:noAutofit/>
          </a:bodyPr>
          <a:lstStyle/>
          <a:p>
            <a:pPr algn="ctr"/>
            <a:r>
              <a:rPr lang="uk-UA" sz="3600" dirty="0"/>
              <a:t>Однак, працюючи в IT-компанії можна уникнути </a:t>
            </a:r>
            <a:r>
              <a:rPr lang="uk-UA" sz="3600" dirty="0" err="1"/>
              <a:t>ейджизму</a:t>
            </a:r>
            <a:r>
              <a:rPr lang="uk-UA" sz="3600" dirty="0"/>
              <a:t>!</a:t>
            </a:r>
            <a:br>
              <a:rPr lang="ru-UA" sz="2800" dirty="0"/>
            </a:br>
            <a:endParaRPr lang="en-US" sz="2800" dirty="0">
              <a:solidFill>
                <a:srgbClr val="0076BC"/>
              </a:solidFill>
            </a:endParaRPr>
          </a:p>
        </p:txBody>
      </p:sp>
      <p:grpSp>
        <p:nvGrpSpPr>
          <p:cNvPr id="9" name="Group 7"/>
          <p:cNvGrpSpPr>
            <a:grpSpLocks/>
          </p:cNvGrpSpPr>
          <p:nvPr/>
        </p:nvGrpSpPr>
        <p:grpSpPr bwMode="auto">
          <a:xfrm>
            <a:off x="2727813" y="1727540"/>
            <a:ext cx="5220055" cy="617354"/>
            <a:chOff x="1248" y="2030"/>
            <a:chExt cx="3497" cy="350"/>
          </a:xfrm>
        </p:grpSpPr>
        <p:sp>
          <p:nvSpPr>
            <p:cNvPr id="10" name="Line 8"/>
            <p:cNvSpPr>
              <a:spLocks noChangeShapeType="1"/>
            </p:cNvSpPr>
            <p:nvPr/>
          </p:nvSpPr>
          <p:spPr bwMode="gray">
            <a:xfrm>
              <a:off x="1440" y="2380"/>
              <a:ext cx="3024" cy="0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Rectangle 9"/>
            <p:cNvSpPr>
              <a:spLocks noChangeArrowheads="1"/>
            </p:cNvSpPr>
            <p:nvPr/>
          </p:nvSpPr>
          <p:spPr bwMode="gray">
            <a:xfrm rot="3419336">
              <a:off x="1261" y="201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99CC00"/>
                </a:gs>
                <a:gs pos="100000">
                  <a:srgbClr val="99CC0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CC0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12" name="Text Box 10"/>
            <p:cNvSpPr txBox="1">
              <a:spLocks noChangeArrowheads="1"/>
            </p:cNvSpPr>
            <p:nvPr/>
          </p:nvSpPr>
          <p:spPr bwMode="gray">
            <a:xfrm>
              <a:off x="1802" y="2030"/>
              <a:ext cx="2943" cy="2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uk-UA" sz="2400" dirty="0">
                  <a:solidFill>
                    <a:srgbClr val="000000"/>
                  </a:solidFill>
                </a:rPr>
                <a:t>Не боятись проявляти ініціативу</a:t>
              </a:r>
              <a:endParaRPr lang="en-US" sz="2400" dirty="0">
                <a:solidFill>
                  <a:srgbClr val="000000"/>
                </a:solidFill>
              </a:endParaRPr>
            </a:p>
          </p:txBody>
        </p:sp>
        <p:sp>
          <p:nvSpPr>
            <p:cNvPr id="13" name="Text Box 11"/>
            <p:cNvSpPr txBox="1">
              <a:spLocks noChangeArrowheads="1"/>
            </p:cNvSpPr>
            <p:nvPr/>
          </p:nvSpPr>
          <p:spPr bwMode="gray">
            <a:xfrm>
              <a:off x="1296" y="2044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 dirty="0">
                  <a:solidFill>
                    <a:srgbClr val="FFFFFF"/>
                  </a:solidFill>
                </a:rPr>
                <a:t>1</a:t>
              </a:r>
            </a:p>
          </p:txBody>
        </p:sp>
      </p:grpSp>
      <p:grpSp>
        <p:nvGrpSpPr>
          <p:cNvPr id="14" name="Group 12"/>
          <p:cNvGrpSpPr>
            <a:grpSpLocks/>
          </p:cNvGrpSpPr>
          <p:nvPr/>
        </p:nvGrpSpPr>
        <p:grpSpPr bwMode="auto">
          <a:xfrm>
            <a:off x="3323011" y="2875779"/>
            <a:ext cx="5676900" cy="566738"/>
            <a:chOff x="1248" y="2633"/>
            <a:chExt cx="3576" cy="357"/>
          </a:xfrm>
        </p:grpSpPr>
        <p:sp>
          <p:nvSpPr>
            <p:cNvPr id="15" name="Line 13"/>
            <p:cNvSpPr>
              <a:spLocks noChangeShapeType="1"/>
            </p:cNvSpPr>
            <p:nvPr/>
          </p:nvSpPr>
          <p:spPr bwMode="gray">
            <a:xfrm>
              <a:off x="1440" y="2990"/>
              <a:ext cx="3024" cy="0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Rectangle 14"/>
            <p:cNvSpPr>
              <a:spLocks noChangeArrowheads="1"/>
            </p:cNvSpPr>
            <p:nvPr/>
          </p:nvSpPr>
          <p:spPr bwMode="gray">
            <a:xfrm rot="3419336">
              <a:off x="1261" y="262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006699"/>
                </a:gs>
                <a:gs pos="100000">
                  <a:srgbClr val="006699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6699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17" name="Text Box 15"/>
            <p:cNvSpPr txBox="1">
              <a:spLocks noChangeArrowheads="1"/>
            </p:cNvSpPr>
            <p:nvPr/>
          </p:nvSpPr>
          <p:spPr bwMode="gray">
            <a:xfrm>
              <a:off x="1821" y="2633"/>
              <a:ext cx="3003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uk-UA" sz="2400" dirty="0"/>
                <a:t>Стратегічно підходити до навчання</a:t>
              </a:r>
              <a:endParaRPr lang="en-US" sz="3200" dirty="0">
                <a:solidFill>
                  <a:srgbClr val="000000"/>
                </a:solidFill>
              </a:endParaRPr>
            </a:p>
          </p:txBody>
        </p:sp>
        <p:sp>
          <p:nvSpPr>
            <p:cNvPr id="18" name="Text Box 16"/>
            <p:cNvSpPr txBox="1">
              <a:spLocks noChangeArrowheads="1"/>
            </p:cNvSpPr>
            <p:nvPr/>
          </p:nvSpPr>
          <p:spPr bwMode="gray">
            <a:xfrm>
              <a:off x="1296" y="2654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FFFFFF"/>
                  </a:solidFill>
                </a:rPr>
                <a:t>2</a:t>
              </a:r>
            </a:p>
          </p:txBody>
        </p:sp>
      </p:grpSp>
      <p:grpSp>
        <p:nvGrpSpPr>
          <p:cNvPr id="19" name="Group 17"/>
          <p:cNvGrpSpPr>
            <a:grpSpLocks/>
          </p:cNvGrpSpPr>
          <p:nvPr/>
        </p:nvGrpSpPr>
        <p:grpSpPr bwMode="auto">
          <a:xfrm>
            <a:off x="4074010" y="4142470"/>
            <a:ext cx="6908805" cy="585788"/>
            <a:chOff x="1248" y="3211"/>
            <a:chExt cx="4352" cy="369"/>
          </a:xfrm>
        </p:grpSpPr>
        <p:sp>
          <p:nvSpPr>
            <p:cNvPr id="20" name="Line 18"/>
            <p:cNvSpPr>
              <a:spLocks noChangeShapeType="1"/>
            </p:cNvSpPr>
            <p:nvPr/>
          </p:nvSpPr>
          <p:spPr bwMode="gray">
            <a:xfrm>
              <a:off x="1441" y="3579"/>
              <a:ext cx="3023" cy="1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" name="Rectangle 19"/>
            <p:cNvSpPr>
              <a:spLocks noChangeArrowheads="1"/>
            </p:cNvSpPr>
            <p:nvPr/>
          </p:nvSpPr>
          <p:spPr bwMode="gray">
            <a:xfrm rot="3419336">
              <a:off x="1261" y="321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FF9933"/>
                </a:gs>
                <a:gs pos="100000">
                  <a:srgbClr val="FF9933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9933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22" name="Text Box 20"/>
            <p:cNvSpPr txBox="1">
              <a:spLocks noChangeArrowheads="1"/>
            </p:cNvSpPr>
            <p:nvPr/>
          </p:nvSpPr>
          <p:spPr bwMode="gray">
            <a:xfrm>
              <a:off x="1744" y="3211"/>
              <a:ext cx="3856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uk-UA" sz="2400" dirty="0"/>
                <a:t>Наставництво для недосвідчених спеціалістів</a:t>
              </a:r>
              <a:endParaRPr lang="en-US" sz="3200" dirty="0">
                <a:solidFill>
                  <a:srgbClr val="000000"/>
                </a:solidFill>
              </a:endParaRPr>
            </a:p>
          </p:txBody>
        </p:sp>
        <p:sp>
          <p:nvSpPr>
            <p:cNvPr id="23" name="Text Box 21"/>
            <p:cNvSpPr txBox="1">
              <a:spLocks noChangeArrowheads="1"/>
            </p:cNvSpPr>
            <p:nvPr/>
          </p:nvSpPr>
          <p:spPr bwMode="gray">
            <a:xfrm>
              <a:off x="1296" y="3244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 dirty="0">
                  <a:solidFill>
                    <a:srgbClr val="FFFFFF"/>
                  </a:solidFill>
                </a:rPr>
                <a:t>3</a:t>
              </a:r>
            </a:p>
          </p:txBody>
        </p:sp>
      </p:grpSp>
      <p:pic>
        <p:nvPicPr>
          <p:cNvPr id="29" name="Рисунок 28">
            <a:extLst>
              <a:ext uri="{FF2B5EF4-FFF2-40B4-BE49-F238E27FC236}">
                <a16:creationId xmlns:a16="http://schemas.microsoft.com/office/drawing/2014/main" id="{A3DDE3B6-F915-43ED-95D2-0C9D317A261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23964" y="3996509"/>
            <a:ext cx="4628187" cy="3085458"/>
          </a:xfrm>
          <a:prstGeom prst="rect">
            <a:avLst/>
          </a:prstGeom>
          <a:effectLst>
            <a:outerShdw blurRad="63500" sx="102000" sy="102000" algn="ctr" rotWithShape="0">
              <a:schemeClr val="accent1">
                <a:lumMod val="60000"/>
                <a:lumOff val="40000"/>
                <a:alpha val="40000"/>
              </a:schemeClr>
            </a:outerShdw>
          </a:effectLst>
        </p:spPr>
      </p:pic>
      <p:pic>
        <p:nvPicPr>
          <p:cNvPr id="30" name="Графіка 29" descr="Інтернет">
            <a:extLst>
              <a:ext uri="{FF2B5EF4-FFF2-40B4-BE49-F238E27FC236}">
                <a16:creationId xmlns:a16="http://schemas.microsoft.com/office/drawing/2014/main" id="{9A516366-88D1-473B-AB69-0F0BE1B04F6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800916" y="1410893"/>
            <a:ext cx="1360111" cy="13601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0258970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75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5000"/>
                  <a:lumOff val="95000"/>
                </a:schemeClr>
              </a:gs>
              <a:gs pos="74000">
                <a:schemeClr val="accent3">
                  <a:lumMod val="45000"/>
                  <a:lumOff val="55000"/>
                </a:schemeClr>
              </a:gs>
              <a:gs pos="83000">
                <a:schemeClr val="accent3">
                  <a:lumMod val="45000"/>
                  <a:lumOff val="55000"/>
                </a:schemeClr>
              </a:gs>
              <a:gs pos="100000">
                <a:schemeClr val="accent3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Місце для вмісту 6">
            <a:extLst>
              <a:ext uri="{FF2B5EF4-FFF2-40B4-BE49-F238E27FC236}">
                <a16:creationId xmlns:a16="http://schemas.microsoft.com/office/drawing/2014/main" id="{46912BE7-26DE-4972-BF7E-B684A0BA2C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4658" y="314754"/>
            <a:ext cx="9748086" cy="74097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000" dirty="0" err="1">
                <a:latin typeface="+mj-lt"/>
              </a:rPr>
              <a:t>Ейджизм</a:t>
            </a:r>
            <a:r>
              <a:rPr lang="ru-RU" sz="4000" dirty="0">
                <a:latin typeface="+mj-lt"/>
              </a:rPr>
              <a:t> по </a:t>
            </a:r>
            <a:r>
              <a:rPr lang="ru-RU" sz="4000" dirty="0" err="1">
                <a:latin typeface="+mj-lt"/>
              </a:rPr>
              <a:t>відношенню</a:t>
            </a:r>
            <a:r>
              <a:rPr lang="ru-RU" sz="4000" dirty="0">
                <a:latin typeface="+mj-lt"/>
              </a:rPr>
              <a:t> до </a:t>
            </a:r>
            <a:r>
              <a:rPr lang="ru-RU" sz="4000" dirty="0" err="1">
                <a:latin typeface="+mj-lt"/>
              </a:rPr>
              <a:t>молодих</a:t>
            </a:r>
            <a:r>
              <a:rPr lang="ru-RU" sz="4000" dirty="0">
                <a:latin typeface="+mj-lt"/>
              </a:rPr>
              <a:t> людей </a:t>
            </a:r>
            <a:endParaRPr lang="en-US" sz="4800" dirty="0">
              <a:latin typeface="+mj-lt"/>
            </a:endParaRPr>
          </a:p>
          <a:p>
            <a:pPr marL="0" indent="0">
              <a:buNone/>
            </a:pPr>
            <a:endParaRPr lang="ru-UA" sz="4800" dirty="0">
              <a:latin typeface="+mj-lt"/>
            </a:endParaRPr>
          </a:p>
          <a:p>
            <a:endParaRPr lang="ru-UA" sz="4800" dirty="0">
              <a:latin typeface="+mj-lt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5FBD1E1-745A-4D9E-8115-B078AB5E5DD2}"/>
              </a:ext>
            </a:extLst>
          </p:cNvPr>
          <p:cNvSpPr txBox="1"/>
          <p:nvPr/>
        </p:nvSpPr>
        <p:spPr>
          <a:xfrm>
            <a:off x="1439650" y="1420853"/>
            <a:ext cx="9312700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800" dirty="0" err="1"/>
              <a:t>Ейджизм</a:t>
            </a:r>
            <a:r>
              <a:rPr lang="uk-UA" sz="2800" dirty="0"/>
              <a:t> по відношенню до молодих людей теж існує. До таких фахівців придивляються ще більш уважно, ніж до старших кандидатів. Є декілька причин: недостатність досвіду, максималізм, психологічна незрілість. Часто молоді спеціалісти можуть бути не працевлаштовані офіційно, їм можуть платити набагато менше, а виконувати роботи вони будуть набагато більше, ніж ті, хто офіційно працевлаштований і має більшу заробітну плату.</a:t>
            </a:r>
            <a:endParaRPr lang="ru-UA" sz="2800" dirty="0"/>
          </a:p>
          <a:p>
            <a:pPr algn="ctr"/>
            <a:endParaRPr lang="ru-UA" sz="4800" dirty="0"/>
          </a:p>
        </p:txBody>
      </p:sp>
      <p:pic>
        <p:nvPicPr>
          <p:cNvPr id="5" name="Графіка 4" descr="Група">
            <a:extLst>
              <a:ext uri="{FF2B5EF4-FFF2-40B4-BE49-F238E27FC236}">
                <a16:creationId xmlns:a16="http://schemas.microsoft.com/office/drawing/2014/main" id="{31FC24A4-F08B-4A93-B1AE-36D005A1324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189786" y="4816478"/>
            <a:ext cx="1895383" cy="1895383"/>
          </a:xfrm>
          <a:prstGeom prst="rect">
            <a:avLst/>
          </a:prstGeom>
        </p:spPr>
      </p:pic>
      <p:pic>
        <p:nvPicPr>
          <p:cNvPr id="11" name="Графіка 10" descr="Цикл із людьми">
            <a:extLst>
              <a:ext uri="{FF2B5EF4-FFF2-40B4-BE49-F238E27FC236}">
                <a16:creationId xmlns:a16="http://schemas.microsoft.com/office/drawing/2014/main" id="{1B56D37C-E8AE-481B-A92D-F565B17E6C6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286647" y="1642022"/>
            <a:ext cx="1786978" cy="1786978"/>
          </a:xfrm>
          <a:prstGeom prst="rect">
            <a:avLst/>
          </a:prstGeom>
        </p:spPr>
      </p:pic>
      <p:cxnSp>
        <p:nvCxnSpPr>
          <p:cNvPr id="19" name="Straight Connector 32">
            <a:extLst>
              <a:ext uri="{FF2B5EF4-FFF2-40B4-BE49-F238E27FC236}">
                <a16:creationId xmlns:a16="http://schemas.microsoft.com/office/drawing/2014/main" id="{5F0CF634-B1EB-40C9-9CFD-2D3E72AC09DF}"/>
              </a:ext>
            </a:extLst>
          </p:cNvPr>
          <p:cNvCxnSpPr>
            <a:cxnSpLocks/>
          </p:cNvCxnSpPr>
          <p:nvPr/>
        </p:nvCxnSpPr>
        <p:spPr>
          <a:xfrm flipH="1">
            <a:off x="886415" y="1055728"/>
            <a:ext cx="9806329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21" name="Графіка 20" descr="Програміст">
            <a:extLst>
              <a:ext uri="{FF2B5EF4-FFF2-40B4-BE49-F238E27FC236}">
                <a16:creationId xmlns:a16="http://schemas.microsoft.com/office/drawing/2014/main" id="{8AF74A29-A51E-419D-AB21-0EDAE165906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60450" y="1775636"/>
            <a:ext cx="1568415" cy="1568415"/>
          </a:xfrm>
          <a:prstGeom prst="rect">
            <a:avLst/>
          </a:prstGeom>
        </p:spPr>
      </p:pic>
      <p:pic>
        <p:nvPicPr>
          <p:cNvPr id="23" name="Графіка 22" descr="Інтернет">
            <a:extLst>
              <a:ext uri="{FF2B5EF4-FFF2-40B4-BE49-F238E27FC236}">
                <a16:creationId xmlns:a16="http://schemas.microsoft.com/office/drawing/2014/main" id="{FF944158-4F20-4804-B5EC-50C8CA473588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2928880" y="5121909"/>
            <a:ext cx="1154075" cy="1154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3682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7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25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7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750"/>
                            </p:stCondLst>
                            <p:childTnLst>
                              <p:par>
                                <p:cTn id="3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75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1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" name="Рисунок 7">
            <a:extLst>
              <a:ext uri="{FF2B5EF4-FFF2-40B4-BE49-F238E27FC236}">
                <a16:creationId xmlns:a16="http://schemas.microsoft.com/office/drawing/2014/main" id="{9E4B31A1-A50F-4736-A3E0-C20A05148B2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376929" y="235619"/>
            <a:ext cx="1504404" cy="150440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38433" y="235619"/>
            <a:ext cx="5607080" cy="1756871"/>
          </a:xfrm>
        </p:spPr>
        <p:txBody>
          <a:bodyPr>
            <a:noAutofit/>
          </a:bodyPr>
          <a:lstStyle/>
          <a:p>
            <a:pPr algn="ctr"/>
            <a:r>
              <a:rPr lang="uk-UA" sz="4000" dirty="0"/>
              <a:t>Аналіз вакансій у сфері ІТ у Львові на сайті </a:t>
            </a:r>
            <a:r>
              <a:rPr lang="uk-UA" sz="4000" dirty="0" err="1"/>
              <a:t>Dou</a:t>
            </a:r>
            <a:r>
              <a:rPr lang="uk-UA" sz="4000" dirty="0"/>
              <a:t> </a:t>
            </a:r>
            <a:br>
              <a:rPr lang="ru-UA" sz="3200" dirty="0"/>
            </a:br>
            <a:endParaRPr lang="en-US" sz="3200" dirty="0">
              <a:solidFill>
                <a:srgbClr val="0076BC"/>
              </a:solidFill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3D338087-A66A-4ACC-9317-E07992ED0AAD}"/>
              </a:ext>
            </a:extLst>
          </p:cNvPr>
          <p:cNvSpPr txBox="1"/>
          <p:nvPr/>
        </p:nvSpPr>
        <p:spPr>
          <a:xfrm>
            <a:off x="7792414" y="1863531"/>
            <a:ext cx="375385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800" dirty="0"/>
              <a:t>Найбільше вакансій для людей, що мають досвід 3-5 років, а найменше – для людей з досвідом 5+ років. </a:t>
            </a:r>
            <a:endParaRPr lang="ru-UA" sz="2800" dirty="0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505563D3-12F7-4BC9-A963-DBE9EA663008}"/>
              </a:ext>
            </a:extLst>
          </p:cNvPr>
          <p:cNvSpPr txBox="1"/>
          <p:nvPr/>
        </p:nvSpPr>
        <p:spPr>
          <a:xfrm>
            <a:off x="1317321" y="2186107"/>
            <a:ext cx="5542757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800" dirty="0"/>
              <a:t>Найбільше вакансій в IT є для кандидатів віком від 25 до 30 років. Набагато менше актуальних пропозицій для тих, кому за 45, а ось після 50 років зарплатні очікування претендентів сильно розходяться з тим, що пропонують.</a:t>
            </a:r>
            <a:endParaRPr lang="ru-UA" sz="2800" dirty="0"/>
          </a:p>
          <a:p>
            <a:pPr algn="ctr"/>
            <a:endParaRPr lang="ru-UA" sz="2800" dirty="0"/>
          </a:p>
        </p:txBody>
      </p:sp>
      <p:cxnSp>
        <p:nvCxnSpPr>
          <p:cNvPr id="35" name="Straight Connector 32">
            <a:extLst>
              <a:ext uri="{FF2B5EF4-FFF2-40B4-BE49-F238E27FC236}">
                <a16:creationId xmlns:a16="http://schemas.microsoft.com/office/drawing/2014/main" id="{971DCB28-93B6-4749-812B-B8A36BFEC08B}"/>
              </a:ext>
            </a:extLst>
          </p:cNvPr>
          <p:cNvCxnSpPr>
            <a:cxnSpLocks/>
          </p:cNvCxnSpPr>
          <p:nvPr/>
        </p:nvCxnSpPr>
        <p:spPr>
          <a:xfrm flipH="1">
            <a:off x="2338434" y="1740023"/>
            <a:ext cx="5542757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40" name="Графіка 39" descr="Секторна діаграма">
            <a:extLst>
              <a:ext uri="{FF2B5EF4-FFF2-40B4-BE49-F238E27FC236}">
                <a16:creationId xmlns:a16="http://schemas.microsoft.com/office/drawing/2014/main" id="{F08CBE38-92A8-4C2A-B6FF-CAC372018E6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209915" y="4409619"/>
            <a:ext cx="1756870" cy="1756870"/>
          </a:xfrm>
          <a:prstGeom prst="rect">
            <a:avLst/>
          </a:prstGeom>
        </p:spPr>
      </p:pic>
      <p:pic>
        <p:nvPicPr>
          <p:cNvPr id="42" name="Графіка 41" descr="Цільова аудиторія">
            <a:extLst>
              <a:ext uri="{FF2B5EF4-FFF2-40B4-BE49-F238E27FC236}">
                <a16:creationId xmlns:a16="http://schemas.microsoft.com/office/drawing/2014/main" id="{D16232C8-1F0E-4518-AB3E-74BDC79128A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9669340" y="235619"/>
            <a:ext cx="1504404" cy="1504404"/>
          </a:xfrm>
          <a:prstGeom prst="rect">
            <a:avLst/>
          </a:prstGeom>
        </p:spPr>
      </p:pic>
      <p:pic>
        <p:nvPicPr>
          <p:cNvPr id="47" name="Графіка 46" descr="Гроші">
            <a:extLst>
              <a:ext uri="{FF2B5EF4-FFF2-40B4-BE49-F238E27FC236}">
                <a16:creationId xmlns:a16="http://schemas.microsoft.com/office/drawing/2014/main" id="{1D6C46CA-7AB2-4DF4-BD4C-895CB783C6D2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620423" y="5297210"/>
            <a:ext cx="1057456" cy="1057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473539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75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75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75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1" grpId="0"/>
      <p:bldP spid="3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5000"/>
                  <a:lumOff val="95000"/>
                </a:schemeClr>
              </a:gs>
              <a:gs pos="74000">
                <a:schemeClr val="accent3">
                  <a:lumMod val="45000"/>
                  <a:lumOff val="55000"/>
                </a:schemeClr>
              </a:gs>
              <a:gs pos="83000">
                <a:schemeClr val="accent3">
                  <a:lumMod val="45000"/>
                  <a:lumOff val="55000"/>
                </a:schemeClr>
              </a:gs>
              <a:gs pos="100000">
                <a:schemeClr val="accent3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Місце для вмісту 6">
            <a:extLst>
              <a:ext uri="{FF2B5EF4-FFF2-40B4-BE49-F238E27FC236}">
                <a16:creationId xmlns:a16="http://schemas.microsoft.com/office/drawing/2014/main" id="{46912BE7-26DE-4972-BF7E-B684A0BA2C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4500" y="512635"/>
            <a:ext cx="2804070" cy="103053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4400" dirty="0">
                <a:latin typeface="+mj-lt"/>
              </a:rPr>
              <a:t>Висновки</a:t>
            </a:r>
            <a:endParaRPr lang="en-US" sz="4400" dirty="0">
              <a:latin typeface="+mj-lt"/>
            </a:endParaRPr>
          </a:p>
          <a:p>
            <a:pPr marL="0" indent="0">
              <a:buNone/>
            </a:pPr>
            <a:endParaRPr lang="en-US" sz="3600" dirty="0">
              <a:latin typeface="+mj-lt"/>
            </a:endParaRPr>
          </a:p>
          <a:p>
            <a:pPr marL="0" indent="0">
              <a:buNone/>
            </a:pPr>
            <a:endParaRPr lang="ru-UA" sz="3600" dirty="0">
              <a:latin typeface="+mj-lt"/>
            </a:endParaRPr>
          </a:p>
          <a:p>
            <a:endParaRPr lang="ru-UA" sz="3600" dirty="0">
              <a:latin typeface="+mj-lt"/>
            </a:endParaRPr>
          </a:p>
        </p:txBody>
      </p:sp>
      <p:cxnSp>
        <p:nvCxnSpPr>
          <p:cNvPr id="9" name="Straight Connector 32">
            <a:extLst>
              <a:ext uri="{FF2B5EF4-FFF2-40B4-BE49-F238E27FC236}">
                <a16:creationId xmlns:a16="http://schemas.microsoft.com/office/drawing/2014/main" id="{C38F43CD-6871-486C-911F-C5BDE5588933}"/>
              </a:ext>
            </a:extLst>
          </p:cNvPr>
          <p:cNvCxnSpPr>
            <a:cxnSpLocks/>
          </p:cNvCxnSpPr>
          <p:nvPr/>
        </p:nvCxnSpPr>
        <p:spPr>
          <a:xfrm flipH="1">
            <a:off x="676470" y="1410844"/>
            <a:ext cx="9035701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C5FBD1E1-745A-4D9E-8115-B078AB5E5DD2}"/>
              </a:ext>
            </a:extLst>
          </p:cNvPr>
          <p:cNvSpPr txBox="1"/>
          <p:nvPr/>
        </p:nvSpPr>
        <p:spPr>
          <a:xfrm>
            <a:off x="2080934" y="2027323"/>
            <a:ext cx="8014455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400" dirty="0"/>
              <a:t>Ситуація з </a:t>
            </a:r>
            <a:r>
              <a:rPr lang="uk-UA" sz="2400" dirty="0" err="1"/>
              <a:t>ейджизмом</a:t>
            </a:r>
            <a:r>
              <a:rPr lang="uk-UA" sz="2400" dirty="0"/>
              <a:t> вирішується з кожним роком. З’являється все більше вакансій для людей різного віку та роду. Людина, яка готова розвиватися, адаптуватися до нових цінностей та набувати нових знань – зможе знайти роботу в ІТ-сфері в будь-якому віці. Головне - це те як ми робимо, а не що ми робимо! Тому своє покликання можна знайти і в 20 і в 40 і навіть в  60 років. </a:t>
            </a:r>
            <a:endParaRPr lang="ru-UA" sz="2400" dirty="0"/>
          </a:p>
          <a:p>
            <a:pPr algn="ctr"/>
            <a:endParaRPr lang="ru-UA" sz="2400" dirty="0"/>
          </a:p>
        </p:txBody>
      </p:sp>
      <p:pic>
        <p:nvPicPr>
          <p:cNvPr id="6" name="Графіка 5" descr="Підключення">
            <a:extLst>
              <a:ext uri="{FF2B5EF4-FFF2-40B4-BE49-F238E27FC236}">
                <a16:creationId xmlns:a16="http://schemas.microsoft.com/office/drawing/2014/main" id="{80AF92C9-EAE0-42B9-A212-1E9BB8C8450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095389" y="183188"/>
            <a:ext cx="1720790" cy="1720790"/>
          </a:xfrm>
          <a:prstGeom prst="rect">
            <a:avLst/>
          </a:prstGeom>
        </p:spPr>
      </p:pic>
      <p:pic>
        <p:nvPicPr>
          <p:cNvPr id="18" name="Графіка 17" descr="Рукостискання">
            <a:extLst>
              <a:ext uri="{FF2B5EF4-FFF2-40B4-BE49-F238E27FC236}">
                <a16:creationId xmlns:a16="http://schemas.microsoft.com/office/drawing/2014/main" id="{183A358D-79C1-412A-98CA-41EF17F14A0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118858" y="4235580"/>
            <a:ext cx="1924151" cy="1924151"/>
          </a:xfrm>
          <a:prstGeom prst="rect">
            <a:avLst/>
          </a:prstGeom>
        </p:spPr>
      </p:pic>
      <p:pic>
        <p:nvPicPr>
          <p:cNvPr id="19" name="Графіка 18" descr="Годинник">
            <a:extLst>
              <a:ext uri="{FF2B5EF4-FFF2-40B4-BE49-F238E27FC236}">
                <a16:creationId xmlns:a16="http://schemas.microsoft.com/office/drawing/2014/main" id="{D3F2236D-8A22-4170-84FF-0ACE5CC5C3F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584051" y="5540462"/>
            <a:ext cx="1104012" cy="1104012"/>
          </a:xfrm>
          <a:prstGeom prst="rect">
            <a:avLst/>
          </a:prstGeom>
        </p:spPr>
      </p:pic>
      <p:pic>
        <p:nvPicPr>
          <p:cNvPr id="21" name="Графіка 20" descr="Програміст">
            <a:extLst>
              <a:ext uri="{FF2B5EF4-FFF2-40B4-BE49-F238E27FC236}">
                <a16:creationId xmlns:a16="http://schemas.microsoft.com/office/drawing/2014/main" id="{CD449677-D3C9-404C-813E-5630D1B7736D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9587630" y="4178036"/>
            <a:ext cx="1792550" cy="1792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1131079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7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7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7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1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</TotalTime>
  <Words>386</Words>
  <Application>Microsoft Office PowerPoint</Application>
  <PresentationFormat>Широкий екран</PresentationFormat>
  <Paragraphs>44</Paragraphs>
  <Slides>9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9</vt:i4>
      </vt:variant>
    </vt:vector>
  </HeadingPairs>
  <TitlesOfParts>
    <vt:vector size="15" baseType="lpstr">
      <vt:lpstr>Arial</vt:lpstr>
      <vt:lpstr>Bahnschrift</vt:lpstr>
      <vt:lpstr>Bahnschrift Condensed</vt:lpstr>
      <vt:lpstr>Calibri</vt:lpstr>
      <vt:lpstr>Calibri Light</vt:lpstr>
      <vt:lpstr>Office Theme</vt:lpstr>
      <vt:lpstr>ЕКОНОМІЧНІ ПРИЧИНИ ЕЙДЖИЗМУ В ІТ-СФЕРІ УКРАЇНИ</vt:lpstr>
      <vt:lpstr> Ейджизм – це дискримінація людини на підставі її віку. Це проявляється в готовності адекватно сприймати і співпрацювати лише з людьми, які відповідають заздалегідь установленим віковим критеріям. Загалом, на основі ейджизму одночасно відбуваються три процеси: </vt:lpstr>
      <vt:lpstr>Презентація PowerPoint</vt:lpstr>
      <vt:lpstr>Існують різні причини, чому середній вік працівників в ІТ компаніях саме такий: </vt:lpstr>
      <vt:lpstr>Презентація PowerPoint</vt:lpstr>
      <vt:lpstr>Однак, працюючи в IT-компанії можна уникнути ейджизму! </vt:lpstr>
      <vt:lpstr>Презентація PowerPoint</vt:lpstr>
      <vt:lpstr>Аналіз вакансій у сфері ІТ у Львові на сайті Dou  </vt:lpstr>
      <vt:lpstr>Презентація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 PRESENTATION</dc:title>
  <dc:creator>User</dc:creator>
  <cp:lastModifiedBy>Nastya Hots</cp:lastModifiedBy>
  <cp:revision>33</cp:revision>
  <dcterms:created xsi:type="dcterms:W3CDTF">2020-05-19T06:31:28Z</dcterms:created>
  <dcterms:modified xsi:type="dcterms:W3CDTF">2021-11-24T19:35:29Z</dcterms:modified>
</cp:coreProperties>
</file>