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6" r:id="rId12"/>
    <p:sldId id="266" r:id="rId13"/>
    <p:sldId id="267" r:id="rId14"/>
    <p:sldId id="268" r:id="rId15"/>
    <p:sldId id="269" r:id="rId16"/>
    <p:sldId id="270" r:id="rId17"/>
    <p:sldId id="271" r:id="rId18"/>
    <p:sldId id="275" r:id="rId19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123"/>
    <a:srgbClr val="F9F16D"/>
    <a:srgbClr val="FAEBAF"/>
    <a:srgbClr val="F9F184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 snapToObjects="1">
      <p:cViewPr varScale="1">
        <p:scale>
          <a:sx n="61" d="100"/>
          <a:sy n="61" d="100"/>
        </p:scale>
        <p:origin x="7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19360707742951"/>
          <c:y val="0.10320711717475903"/>
          <c:w val="0.78680639292257049"/>
          <c:h val="0.76748654235442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0-18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0.00%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5A-0A46-9062-9F8BF0B576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18-60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 formatCode="0.00%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5A-0A46-9062-9F8BF0B5762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60+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 formatCode="0.0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5A-0A46-9062-9F8BF0B576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2412736"/>
        <c:axId val="1932516816"/>
      </c:barChart>
      <c:catAx>
        <c:axId val="193241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932516816"/>
        <c:crosses val="autoZero"/>
        <c:auto val="1"/>
        <c:lblAlgn val="ctr"/>
        <c:lblOffset val="100"/>
        <c:noMultiLvlLbl val="0"/>
      </c:catAx>
      <c:valAx>
        <c:axId val="193251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932412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72043108970993E-2"/>
          <c:y val="5.7226843480842247E-2"/>
          <c:w val="0.52968759450608727"/>
          <c:h val="0.890819184116617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35-D54A-93F9-93222B687A2A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35-D54A-93F9-93222B687A2A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D35-D54A-93F9-93222B687A2A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D35-D54A-93F9-93222B687A2A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D35-D54A-93F9-93222B687A2A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D35-D54A-93F9-93222B687A2A}"/>
              </c:ext>
            </c:extLst>
          </c:dPt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22%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D35-D54A-93F9-93222B687A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Ні</c:v>
                </c:pt>
                <c:pt idx="1">
                  <c:v>Так, мені було більше 45</c:v>
                </c:pt>
                <c:pt idx="2">
                  <c:v>Так, мені було менше 20</c:v>
                </c:pt>
                <c:pt idx="3">
                  <c:v>Так, мені було 35-45</c:v>
                </c:pt>
                <c:pt idx="4">
                  <c:v>Так, мені було 30-35</c:v>
                </c:pt>
                <c:pt idx="5">
                  <c:v>Так, мені було менше 25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0.22</c:v>
                </c:pt>
                <c:pt idx="1">
                  <c:v>0.2</c:v>
                </c:pt>
                <c:pt idx="2">
                  <c:v>0.18</c:v>
                </c:pt>
                <c:pt idx="3">
                  <c:v>0.17</c:v>
                </c:pt>
                <c:pt idx="4">
                  <c:v>0.12</c:v>
                </c:pt>
                <c:pt idx="5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D35-D54A-93F9-93222B687A2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52113312"/>
        <c:axId val="452066720"/>
      </c:barChart>
      <c:valAx>
        <c:axId val="4520667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52113312"/>
        <c:crosses val="autoZero"/>
        <c:crossBetween val="between"/>
      </c:valAx>
      <c:catAx>
        <c:axId val="452113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520667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shade val="65000"/>
              </a:schemeClr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EEC1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23C-B446-B2EE-D81B8B9707AD}"/>
              </c:ext>
            </c:extLst>
          </c:dPt>
          <c:cat>
            <c:strRef>
              <c:f>Лист1!$A$2:$A$7</c:f>
              <c:strCache>
                <c:ptCount val="6"/>
                <c:pt idx="0">
                  <c:v>Публічна сфера</c:v>
                </c:pt>
                <c:pt idx="1">
                  <c:v>Медицина</c:v>
                </c:pt>
                <c:pt idx="2">
                  <c:v>Освіта</c:v>
                </c:pt>
                <c:pt idx="3">
                  <c:v>Мануфактура</c:v>
                </c:pt>
                <c:pt idx="4">
                  <c:v>Фінансова сфера</c:v>
                </c:pt>
                <c:pt idx="5">
                  <c:v>ІТ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49</c:v>
                </c:pt>
                <c:pt idx="1">
                  <c:v>46</c:v>
                </c:pt>
                <c:pt idx="2">
                  <c:v>39</c:v>
                </c:pt>
                <c:pt idx="3">
                  <c:v>38</c:v>
                </c:pt>
                <c:pt idx="4">
                  <c:v>36</c:v>
                </c:pt>
                <c:pt idx="5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3C-B446-B2EE-D81B8B9707A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Публічна сфера</c:v>
                </c:pt>
                <c:pt idx="1">
                  <c:v>Медицина</c:v>
                </c:pt>
                <c:pt idx="2">
                  <c:v>Освіта</c:v>
                </c:pt>
                <c:pt idx="3">
                  <c:v>Мануфактура</c:v>
                </c:pt>
                <c:pt idx="4">
                  <c:v>Фінансова сфера</c:v>
                </c:pt>
                <c:pt idx="5">
                  <c:v>ІТ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E23C-B446-B2EE-D81B8B9707A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Публічна сфера</c:v>
                </c:pt>
                <c:pt idx="1">
                  <c:v>Медицина</c:v>
                </c:pt>
                <c:pt idx="2">
                  <c:v>Освіта</c:v>
                </c:pt>
                <c:pt idx="3">
                  <c:v>Мануфактура</c:v>
                </c:pt>
                <c:pt idx="4">
                  <c:v>Фінансова сфера</c:v>
                </c:pt>
                <c:pt idx="5">
                  <c:v>ІТ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E23C-B446-B2EE-D81B8B970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0192608"/>
        <c:axId val="200194288"/>
      </c:barChart>
      <c:catAx>
        <c:axId val="200192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0194288"/>
        <c:crosses val="autoZero"/>
        <c:auto val="1"/>
        <c:lblAlgn val="ctr"/>
        <c:lblOffset val="100"/>
        <c:noMultiLvlLbl val="0"/>
      </c:catAx>
      <c:valAx>
        <c:axId val="200194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019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67D92-AD2C-6644-9396-F33595C29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34EC29-E355-194E-9AE4-3DCA83D82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52EC2E-441D-CB41-9740-189F0AF22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D7A5-7148-C249-995D-51116190A868}" type="datetimeFigureOut">
              <a:rPr lang="ru-UA" smtClean="0"/>
              <a:t>11/24/2021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502768-5A18-924A-9EC0-D483464F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D8CB58-D3C0-7548-9135-CCFF1205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6323-8C5F-174B-B9F3-CAFA78889A15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5223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1932D7-E035-6F4F-B2C3-947EE3BA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B84F12-FFB4-F842-B60B-A2427BB02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6C7ECE-5CF0-A945-BCB7-63F0963F8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D7A5-7148-C249-995D-51116190A868}" type="datetimeFigureOut">
              <a:rPr lang="ru-UA" smtClean="0"/>
              <a:t>11/24/2021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B0A5B8-2BAA-AF45-A844-73B038BF4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9A844B-01A5-E74D-9017-313593CBF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6323-8C5F-174B-B9F3-CAFA78889A15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35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F7A87E9-F28B-FD47-8232-FE4C96CD24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F70AD1-F4BD-EB49-B589-FA261D7D9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9CEE6A-CC08-2E46-8BFD-3F5782A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D7A5-7148-C249-995D-51116190A868}" type="datetimeFigureOut">
              <a:rPr lang="ru-UA" smtClean="0"/>
              <a:t>11/24/2021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FC5A7A-6007-6648-B6D9-B9C22AA6D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253905-C74F-254E-AE3E-D3B2B786B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6323-8C5F-174B-B9F3-CAFA78889A15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980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41673-5A90-2F4C-9693-FF883BB66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CB7118-00F1-6F47-B3A9-E38C291E8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ED98F8-D6B6-4943-A560-37074C46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D7A5-7148-C249-995D-51116190A868}" type="datetimeFigureOut">
              <a:rPr lang="ru-UA" smtClean="0"/>
              <a:t>11/24/2021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E70029-9412-F34C-B39E-D6A97B1E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8CAE67-3C62-AF49-8833-7DD2E8ED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6323-8C5F-174B-B9F3-CAFA78889A15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309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5DB7B5-CF44-3E43-8FDB-305C191E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554A8A-CCCA-DB47-B66C-5A2DE8957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B4B499-5253-7E4D-BA8E-F0FE3D170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D7A5-7148-C249-995D-51116190A868}" type="datetimeFigureOut">
              <a:rPr lang="ru-UA" smtClean="0"/>
              <a:t>11/24/2021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7F4D0-B5B6-D849-A7DF-2C836333C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C74BB8-9F9C-D24A-AF6B-951947FB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6323-8C5F-174B-B9F3-CAFA78889A15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4624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F8854-BA2B-464B-9A88-A3D08951D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C8434F-B9F8-C949-B8C4-240190B138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B4681-042A-7546-B7D7-45CC6EA94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CB114E-8AE2-DB41-8EC1-8C8B4BE7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D7A5-7148-C249-995D-51116190A868}" type="datetimeFigureOut">
              <a:rPr lang="ru-UA" smtClean="0"/>
              <a:t>11/24/2021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E55EF5-7766-EF47-8CBB-6E071F8DA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F5A713-E82B-904B-8AA1-720D6399C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6323-8C5F-174B-B9F3-CAFA78889A15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0885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9C613-18E1-284B-A12F-970C52E83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0C50EE-7E46-1344-BCAF-B84FDFD21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65AA01-5F0C-9D42-971A-AE9A61F69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F30472-6CE4-3A40-9BBB-E6A4CADD7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2D52DD-E98A-484A-AE5C-F05CDA297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A689DD-9BEC-7041-9F27-6CB5F09FC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D7A5-7148-C249-995D-51116190A868}" type="datetimeFigureOut">
              <a:rPr lang="ru-UA" smtClean="0"/>
              <a:t>11/24/2021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DBCE20-A612-2E47-827F-511F22FB3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EC18175-4835-3742-842B-45CE56BE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6323-8C5F-174B-B9F3-CAFA78889A15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944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F15D7-E957-5D4D-BD65-AEB22834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3F2B1B-BC92-2E49-A4E4-E6962460D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D7A5-7148-C249-995D-51116190A868}" type="datetimeFigureOut">
              <a:rPr lang="ru-UA" smtClean="0"/>
              <a:t>11/24/2021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0D3721-81A1-2346-8FED-887FC8539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6B5812-16C1-0B40-AC45-07F691021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6323-8C5F-174B-B9F3-CAFA78889A15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8035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B4C3C4-4378-D449-89B7-ACE13B8E9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D7A5-7148-C249-995D-51116190A868}" type="datetimeFigureOut">
              <a:rPr lang="ru-UA" smtClean="0"/>
              <a:t>11/24/2021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CE89720-E23F-D548-8C47-96B7D71BD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14F7C2-4399-D444-B339-646CEB75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6323-8C5F-174B-B9F3-CAFA78889A15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807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2A152-F023-7841-9947-FAC8716C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517335-EAB3-BC4D-A5A2-0F1540568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850CC8-E762-944B-BC55-C8A112FD8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734679-A0DB-BB4B-9AC5-2A4EB5E00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D7A5-7148-C249-995D-51116190A868}" type="datetimeFigureOut">
              <a:rPr lang="ru-UA" smtClean="0"/>
              <a:t>11/24/2021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82F9D1-82AF-644F-8680-47F21213F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9705BD-B2FE-E246-B3F1-D08C66317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6323-8C5F-174B-B9F3-CAFA78889A15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20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1D7BB-3B24-5D4E-8CB1-5BE3897D0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5051934-C99A-EF40-AEAF-CD346FDFE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ABDF2A-102C-B649-A358-038C41DEA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6355E9-4683-CF45-83A8-BA90D4AAB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D7A5-7148-C249-995D-51116190A868}" type="datetimeFigureOut">
              <a:rPr lang="ru-UA" smtClean="0"/>
              <a:t>11/24/2021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02447F-3BFE-E943-B681-8E817B41B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2C6410-D7BB-FB4D-B34D-A9B45C0E7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6323-8C5F-174B-B9F3-CAFA78889A15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2999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052B1-A1F5-D049-8C53-D740932F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B1B114-F8C3-1044-BED1-B3A22D01F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735473-3821-4E40-882D-66F7A2913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D7A5-7148-C249-995D-51116190A868}" type="datetimeFigureOut">
              <a:rPr lang="ru-UA" smtClean="0"/>
              <a:t>11/24/2021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D3875A-1EED-3844-8433-9CC4120A31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29ABCA-1AB1-1049-A1A7-A8D9C6D76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F6323-8C5F-174B-B9F3-CAFA78889A15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54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2D1C9AE8-6132-4040-99BD-1F41F4575505}"/>
              </a:ext>
            </a:extLst>
          </p:cNvPr>
          <p:cNvSpPr/>
          <p:nvPr/>
        </p:nvSpPr>
        <p:spPr>
          <a:xfrm rot="4091158">
            <a:off x="-2400095" y="-880789"/>
            <a:ext cx="9235327" cy="9099037"/>
          </a:xfrm>
          <a:prstGeom prst="roundRect">
            <a:avLst/>
          </a:prstGeom>
          <a:solidFill>
            <a:srgbClr val="FAE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6" name="Picture 2" descr="Counteracting ageism – Näthatshjälpen">
            <a:extLst>
              <a:ext uri="{FF2B5EF4-FFF2-40B4-BE49-F238E27FC236}">
                <a16:creationId xmlns:a16="http://schemas.microsoft.com/office/drawing/2014/main" id="{22E226DE-7B14-3640-8BAC-CF441DDDB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7" y="913800"/>
            <a:ext cx="6119516" cy="550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52C37F-0DFA-E44F-8D89-B7843C5442FF}"/>
              </a:ext>
            </a:extLst>
          </p:cNvPr>
          <p:cNvSpPr txBox="1"/>
          <p:nvPr/>
        </p:nvSpPr>
        <p:spPr>
          <a:xfrm>
            <a:off x="5859124" y="1508160"/>
            <a:ext cx="63328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u="none" strike="noStrike" dirty="0">
                <a:solidFill>
                  <a:srgbClr val="FFC000"/>
                </a:solidFill>
                <a:effectLst/>
                <a:latin typeface="Candara" panose="020E0502030303020204" pitchFamily="34" charset="0"/>
                <a:ea typeface="Gungsuh" panose="02030600000101010101" pitchFamily="18" charset="-127"/>
                <a:cs typeface="Plantagenet Cherokee" panose="02020000000000000000" pitchFamily="18" charset="-79"/>
              </a:rPr>
              <a:t>ЕЙ</a:t>
            </a:r>
            <a:r>
              <a:rPr lang="ru-RU" sz="4000" b="1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  <a:ea typeface="Gungsuh" panose="02030600000101010101" pitchFamily="18" charset="-127"/>
                <a:cs typeface="Plantagenet Cherokee" panose="02020000000000000000" pitchFamily="18" charset="-79"/>
              </a:rPr>
              <a:t>ДЖИЗМ</a:t>
            </a:r>
            <a:endParaRPr lang="ru-UA" sz="4000" b="1" dirty="0">
              <a:latin typeface="Candara" panose="020E0502030303020204" pitchFamily="34" charset="0"/>
              <a:ea typeface="Gungsuh" panose="02030600000101010101" pitchFamily="18" charset="-127"/>
              <a:cs typeface="Plantagenet Cherokee" panose="02020000000000000000" pitchFamily="18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4E43A3-0809-F548-BC96-2AB3CFC08C9C}"/>
              </a:ext>
            </a:extLst>
          </p:cNvPr>
          <p:cNvSpPr txBox="1"/>
          <p:nvPr/>
        </p:nvSpPr>
        <p:spPr>
          <a:xfrm>
            <a:off x="7061909" y="2555720"/>
            <a:ext cx="39273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  <a:ea typeface="Palatino" pitchFamily="2" charset="0"/>
                <a:cs typeface="FUTURA MEDIUM" panose="020B0602020204020303" pitchFamily="34" charset="-79"/>
              </a:rPr>
              <a:t>ПРОБЛЕМИ ТА ВИКЛИКИ</a:t>
            </a:r>
            <a:r>
              <a:rPr lang="en-US" sz="2400" b="1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  <a:ea typeface="Palatino" pitchFamily="2" charset="0"/>
                <a:cs typeface="FUTURA MEDIUM" panose="020B0602020204020303" pitchFamily="34" charset="-79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Candara" panose="020E0502030303020204" pitchFamily="34" charset="0"/>
                <a:ea typeface="Palatino" pitchFamily="2" charset="0"/>
                <a:cs typeface="FUTURA MEDIUM" panose="020B0602020204020303" pitchFamily="34" charset="-79"/>
              </a:rPr>
              <a:t>НА РИНКУ ПРАЦІ УКРАЇНИ</a:t>
            </a:r>
            <a:endParaRPr lang="ru-UA" sz="2400" dirty="0"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DE09A9-A980-D946-9930-CA1BD840B2D3}"/>
              </a:ext>
            </a:extLst>
          </p:cNvPr>
          <p:cNvSpPr txBox="1"/>
          <p:nvPr/>
        </p:nvSpPr>
        <p:spPr>
          <a:xfrm>
            <a:off x="8077210" y="6251448"/>
            <a:ext cx="403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Виконала: </a:t>
            </a:r>
            <a:r>
              <a:rPr lang="ru-U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Гордусенко Валерія УФЕ-11с</a:t>
            </a:r>
          </a:p>
        </p:txBody>
      </p:sp>
    </p:spTree>
    <p:extLst>
      <p:ext uri="{BB962C8B-B14F-4D97-AF65-F5344CB8AC3E}">
        <p14:creationId xmlns:p14="http://schemas.microsoft.com/office/powerpoint/2010/main" val="53665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436E8149-8F6E-B548-8D17-3D98CC001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3135176"/>
              </p:ext>
            </p:extLst>
          </p:nvPr>
        </p:nvGraphicFramePr>
        <p:xfrm>
          <a:off x="444317" y="1885576"/>
          <a:ext cx="6619631" cy="4297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BB6C8CC-2109-F541-9EFB-2466469D0737}"/>
              </a:ext>
            </a:extLst>
          </p:cNvPr>
          <p:cNvCxnSpPr>
            <a:cxnSpLocks/>
          </p:cNvCxnSpPr>
          <p:nvPr/>
        </p:nvCxnSpPr>
        <p:spPr>
          <a:xfrm flipV="1">
            <a:off x="5276334" y="1758334"/>
            <a:ext cx="0" cy="45522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AB3A7F-B763-7A4B-8BE8-1E422923C269}"/>
              </a:ext>
            </a:extLst>
          </p:cNvPr>
          <p:cNvSpPr txBox="1"/>
          <p:nvPr/>
        </p:nvSpPr>
        <p:spPr>
          <a:xfrm>
            <a:off x="3046971" y="453649"/>
            <a:ext cx="6098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Candara" panose="020E0502030303020204" pitchFamily="34" charset="0"/>
              </a:rPr>
              <a:t>Виявилося, що у разі IT-індустрії дискримінацію за віком відзначили 41%, а в інших галузях лише 27%.</a:t>
            </a:r>
            <a:endParaRPr lang="ru-UA" sz="2000" b="1" dirty="0">
              <a:latin typeface="Candara" panose="020E050203030302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AF92471-B2E5-C24F-ACD5-9E271EE620D0}"/>
              </a:ext>
            </a:extLst>
          </p:cNvPr>
          <p:cNvCxnSpPr/>
          <p:nvPr/>
        </p:nvCxnSpPr>
        <p:spPr>
          <a:xfrm>
            <a:off x="4448431" y="440900"/>
            <a:ext cx="3015049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82BC1B2-F21C-6F49-9F57-21719C5A4783}"/>
              </a:ext>
            </a:extLst>
          </p:cNvPr>
          <p:cNvCxnSpPr>
            <a:cxnSpLocks/>
          </p:cNvCxnSpPr>
          <p:nvPr/>
        </p:nvCxnSpPr>
        <p:spPr>
          <a:xfrm>
            <a:off x="4073609" y="1260565"/>
            <a:ext cx="3859429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83AFC73-0036-2040-A16A-C9F28895D57E}"/>
              </a:ext>
            </a:extLst>
          </p:cNvPr>
          <p:cNvSpPr txBox="1"/>
          <p:nvPr/>
        </p:nvSpPr>
        <p:spPr>
          <a:xfrm>
            <a:off x="7351462" y="2623283"/>
            <a:ext cx="449478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Людям важко відмовитися від стереотипу, що </a:t>
            </a:r>
            <a:r>
              <a:rPr lang="uk-UA" i="1" dirty="0"/>
              <a:t>«в технологіях розуміються лише молоді»</a:t>
            </a:r>
            <a:r>
              <a:rPr lang="uk-UA" dirty="0"/>
              <a:t> </a:t>
            </a:r>
          </a:p>
          <a:p>
            <a:endParaRPr lang="uk-UA" dirty="0"/>
          </a:p>
          <a:p>
            <a:r>
              <a:rPr lang="uk-UA" dirty="0"/>
              <a:t>Співробітники без досвіду часто готові працювати </a:t>
            </a:r>
            <a:r>
              <a:rPr lang="uk-UA" i="1" dirty="0"/>
              <a:t>довше за нижчу зарплатню</a:t>
            </a:r>
            <a:r>
              <a:rPr lang="uk-UA" dirty="0"/>
              <a:t>.</a:t>
            </a:r>
          </a:p>
          <a:p>
            <a:endParaRPr lang="uk-UA" dirty="0"/>
          </a:p>
          <a:p>
            <a:r>
              <a:rPr lang="uk-UA" dirty="0"/>
              <a:t>Складно розірвати замкнене коло, коли </a:t>
            </a:r>
            <a:r>
              <a:rPr lang="uk-UA" dirty="0" err="1"/>
              <a:t>рекрутери</a:t>
            </a:r>
            <a:r>
              <a:rPr lang="uk-UA" dirty="0"/>
              <a:t> намагаються знайти кандидатів, які впишуться до вже сформованого молодого колективу</a:t>
            </a:r>
            <a:endParaRPr lang="ru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006813-EB64-CA4E-BC3D-D1E1F5B69745}"/>
              </a:ext>
            </a:extLst>
          </p:cNvPr>
          <p:cNvSpPr txBox="1"/>
          <p:nvPr/>
        </p:nvSpPr>
        <p:spPr>
          <a:xfrm>
            <a:off x="6859633" y="1833170"/>
            <a:ext cx="5274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Candara" panose="020E0502030303020204" pitchFamily="34" charset="0"/>
              </a:rPr>
              <a:t>Причини поширення </a:t>
            </a:r>
            <a:r>
              <a:rPr lang="uk-UA" b="1" dirty="0" err="1">
                <a:latin typeface="Candara" panose="020E0502030303020204" pitchFamily="34" charset="0"/>
              </a:rPr>
              <a:t>ейджизму</a:t>
            </a:r>
            <a:r>
              <a:rPr lang="uk-UA" b="1" dirty="0">
                <a:latin typeface="Candara" panose="020E0502030303020204" pitchFamily="34" charset="0"/>
              </a:rPr>
              <a:t> у сфері ІТ: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DDD2E5A-4DA2-D04B-B173-2A36E5D504F4}"/>
              </a:ext>
            </a:extLst>
          </p:cNvPr>
          <p:cNvCxnSpPr>
            <a:cxnSpLocks/>
          </p:cNvCxnSpPr>
          <p:nvPr/>
        </p:nvCxnSpPr>
        <p:spPr>
          <a:xfrm>
            <a:off x="7351462" y="2719909"/>
            <a:ext cx="0" cy="70909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64DC05D-0078-2743-9192-EA1DF262F48D}"/>
              </a:ext>
            </a:extLst>
          </p:cNvPr>
          <p:cNvCxnSpPr>
            <a:cxnSpLocks/>
          </p:cNvCxnSpPr>
          <p:nvPr/>
        </p:nvCxnSpPr>
        <p:spPr>
          <a:xfrm>
            <a:off x="7351462" y="3808629"/>
            <a:ext cx="0" cy="50086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713B190C-E8E7-174D-978C-2CD11E10C0A6}"/>
              </a:ext>
            </a:extLst>
          </p:cNvPr>
          <p:cNvCxnSpPr>
            <a:cxnSpLocks/>
          </p:cNvCxnSpPr>
          <p:nvPr/>
        </p:nvCxnSpPr>
        <p:spPr>
          <a:xfrm>
            <a:off x="7351865" y="4620426"/>
            <a:ext cx="0" cy="104141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Облако 20">
            <a:extLst>
              <a:ext uri="{FF2B5EF4-FFF2-40B4-BE49-F238E27FC236}">
                <a16:creationId xmlns:a16="http://schemas.microsoft.com/office/drawing/2014/main" id="{FCE52579-BB57-DA4D-A43A-D1A5313E80BA}"/>
              </a:ext>
            </a:extLst>
          </p:cNvPr>
          <p:cNvSpPr/>
          <p:nvPr/>
        </p:nvSpPr>
        <p:spPr>
          <a:xfrm rot="365325">
            <a:off x="-3328800" y="-1119974"/>
            <a:ext cx="4934139" cy="3588325"/>
          </a:xfrm>
          <a:prstGeom prst="cloud">
            <a:avLst/>
          </a:prstGeom>
          <a:solidFill>
            <a:srgbClr val="F9F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>
              <a:highlight>
                <a:srgbClr val="FFFF00"/>
              </a:highlight>
            </a:endParaRPr>
          </a:p>
        </p:txBody>
      </p:sp>
      <p:sp>
        <p:nvSpPr>
          <p:cNvPr id="22" name="Облако 21">
            <a:extLst>
              <a:ext uri="{FF2B5EF4-FFF2-40B4-BE49-F238E27FC236}">
                <a16:creationId xmlns:a16="http://schemas.microsoft.com/office/drawing/2014/main" id="{6075FE30-232C-A14B-854F-528E2C71FA38}"/>
              </a:ext>
            </a:extLst>
          </p:cNvPr>
          <p:cNvSpPr/>
          <p:nvPr/>
        </p:nvSpPr>
        <p:spPr>
          <a:xfrm rot="365325">
            <a:off x="10771557" y="5359782"/>
            <a:ext cx="4934139" cy="3588325"/>
          </a:xfrm>
          <a:prstGeom prst="cloud">
            <a:avLst/>
          </a:prstGeom>
          <a:solidFill>
            <a:srgbClr val="EEC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168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ая прямоугольная выноска 10">
            <a:extLst>
              <a:ext uri="{FF2B5EF4-FFF2-40B4-BE49-F238E27FC236}">
                <a16:creationId xmlns:a16="http://schemas.microsoft.com/office/drawing/2014/main" id="{2469651D-4999-6B46-8AA8-8F9817B81423}"/>
              </a:ext>
            </a:extLst>
          </p:cNvPr>
          <p:cNvSpPr/>
          <p:nvPr/>
        </p:nvSpPr>
        <p:spPr>
          <a:xfrm>
            <a:off x="6096000" y="3429000"/>
            <a:ext cx="5731296" cy="2044148"/>
          </a:xfrm>
          <a:prstGeom prst="wedgeRoundRectCallout">
            <a:avLst>
              <a:gd name="adj1" fmla="val -99218"/>
              <a:gd name="adj2" fmla="val 24250"/>
              <a:gd name="adj3" fmla="val 16667"/>
            </a:avLst>
          </a:prstGeom>
          <a:solidFill>
            <a:srgbClr val="EEC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Скругленная прямоугольная выноска 2">
            <a:extLst>
              <a:ext uri="{FF2B5EF4-FFF2-40B4-BE49-F238E27FC236}">
                <a16:creationId xmlns:a16="http://schemas.microsoft.com/office/drawing/2014/main" id="{7090EF09-FB79-4B47-A23B-B8C7D0855BB5}"/>
              </a:ext>
            </a:extLst>
          </p:cNvPr>
          <p:cNvSpPr/>
          <p:nvPr/>
        </p:nvSpPr>
        <p:spPr>
          <a:xfrm>
            <a:off x="829159" y="2640138"/>
            <a:ext cx="4644887" cy="927652"/>
          </a:xfrm>
          <a:prstGeom prst="wedgeRoundRectCallout">
            <a:avLst>
              <a:gd name="adj1" fmla="val 195"/>
              <a:gd name="adj2" fmla="val 168215"/>
              <a:gd name="adj3" fmla="val 16667"/>
            </a:avLst>
          </a:prstGeom>
          <a:solidFill>
            <a:srgbClr val="F9F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6" name="Picture 2" descr="Марк Цукерберг PNG">
            <a:extLst>
              <a:ext uri="{FF2B5EF4-FFF2-40B4-BE49-F238E27FC236}">
                <a16:creationId xmlns:a16="http://schemas.microsoft.com/office/drawing/2014/main" id="{070001C1-08CA-EB41-B08C-CD6D33827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04" y="3823230"/>
            <a:ext cx="3502517" cy="303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2FA284-EB9A-2D44-87C1-FCA08CF5ADF2}"/>
              </a:ext>
            </a:extLst>
          </p:cNvPr>
          <p:cNvSpPr txBox="1"/>
          <p:nvPr/>
        </p:nvSpPr>
        <p:spPr>
          <a:xfrm>
            <a:off x="802654" y="2873131"/>
            <a:ext cx="46978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Candara" panose="020E0502030303020204" pitchFamily="34" charset="0"/>
              </a:rPr>
              <a:t>"Молоді люди просто розумніші"</a:t>
            </a:r>
            <a:endParaRPr lang="ru-UA" sz="2400" dirty="0"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E06C0-9D6F-2C4E-9C65-586E4973DC6B}"/>
              </a:ext>
            </a:extLst>
          </p:cNvPr>
          <p:cNvSpPr txBox="1"/>
          <p:nvPr/>
        </p:nvSpPr>
        <p:spPr>
          <a:xfrm>
            <a:off x="2667000" y="551772"/>
            <a:ext cx="685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Candara" panose="020E0502030303020204" pitchFamily="34" charset="0"/>
              </a:rPr>
              <a:t>Згідно з останнім опитуванням DOU, понад 60% співробітників сфери інформаційних технологій — це люди віком до 30 років.</a:t>
            </a:r>
            <a:endParaRPr lang="ru-UA" sz="2400" dirty="0">
              <a:latin typeface="Candara" panose="020E05020303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73C7B2-960A-3F45-90C7-5FBC364779F9}"/>
              </a:ext>
            </a:extLst>
          </p:cNvPr>
          <p:cNvSpPr txBox="1"/>
          <p:nvPr/>
        </p:nvSpPr>
        <p:spPr>
          <a:xfrm>
            <a:off x="6336370" y="3635466"/>
            <a:ext cx="52505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Candara" panose="020E0502030303020204" pitchFamily="34" charset="0"/>
              </a:rPr>
              <a:t>Крім того IT - це, перш за все, </a:t>
            </a:r>
            <a:r>
              <a:rPr lang="uk-UA" sz="2000" dirty="0" err="1">
                <a:latin typeface="Candara" panose="020E0502030303020204" pitchFamily="34" charset="0"/>
              </a:rPr>
              <a:t>web</a:t>
            </a:r>
            <a:r>
              <a:rPr lang="uk-UA" sz="2000" dirty="0">
                <a:latin typeface="Candara" panose="020E0502030303020204" pitchFamily="34" charset="0"/>
              </a:rPr>
              <a:t>-розробка, а </a:t>
            </a:r>
            <a:r>
              <a:rPr lang="uk-UA" sz="2000" dirty="0" err="1">
                <a:latin typeface="Candara" panose="020E0502030303020204" pitchFamily="34" charset="0"/>
              </a:rPr>
              <a:t>Web</a:t>
            </a:r>
            <a:r>
              <a:rPr lang="uk-UA" sz="2000" dirty="0">
                <a:latin typeface="Candara" panose="020E0502030303020204" pitchFamily="34" charset="0"/>
              </a:rPr>
              <a:t> з'явився у нас у 2000-х і зараз тільки починають з'являтися на ринку програмісти старше 40. З часом, коли їх побільшає, ринок адаптується.</a:t>
            </a:r>
            <a:endParaRPr lang="ru-UA" sz="2000" dirty="0">
              <a:latin typeface="Candara" panose="020E0502030303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AA7BCD0-A03A-3545-99BC-FA6C99644AB4}"/>
              </a:ext>
            </a:extLst>
          </p:cNvPr>
          <p:cNvCxnSpPr>
            <a:cxnSpLocks/>
          </p:cNvCxnSpPr>
          <p:nvPr/>
        </p:nvCxnSpPr>
        <p:spPr>
          <a:xfrm>
            <a:off x="3591339" y="551772"/>
            <a:ext cx="499607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90D8F2B-6824-5144-B3C6-2A3A7DE34DDF}"/>
              </a:ext>
            </a:extLst>
          </p:cNvPr>
          <p:cNvCxnSpPr>
            <a:cxnSpLocks/>
          </p:cNvCxnSpPr>
          <p:nvPr/>
        </p:nvCxnSpPr>
        <p:spPr>
          <a:xfrm>
            <a:off x="4578627" y="1780412"/>
            <a:ext cx="304137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77F21840-4737-E94A-9863-A1E01E7DBD03}"/>
              </a:ext>
            </a:extLst>
          </p:cNvPr>
          <p:cNvSpPr/>
          <p:nvPr/>
        </p:nvSpPr>
        <p:spPr>
          <a:xfrm>
            <a:off x="10336695" y="-2014331"/>
            <a:ext cx="3525078" cy="2931686"/>
          </a:xfrm>
          <a:prstGeom prst="ellipse">
            <a:avLst/>
          </a:prstGeom>
          <a:solidFill>
            <a:srgbClr val="F9F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Арка 17">
            <a:extLst>
              <a:ext uri="{FF2B5EF4-FFF2-40B4-BE49-F238E27FC236}">
                <a16:creationId xmlns:a16="http://schemas.microsoft.com/office/drawing/2014/main" id="{3F734DB9-258C-454C-B94A-D5262D88BD1B}"/>
              </a:ext>
            </a:extLst>
          </p:cNvPr>
          <p:cNvSpPr/>
          <p:nvPr/>
        </p:nvSpPr>
        <p:spPr>
          <a:xfrm rot="8756373">
            <a:off x="-264775" y="-198468"/>
            <a:ext cx="1258956" cy="834887"/>
          </a:xfrm>
          <a:prstGeom prst="blockArc">
            <a:avLst>
              <a:gd name="adj1" fmla="val 9316627"/>
              <a:gd name="adj2" fmla="val 4"/>
              <a:gd name="adj3" fmla="val 21825"/>
            </a:avLst>
          </a:prstGeom>
          <a:solidFill>
            <a:srgbClr val="EEC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rgbClr val="EEC1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0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ACBA11E-D674-BC49-8FBC-277CBD454738}"/>
              </a:ext>
            </a:extLst>
          </p:cNvPr>
          <p:cNvSpPr/>
          <p:nvPr/>
        </p:nvSpPr>
        <p:spPr>
          <a:xfrm>
            <a:off x="6251491" y="3064476"/>
            <a:ext cx="5560540" cy="3039762"/>
          </a:xfrm>
          <a:prstGeom prst="roundRect">
            <a:avLst/>
          </a:prstGeom>
          <a:solidFill>
            <a:srgbClr val="F9F16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3B91784-00DE-9546-AE31-641047CB4AD5}"/>
              </a:ext>
            </a:extLst>
          </p:cNvPr>
          <p:cNvSpPr/>
          <p:nvPr/>
        </p:nvSpPr>
        <p:spPr>
          <a:xfrm>
            <a:off x="379971" y="3064476"/>
            <a:ext cx="5560540" cy="3039762"/>
          </a:xfrm>
          <a:prstGeom prst="roundRect">
            <a:avLst/>
          </a:prstGeom>
          <a:solidFill>
            <a:srgbClr val="F9F16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AE4CDB-6652-AB4A-ACDA-E3B875402CFC}"/>
              </a:ext>
            </a:extLst>
          </p:cNvPr>
          <p:cNvSpPr txBox="1"/>
          <p:nvPr/>
        </p:nvSpPr>
        <p:spPr>
          <a:xfrm>
            <a:off x="7707016" y="445275"/>
            <a:ext cx="2649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Returnship</a:t>
            </a:r>
            <a:r>
              <a:rPr lang="en-US" sz="2800" b="1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 </a:t>
            </a:r>
            <a:r>
              <a:rPr lang="en-US" sz="2800" b="1" i="0" u="none" strike="noStrike" dirty="0">
                <a:solidFill>
                  <a:srgbClr val="F8D72F"/>
                </a:solidFill>
                <a:effectLst/>
                <a:latin typeface="Candara" panose="020E0502030303020204" pitchFamily="34" charset="0"/>
              </a:rPr>
              <a:t>2021</a:t>
            </a:r>
            <a:endParaRPr lang="en-US" sz="2800" b="1" i="0" u="none" strike="noStrike" dirty="0">
              <a:solidFill>
                <a:srgbClr val="FFFFFF"/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DFC0E-D392-4542-AE48-72129150CDDC}"/>
              </a:ext>
            </a:extLst>
          </p:cNvPr>
          <p:cNvSpPr txBox="1"/>
          <p:nvPr/>
        </p:nvSpPr>
        <p:spPr>
          <a:xfrm>
            <a:off x="5940510" y="1080531"/>
            <a:ext cx="6098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Досвід</a:t>
            </a:r>
            <a:r>
              <a:rPr lang="ru-RU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ru-RU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знання</a:t>
            </a:r>
            <a:r>
              <a:rPr lang="ru-RU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ru-RU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вік</a:t>
            </a:r>
            <a:r>
              <a:rPr lang="ru-RU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 — усе </a:t>
            </a:r>
            <a:r>
              <a:rPr lang="ru-RU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це</a:t>
            </a:r>
            <a:r>
              <a:rPr lang="ru-RU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 не </a:t>
            </a:r>
            <a:r>
              <a:rPr lang="ru-RU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має</a:t>
            </a:r>
            <a:r>
              <a:rPr lang="ru-RU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значення</a:t>
            </a:r>
            <a:r>
              <a:rPr lang="ru-RU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. Головне </a:t>
            </a:r>
            <a:r>
              <a:rPr lang="ru-RU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повірити</a:t>
            </a:r>
            <a:r>
              <a:rPr lang="ru-RU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 в себе і </a:t>
            </a:r>
            <a:r>
              <a:rPr lang="ru-RU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спробувати</a:t>
            </a:r>
            <a:r>
              <a:rPr lang="ru-RU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. Для </a:t>
            </a:r>
            <a:r>
              <a:rPr lang="ru-RU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цього</a:t>
            </a:r>
            <a:r>
              <a:rPr lang="ru-RU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 наш </a:t>
            </a:r>
            <a:r>
              <a:rPr lang="ru-RU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безкоштовний</a:t>
            </a:r>
            <a:r>
              <a:rPr lang="ru-RU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 курс </a:t>
            </a:r>
            <a:r>
              <a:rPr lang="ru-RU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навчання</a:t>
            </a:r>
            <a:r>
              <a:rPr lang="ru-RU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 і </a:t>
            </a:r>
            <a:r>
              <a:rPr lang="ru-RU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ndara" panose="020E0502030303020204" pitchFamily="34" charset="0"/>
              </a:rPr>
              <a:t>стажування</a:t>
            </a:r>
            <a:endParaRPr lang="ru-UA" dirty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FE7E0C-A962-BD40-9086-02FF7EB41B33}"/>
              </a:ext>
            </a:extLst>
          </p:cNvPr>
          <p:cNvSpPr txBox="1"/>
          <p:nvPr/>
        </p:nvSpPr>
        <p:spPr>
          <a:xfrm>
            <a:off x="539063" y="3307084"/>
            <a:ext cx="524235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Навчатися</a:t>
            </a:r>
            <a:r>
              <a:rPr lang="ru-RU" sz="2000" b="1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(3 </a:t>
            </a:r>
            <a:r>
              <a:rPr lang="ru-RU" sz="2000" b="1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тижні</a:t>
            </a:r>
            <a:r>
              <a:rPr lang="ru-RU" sz="2000" b="1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)</a:t>
            </a:r>
          </a:p>
          <a:p>
            <a:pPr algn="l"/>
            <a:endParaRPr lang="ru-RU" sz="2000" b="0" i="0" u="none" strike="noStrike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ndara" panose="020E0502030303020204" pitchFamily="34" charset="0"/>
            </a:endParaRPr>
          </a:p>
          <a:p>
            <a:pPr algn="l"/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Де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шукати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роботу, як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підготуватися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до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співбесіди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та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які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сучасні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терміни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(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онбордінг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фідбек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та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інші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) й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програми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треба знати на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новій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роботі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. А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ще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попрацюємо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з вашими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внутрішніми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бар’єрами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й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будемо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вчитися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впевненості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та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вірі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в себе.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CD73C6-A59A-1C4E-892E-DE921A982F36}"/>
              </a:ext>
            </a:extLst>
          </p:cNvPr>
          <p:cNvSpPr txBox="1"/>
          <p:nvPr/>
        </p:nvSpPr>
        <p:spPr>
          <a:xfrm>
            <a:off x="6509438" y="3288549"/>
            <a:ext cx="50446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Стажуватися</a:t>
            </a:r>
            <a:r>
              <a:rPr lang="ru-RU" sz="2000" b="1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(4 </a:t>
            </a:r>
            <a:r>
              <a:rPr lang="ru-RU" sz="2000" b="1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місяці</a:t>
            </a:r>
            <a:r>
              <a:rPr lang="ru-RU" sz="2000" b="1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)</a:t>
            </a:r>
          </a:p>
          <a:p>
            <a:pPr algn="l"/>
            <a:endParaRPr lang="ru-RU" sz="2000" b="0" i="0" u="none" strike="noStrike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ndara" panose="020E0502030303020204" pitchFamily="34" charset="0"/>
            </a:endParaRPr>
          </a:p>
          <a:p>
            <a:pPr algn="l"/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Реальні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проєкти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досвідчені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наставники,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повний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робочий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день —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ви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зануритеся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у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процес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роботи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.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Це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стажування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може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допомогти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вам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здобути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навичок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отримати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новий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досвід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і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адаптуватися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до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сучасних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технологій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 та </a:t>
            </a:r>
            <a:r>
              <a:rPr lang="ru-RU" sz="2000" b="0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інструментів</a:t>
            </a:r>
            <a:r>
              <a:rPr lang="ru-RU" sz="20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179113-4A91-0B42-9BB7-473ACC4AA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08" y="3196281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4EA65E0-58D6-C74D-B682-04AE18068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846" y="3241589"/>
            <a:ext cx="671384" cy="67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="" xmlns:pslz="http://schemas.microsoft.com/office/powerpoint/2016/slidezoom" Requires="pslz">
          <p:graphicFrame>
            <p:nvGraphicFramePr>
              <p:cNvPr id="13" name="Ссылка на слайд 12">
                <a:extLst>
                  <a:ext uri="{FF2B5EF4-FFF2-40B4-BE49-F238E27FC236}">
                    <a16:creationId xmlns:a16="http://schemas.microsoft.com/office/drawing/2014/main" id="{84DB2443-E5CD-1344-B05B-C86841284C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28773394"/>
                  </p:ext>
                </p:extLst>
              </p:nvPr>
            </p:nvGraphicFramePr>
            <p:xfrm>
              <a:off x="899211" y="278210"/>
              <a:ext cx="4522058" cy="2543657"/>
            </p:xfrm>
            <a:graphic>
              <a:graphicData uri="http://schemas.microsoft.com/office/powerpoint/2016/slidezoom">
                <pslz:sldZm>
                  <pslz:sldZmObj sldId="267" cId="3424207738">
                    <pslz:zmPr id="{2BEB2C73-E94D-4740-A34B-7F6088F59C30}" transitionDur="1000" showBg="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22058" cy="254365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3" name="Ссылка на слайд 1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4DB2443-E5CD-1344-B05B-C86841284C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9211" y="278210"/>
                <a:ext cx="4522058" cy="2543657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55BF794-DD2E-FF4B-A0C8-C17201DC898E}"/>
              </a:ext>
            </a:extLst>
          </p:cNvPr>
          <p:cNvCxnSpPr>
            <a:cxnSpLocks/>
          </p:cNvCxnSpPr>
          <p:nvPr/>
        </p:nvCxnSpPr>
        <p:spPr>
          <a:xfrm flipH="1">
            <a:off x="12040511" y="1171170"/>
            <a:ext cx="1" cy="78415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61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иївстар: сила роботодавця — в різноманітності колективу | by Kyivstar  Careers | Kyivstar Careers | Medium">
            <a:extLst>
              <a:ext uri="{FF2B5EF4-FFF2-40B4-BE49-F238E27FC236}">
                <a16:creationId xmlns:a16="http://schemas.microsoft.com/office/drawing/2014/main" id="{26E2C4A1-C88C-BD49-860E-0CEA0BB6F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2000" cy="68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2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8f7880f5.mp4" descr="video_8f7880f5.mp4">
            <a:hlinkClick r:id="" action="ppaction://media"/>
            <a:extLst>
              <a:ext uri="{FF2B5EF4-FFF2-40B4-BE49-F238E27FC236}">
                <a16:creationId xmlns:a16="http://schemas.microsoft.com/office/drawing/2014/main" id="{7785C42F-65F8-C244-81BF-CFAB30506B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0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CA9CB8B-7CDE-0348-96E0-F8F5379A3C26}"/>
              </a:ext>
            </a:extLst>
          </p:cNvPr>
          <p:cNvSpPr/>
          <p:nvPr/>
        </p:nvSpPr>
        <p:spPr>
          <a:xfrm>
            <a:off x="305829" y="1048263"/>
            <a:ext cx="6672648" cy="4843849"/>
          </a:xfrm>
          <a:prstGeom prst="rect">
            <a:avLst/>
          </a:prstGeom>
          <a:solidFill>
            <a:srgbClr val="F9F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E700D1-0122-8D46-BC2C-485FB4C8A6F3}"/>
              </a:ext>
            </a:extLst>
          </p:cNvPr>
          <p:cNvSpPr txBox="1"/>
          <p:nvPr/>
        </p:nvSpPr>
        <p:spPr>
          <a:xfrm>
            <a:off x="593124" y="1257572"/>
            <a:ext cx="6098058" cy="4342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Candara" panose="020E0502030303020204" pitchFamily="34" charset="0"/>
              </a:rPr>
              <a:t>#</a:t>
            </a:r>
            <a:r>
              <a:rPr lang="ru-RU" sz="2400" b="1" dirty="0" err="1">
                <a:latin typeface="Candara" panose="020E0502030303020204" pitchFamily="34" charset="0"/>
              </a:rPr>
              <a:t>забутипровік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– масштабна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соціальна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кампанія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по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протидії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ейджизму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щодо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людей старшого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віку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,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ініційована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1+1 </a:t>
            </a:r>
            <a:r>
              <a:rPr lang="en-US" b="1" i="0" u="none" strike="noStrike" dirty="0">
                <a:effectLst/>
                <a:latin typeface="Candara" panose="020E0502030303020204" pitchFamily="34" charset="0"/>
              </a:rPr>
              <a:t>media 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в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травні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2019 року.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Підґрунтям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для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її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старту стали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дослідження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,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які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свідчать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,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що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в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Україні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вкорінилися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стереотипи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,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начебто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люди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зрілого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віку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не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можуть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бути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креативними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,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освоювати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нові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професії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чи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починати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вивчати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щось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нове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. Вони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втратили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віру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в себе,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відчувають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себе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непотрібними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суспільству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та не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беруться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за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реалізацію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власних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ідей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. Мета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проєкту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–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знищити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ці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міфи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та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надихнути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українців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рухатися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b="1" i="0" u="none" strike="noStrike" dirty="0" err="1">
                <a:effectLst/>
                <a:latin typeface="Candara" panose="020E0502030303020204" pitchFamily="34" charset="0"/>
              </a:rPr>
              <a:t>далі</a:t>
            </a:r>
            <a:r>
              <a:rPr lang="ru-RU" b="1" i="0" u="none" strike="noStrike" dirty="0">
                <a:effectLst/>
                <a:latin typeface="Candara" panose="020E0502030303020204" pitchFamily="34" charset="0"/>
              </a:rPr>
              <a:t>.</a:t>
            </a:r>
            <a:endParaRPr lang="ru-UA" dirty="0">
              <a:latin typeface="Candara" panose="020E0502030303020204" pitchFamily="34" charset="0"/>
            </a:endParaRPr>
          </a:p>
        </p:txBody>
      </p:sp>
      <p:pic>
        <p:nvPicPr>
          <p:cNvPr id="7170" name="Picture 2" descr="В «1+1 медиа» возмущены запросом Нацбанка о доступе к счетам сотрудников  холдинга | Telekritika">
            <a:extLst>
              <a:ext uri="{FF2B5EF4-FFF2-40B4-BE49-F238E27FC236}">
                <a16:creationId xmlns:a16="http://schemas.microsoft.com/office/drawing/2014/main" id="{26A8E3AB-2A21-0D46-BF82-150D493CD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77" y="1048263"/>
            <a:ext cx="4849088" cy="484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A2D056-8B9E-0E47-8C54-0C8B11D0A2AA}"/>
              </a:ext>
            </a:extLst>
          </p:cNvPr>
          <p:cNvSpPr txBox="1"/>
          <p:nvPr/>
        </p:nvSpPr>
        <p:spPr>
          <a:xfrm>
            <a:off x="4744173" y="233359"/>
            <a:ext cx="270365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andara" panose="020E0502030303020204" pitchFamily="34" charset="0"/>
              </a:rPr>
              <a:t>#</a:t>
            </a:r>
            <a:r>
              <a:rPr lang="ru-RU" sz="2800" b="1" dirty="0" err="1">
                <a:latin typeface="Candara" panose="020E0502030303020204" pitchFamily="34" charset="0"/>
              </a:rPr>
              <a:t>забутипровік</a:t>
            </a:r>
            <a:endParaRPr lang="ru-UA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FFA02F-9D13-F744-AA88-C13BD4D047BF}"/>
              </a:ext>
            </a:extLst>
          </p:cNvPr>
          <p:cNvSpPr txBox="1"/>
          <p:nvPr/>
        </p:nvSpPr>
        <p:spPr>
          <a:xfrm>
            <a:off x="4861366" y="494969"/>
            <a:ext cx="25864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UA" dirty="0">
                <a:solidFill>
                  <a:srgbClr val="EEC123"/>
                </a:solidFill>
              </a:rPr>
              <a:t>    -------   --------   ----------</a:t>
            </a:r>
          </a:p>
        </p:txBody>
      </p:sp>
    </p:spTree>
    <p:extLst>
      <p:ext uri="{BB962C8B-B14F-4D97-AF65-F5344CB8AC3E}">
        <p14:creationId xmlns:p14="http://schemas.microsoft.com/office/powerpoint/2010/main" val="958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DEFC2E6-603B-D044-B435-85B4C2C0F429}"/>
              </a:ext>
            </a:extLst>
          </p:cNvPr>
          <p:cNvSpPr/>
          <p:nvPr/>
        </p:nvSpPr>
        <p:spPr>
          <a:xfrm>
            <a:off x="574424" y="4820159"/>
            <a:ext cx="4559969" cy="1383631"/>
          </a:xfrm>
          <a:prstGeom prst="roundRect">
            <a:avLst/>
          </a:prstGeom>
          <a:solidFill>
            <a:srgbClr val="F9F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573E787-2349-F14C-A1E3-0F7452D62FAF}"/>
              </a:ext>
            </a:extLst>
          </p:cNvPr>
          <p:cNvSpPr/>
          <p:nvPr/>
        </p:nvSpPr>
        <p:spPr>
          <a:xfrm>
            <a:off x="574425" y="3039239"/>
            <a:ext cx="4559969" cy="1383631"/>
          </a:xfrm>
          <a:prstGeom prst="roundRect">
            <a:avLst/>
          </a:prstGeom>
          <a:solidFill>
            <a:srgbClr val="F9F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DAAE3EBC-59AB-5044-8CD5-2F70631F1664}"/>
              </a:ext>
            </a:extLst>
          </p:cNvPr>
          <p:cNvSpPr/>
          <p:nvPr/>
        </p:nvSpPr>
        <p:spPr>
          <a:xfrm>
            <a:off x="574426" y="1155519"/>
            <a:ext cx="4559969" cy="1383631"/>
          </a:xfrm>
          <a:prstGeom prst="roundRect">
            <a:avLst/>
          </a:prstGeom>
          <a:solidFill>
            <a:srgbClr val="F9F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61A1F-41B2-0A4A-94F6-C88C1CDAB905}"/>
              </a:ext>
            </a:extLst>
          </p:cNvPr>
          <p:cNvSpPr txBox="1"/>
          <p:nvPr/>
        </p:nvSpPr>
        <p:spPr>
          <a:xfrm>
            <a:off x="5804588" y="1185614"/>
            <a:ext cx="60980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Наша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візія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: час #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забутипровік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,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адже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він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не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грає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жодної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ролі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, коли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йдеться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про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амбіції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,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цілі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,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досягнення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чи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мрії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.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Єдине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,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що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справді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важливо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–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вогонь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в очах і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бажання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змінювати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світ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.</a:t>
            </a:r>
            <a:endParaRPr lang="ru-UA" sz="2000" dirty="0"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CC14A1-E682-2F49-9298-3F245B119885}"/>
              </a:ext>
            </a:extLst>
          </p:cNvPr>
          <p:cNvSpPr txBox="1"/>
          <p:nvPr/>
        </p:nvSpPr>
        <p:spPr>
          <a:xfrm>
            <a:off x="5804588" y="3069334"/>
            <a:ext cx="60980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Ми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робимо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все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можливе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,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аби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суспільні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стереотипи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щодо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людей старшого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віку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були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зруйновані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, а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кожен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українець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переконався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: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успіх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залежить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не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від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позначок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у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паспорті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, а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від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віри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в себе та в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свої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ідеї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.</a:t>
            </a:r>
            <a:endParaRPr lang="ru-UA" sz="2000" dirty="0"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8952E7-DC88-F14B-883A-7D4166957E75}"/>
              </a:ext>
            </a:extLst>
          </p:cNvPr>
          <p:cNvSpPr txBox="1"/>
          <p:nvPr/>
        </p:nvSpPr>
        <p:spPr>
          <a:xfrm>
            <a:off x="5804588" y="4696366"/>
            <a:ext cx="628714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Candara" panose="020E0502030303020204" pitchFamily="34" charset="0"/>
              </a:rPr>
              <a:t>Проект 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#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забутипровік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отримав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найпрестижнішу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i="0" u="none" strike="noStrike" dirty="0">
                <a:effectLst/>
                <a:latin typeface="Candara" panose="020E0502030303020204" pitchFamily="34" charset="0"/>
              </a:rPr>
              <a:t>PR-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премію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Європи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– </a:t>
            </a:r>
            <a:r>
              <a:rPr lang="en-US" sz="2000" i="0" u="none" strike="noStrike" dirty="0">
                <a:effectLst/>
                <a:latin typeface="Candara" panose="020E0502030303020204" pitchFamily="34" charset="0"/>
              </a:rPr>
              <a:t>European Excellence Awards 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у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категорії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i="0" u="none" strike="noStrike" dirty="0">
                <a:effectLst/>
                <a:latin typeface="Candara" panose="020E0502030303020204" pitchFamily="34" charset="0"/>
              </a:rPr>
              <a:t>Change Communications 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і став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фіналістом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найавторитетнішої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української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нагороди в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галузі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маркетингових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ru-RU" sz="2000" i="0" u="none" strike="noStrike" dirty="0" err="1">
                <a:effectLst/>
                <a:latin typeface="Candara" panose="020E0502030303020204" pitchFamily="34" charset="0"/>
              </a:rPr>
              <a:t>комунікацій</a:t>
            </a:r>
            <a:r>
              <a:rPr lang="ru-RU" sz="2000" i="0" u="none" strike="noStrike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i="0" u="none" strike="noStrike" dirty="0">
                <a:effectLst/>
                <a:latin typeface="Candara" panose="020E0502030303020204" pitchFamily="34" charset="0"/>
              </a:rPr>
              <a:t>Effie Awards Ukraine.</a:t>
            </a:r>
            <a:endParaRPr lang="ru-UA" sz="2000" dirty="0">
              <a:latin typeface="Candara" panose="020E0502030303020204" pitchFamily="34" charset="0"/>
            </a:endParaRPr>
          </a:p>
        </p:txBody>
      </p:sp>
      <p:sp>
        <p:nvSpPr>
          <p:cNvPr id="10" name="AutoShape 4" descr="Презентація результатів соціологічного дослідження">
            <a:extLst>
              <a:ext uri="{FF2B5EF4-FFF2-40B4-BE49-F238E27FC236}">
                <a16:creationId xmlns:a16="http://schemas.microsoft.com/office/drawing/2014/main" id="{D70364A8-6123-6C42-8325-A483719907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54411" y="169493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2D7907-42AB-5B47-89BF-A43C733BB33C}"/>
              </a:ext>
            </a:extLst>
          </p:cNvPr>
          <p:cNvSpPr txBox="1"/>
          <p:nvPr/>
        </p:nvSpPr>
        <p:spPr>
          <a:xfrm>
            <a:off x="978093" y="1293336"/>
            <a:ext cx="37526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6600" b="1" dirty="0">
                <a:solidFill>
                  <a:srgbClr val="FFFFFF"/>
                </a:solidFill>
                <a:latin typeface="Candara" panose="020E0502030303020204" pitchFamily="34" charset="0"/>
              </a:rPr>
              <a:t>БАЧЕННЯ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B1722A-0B96-D247-B94A-6C2D15F3F953}"/>
              </a:ext>
            </a:extLst>
          </p:cNvPr>
          <p:cNvSpPr txBox="1"/>
          <p:nvPr/>
        </p:nvSpPr>
        <p:spPr>
          <a:xfrm>
            <a:off x="1679246" y="3177056"/>
            <a:ext cx="23503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6600" b="1" dirty="0">
                <a:solidFill>
                  <a:srgbClr val="FFFFFF"/>
                </a:solidFill>
                <a:latin typeface="Candara" panose="020E0502030303020204" pitchFamily="34" charset="0"/>
              </a:rPr>
              <a:t>МІСІЯ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259FC0-38E7-684B-B3C7-DC994EA5359B}"/>
              </a:ext>
            </a:extLst>
          </p:cNvPr>
          <p:cNvSpPr txBox="1"/>
          <p:nvPr/>
        </p:nvSpPr>
        <p:spPr>
          <a:xfrm>
            <a:off x="721451" y="4957976"/>
            <a:ext cx="42659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6600" b="1" dirty="0">
                <a:solidFill>
                  <a:srgbClr val="FFFFFF"/>
                </a:solidFill>
                <a:latin typeface="Candara" panose="020E0502030303020204" pitchFamily="34" charset="0"/>
              </a:rPr>
              <a:t>ЗДОБУТКИ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9B98E2-C6AD-D648-804B-CB34887C7B72}"/>
              </a:ext>
            </a:extLst>
          </p:cNvPr>
          <p:cNvSpPr txBox="1"/>
          <p:nvPr/>
        </p:nvSpPr>
        <p:spPr>
          <a:xfrm>
            <a:off x="4744173" y="233359"/>
            <a:ext cx="270365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andara" panose="020E0502030303020204" pitchFamily="34" charset="0"/>
              </a:rPr>
              <a:t>#</a:t>
            </a:r>
            <a:r>
              <a:rPr lang="ru-RU" sz="2800" b="1" dirty="0" err="1">
                <a:latin typeface="Candara" panose="020E0502030303020204" pitchFamily="34" charset="0"/>
              </a:rPr>
              <a:t>забутипровік</a:t>
            </a:r>
            <a:endParaRPr lang="ru-UA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2BCAAE-4534-6E4B-AE98-D246DBDDDD78}"/>
              </a:ext>
            </a:extLst>
          </p:cNvPr>
          <p:cNvSpPr txBox="1"/>
          <p:nvPr/>
        </p:nvSpPr>
        <p:spPr>
          <a:xfrm>
            <a:off x="4861366" y="494969"/>
            <a:ext cx="25864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UA" dirty="0">
                <a:solidFill>
                  <a:srgbClr val="EEC123"/>
                </a:solidFill>
              </a:rPr>
              <a:t>    -------   --------   ----------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53396CC9-73E6-9946-8E14-4D7D45A585BF}"/>
              </a:ext>
            </a:extLst>
          </p:cNvPr>
          <p:cNvCxnSpPr>
            <a:cxnSpLocks/>
          </p:cNvCxnSpPr>
          <p:nvPr/>
        </p:nvCxnSpPr>
        <p:spPr>
          <a:xfrm>
            <a:off x="5806529" y="1293336"/>
            <a:ext cx="0" cy="110799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2506F86A-64E4-D14D-8053-D4CC943ACF74}"/>
              </a:ext>
            </a:extLst>
          </p:cNvPr>
          <p:cNvCxnSpPr>
            <a:cxnSpLocks/>
          </p:cNvCxnSpPr>
          <p:nvPr/>
        </p:nvCxnSpPr>
        <p:spPr>
          <a:xfrm>
            <a:off x="5808042" y="3177056"/>
            <a:ext cx="0" cy="110799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FC57FBC-6CB2-BB48-8792-AA70DEF33DD7}"/>
              </a:ext>
            </a:extLst>
          </p:cNvPr>
          <p:cNvCxnSpPr>
            <a:cxnSpLocks/>
          </p:cNvCxnSpPr>
          <p:nvPr/>
        </p:nvCxnSpPr>
        <p:spPr>
          <a:xfrm>
            <a:off x="5809555" y="4778246"/>
            <a:ext cx="0" cy="14859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99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B81CC7C-0FAB-914C-A2D2-65E1F91F6166}"/>
              </a:ext>
            </a:extLst>
          </p:cNvPr>
          <p:cNvSpPr/>
          <p:nvPr/>
        </p:nvSpPr>
        <p:spPr>
          <a:xfrm>
            <a:off x="4973470" y="966472"/>
            <a:ext cx="6963157" cy="4925056"/>
          </a:xfrm>
          <a:prstGeom prst="rect">
            <a:avLst/>
          </a:prstGeom>
          <a:solidFill>
            <a:srgbClr val="F9F16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24" name="Picture 4" descr="МакДональдз Україна: Бургери, Хрустка Фрі та МакФлурі">
            <a:extLst>
              <a:ext uri="{FF2B5EF4-FFF2-40B4-BE49-F238E27FC236}">
                <a16:creationId xmlns:a16="http://schemas.microsoft.com/office/drawing/2014/main" id="{CCD8914F-EDE1-8A4C-B9F7-F35F6FA25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8943" y="580081"/>
            <a:ext cx="7517981" cy="569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7858DF-1EBA-7544-AC40-E52F34024843}"/>
              </a:ext>
            </a:extLst>
          </p:cNvPr>
          <p:cNvSpPr txBox="1"/>
          <p:nvPr/>
        </p:nvSpPr>
        <p:spPr>
          <a:xfrm>
            <a:off x="5573803" y="2020104"/>
            <a:ext cx="60980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«</a:t>
            </a:r>
            <a:r>
              <a:rPr lang="ru-RU" sz="3200" b="1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МакДональдз</a:t>
            </a:r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 не </a:t>
            </a:r>
            <a:r>
              <a:rPr lang="ru-RU" sz="3200" b="1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потребує</a:t>
            </a:r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3200" b="1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досвіду</a:t>
            </a:r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3200" b="1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роботи</a:t>
            </a:r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 </a:t>
            </a:r>
          </a:p>
          <a:p>
            <a:pPr algn="ctr"/>
            <a:r>
              <a:rPr lang="ru-RU" sz="3200" b="1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МакДональдз</a:t>
            </a:r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 </a:t>
            </a:r>
            <a:r>
              <a:rPr lang="ru-RU" sz="3200" b="1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його</a:t>
            </a:r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3200" b="1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надає</a:t>
            </a:r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».</a:t>
            </a:r>
            <a:endParaRPr lang="ru-UA" sz="3200" b="1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94E97F-FA0F-0C40-9CD8-970033B77392}"/>
              </a:ext>
            </a:extLst>
          </p:cNvPr>
          <p:cNvSpPr txBox="1"/>
          <p:nvPr/>
        </p:nvSpPr>
        <p:spPr>
          <a:xfrm>
            <a:off x="6324990" y="3771150"/>
            <a:ext cx="4595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Candara" panose="020E0502030303020204" pitchFamily="34" charset="0"/>
              </a:rPr>
              <a:t>Тут і протидія </a:t>
            </a:r>
            <a:r>
              <a:rPr lang="uk-UA" dirty="0" err="1">
                <a:latin typeface="Candara" panose="020E0502030303020204" pitchFamily="34" charset="0"/>
              </a:rPr>
              <a:t>ейджизму</a:t>
            </a:r>
            <a:r>
              <a:rPr lang="uk-UA" dirty="0">
                <a:latin typeface="Candara" panose="020E0502030303020204" pitchFamily="34" charset="0"/>
              </a:rPr>
              <a:t>, і допомога людям</a:t>
            </a:r>
            <a:endParaRPr lang="ru-UA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50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123">
            <a:alpha val="801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ED0700D-B4FC-A84B-9C42-067F0A0EE522}"/>
              </a:ext>
            </a:extLst>
          </p:cNvPr>
          <p:cNvSpPr/>
          <p:nvPr/>
        </p:nvSpPr>
        <p:spPr>
          <a:xfrm>
            <a:off x="542544" y="386302"/>
            <a:ext cx="11106912" cy="6083808"/>
          </a:xfrm>
          <a:prstGeom prst="rect">
            <a:avLst/>
          </a:prstGeom>
          <a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050" name="Picture 2" descr="Older People&amp;#39;s Commissioner for Wales">
            <a:extLst>
              <a:ext uri="{FF2B5EF4-FFF2-40B4-BE49-F238E27FC236}">
                <a16:creationId xmlns:a16="http://schemas.microsoft.com/office/drawing/2014/main" id="{FAE94343-F7D0-574C-A37F-77421C50C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025"/>
            <a:ext cx="12192000" cy="21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29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99486D15-DF46-3C49-8C58-CA8204C9C02E}"/>
              </a:ext>
            </a:extLst>
          </p:cNvPr>
          <p:cNvSpPr/>
          <p:nvPr/>
        </p:nvSpPr>
        <p:spPr>
          <a:xfrm>
            <a:off x="5960" y="240470"/>
            <a:ext cx="5875020" cy="1280160"/>
          </a:xfrm>
          <a:prstGeom prst="homePlate">
            <a:avLst>
              <a:gd name="adj" fmla="val 129465"/>
            </a:avLst>
          </a:prstGeom>
          <a:solidFill>
            <a:srgbClr val="F9F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64BD921D-68EB-9D41-81E9-E2B54880B5E7}"/>
              </a:ext>
            </a:extLst>
          </p:cNvPr>
          <p:cNvSpPr/>
          <p:nvPr/>
        </p:nvSpPr>
        <p:spPr>
          <a:xfrm rot="20606204">
            <a:off x="5212269" y="4286056"/>
            <a:ext cx="8105916" cy="4005384"/>
          </a:xfrm>
          <a:prstGeom prst="roundRect">
            <a:avLst>
              <a:gd name="adj" fmla="val 47450"/>
            </a:avLst>
          </a:prstGeom>
          <a:solidFill>
            <a:srgbClr val="F9F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074" name="Picture 2" descr="agebias - Twitter Search">
            <a:extLst>
              <a:ext uri="{FF2B5EF4-FFF2-40B4-BE49-F238E27FC236}">
                <a16:creationId xmlns:a16="http://schemas.microsoft.com/office/drawing/2014/main" id="{4846D478-1555-CE43-A7D1-BEA4A6836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694" y="1065216"/>
            <a:ext cx="4969066" cy="499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204BE8-CBC8-6542-ABB9-790F1619C05C}"/>
              </a:ext>
            </a:extLst>
          </p:cNvPr>
          <p:cNvSpPr txBox="1"/>
          <p:nvPr/>
        </p:nvSpPr>
        <p:spPr>
          <a:xfrm>
            <a:off x="568775" y="625191"/>
            <a:ext cx="37789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Candara" panose="020E0502030303020204" pitchFamily="34" charset="0"/>
              </a:rPr>
              <a:t>Що ж таке ЕЙДЖИЗМ</a:t>
            </a:r>
            <a:endParaRPr lang="ru-UA" sz="2800" b="1" dirty="0"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C74E87-F596-F541-9CCE-EE216043B405}"/>
              </a:ext>
            </a:extLst>
          </p:cNvPr>
          <p:cNvSpPr txBox="1"/>
          <p:nvPr/>
        </p:nvSpPr>
        <p:spPr>
          <a:xfrm>
            <a:off x="2075358" y="1765021"/>
            <a:ext cx="4544785" cy="1018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«Третій великий «</a:t>
            </a:r>
            <a:r>
              <a:rPr lang="uk-UA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ізм</a:t>
            </a:r>
            <a:r>
              <a:rPr lang="uk-UA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» нашого суспільства після расизму та </a:t>
            </a:r>
            <a:r>
              <a:rPr lang="uk-UA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сексизму</a:t>
            </a:r>
            <a:r>
              <a:rPr lang="uk-UA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» </a:t>
            </a:r>
          </a:p>
          <a:p>
            <a:pPr algn="r">
              <a:lnSpc>
                <a:spcPct val="150000"/>
              </a:lnSpc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  (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Палмор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2001)</a:t>
            </a:r>
            <a:endParaRPr lang="ru-UA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F9801E-0735-584F-8032-8067707A5585}"/>
              </a:ext>
            </a:extLst>
          </p:cNvPr>
          <p:cNvSpPr txBox="1"/>
          <p:nvPr/>
        </p:nvSpPr>
        <p:spPr>
          <a:xfrm>
            <a:off x="619569" y="4976184"/>
            <a:ext cx="38905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latin typeface="Candara" panose="020E0502030303020204" pitchFamily="34" charset="0"/>
              </a:rPr>
              <a:t>Дії стереотипів або дискримінації особи чи групи за віком</a:t>
            </a:r>
            <a:endParaRPr lang="ru-UA" sz="2000" dirty="0">
              <a:latin typeface="Candara" panose="020E05020303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233AB4-389E-ED46-B988-532DA94391E7}"/>
              </a:ext>
            </a:extLst>
          </p:cNvPr>
          <p:cNvSpPr txBox="1"/>
          <p:nvPr/>
        </p:nvSpPr>
        <p:spPr>
          <a:xfrm>
            <a:off x="619569" y="3563629"/>
            <a:ext cx="52554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latin typeface="Candara" panose="020E0502030303020204" pitchFamily="34" charset="0"/>
              </a:rPr>
              <a:t>Найбільш універсальна форма дискримінації, оскільки кожен, хто живе достатньо довго, знаходиться в зоні ризику</a:t>
            </a:r>
            <a:endParaRPr lang="ru-UA" sz="2000" dirty="0">
              <a:latin typeface="Candara" panose="020E050203030302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B0D0FB0-63A7-E743-BF94-E12B0EFA0799}"/>
              </a:ext>
            </a:extLst>
          </p:cNvPr>
          <p:cNvCxnSpPr>
            <a:cxnSpLocks/>
          </p:cNvCxnSpPr>
          <p:nvPr/>
        </p:nvCxnSpPr>
        <p:spPr>
          <a:xfrm>
            <a:off x="619569" y="3657600"/>
            <a:ext cx="0" cy="841513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F3AB7BE-105B-E74B-85A6-99B6C43A5B8F}"/>
              </a:ext>
            </a:extLst>
          </p:cNvPr>
          <p:cNvCxnSpPr>
            <a:cxnSpLocks/>
          </p:cNvCxnSpPr>
          <p:nvPr/>
        </p:nvCxnSpPr>
        <p:spPr>
          <a:xfrm>
            <a:off x="619569" y="5042117"/>
            <a:ext cx="0" cy="583431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D40B672-ABB2-F941-B9A2-52D3BA743FF2}"/>
              </a:ext>
            </a:extLst>
          </p:cNvPr>
          <p:cNvSpPr txBox="1"/>
          <p:nvPr/>
        </p:nvSpPr>
        <p:spPr>
          <a:xfrm>
            <a:off x="2284278" y="834805"/>
            <a:ext cx="19260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UA" dirty="0">
                <a:solidFill>
                  <a:schemeClr val="accent2">
                    <a:lumMod val="75000"/>
                  </a:schemeClr>
                </a:solidFill>
              </a:rPr>
              <a:t>-----      --------------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3B9C5EA-E569-8544-BD99-E9531FA8C4A4}"/>
              </a:ext>
            </a:extLst>
          </p:cNvPr>
          <p:cNvCxnSpPr>
            <a:cxnSpLocks/>
          </p:cNvCxnSpPr>
          <p:nvPr/>
        </p:nvCxnSpPr>
        <p:spPr>
          <a:xfrm>
            <a:off x="6620143" y="1885229"/>
            <a:ext cx="0" cy="84151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79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Депопуляция — Википедия">
            <a:extLst>
              <a:ext uri="{FF2B5EF4-FFF2-40B4-BE49-F238E27FC236}">
                <a16:creationId xmlns:a16="http://schemas.microsoft.com/office/drawing/2014/main" id="{511E992D-8A43-A148-8843-9A543C553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12192000" cy="648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5D33EC-F9EA-7B44-8000-79D672264016}"/>
              </a:ext>
            </a:extLst>
          </p:cNvPr>
          <p:cNvSpPr txBox="1"/>
          <p:nvPr/>
        </p:nvSpPr>
        <p:spPr>
          <a:xfrm>
            <a:off x="2301829" y="1840674"/>
            <a:ext cx="7588333" cy="95410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EEC12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UA" sz="2800" b="1" dirty="0">
                <a:latin typeface="Candara" panose="020E0502030303020204" pitchFamily="34" charset="0"/>
              </a:rPr>
              <a:t>За даними ВООЗ Україна увійшла у ТОП-30 «найстаріших» країн світу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89CF91A1-F9FB-7B42-AB33-1B1E08BD02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4014839"/>
              </p:ext>
            </p:extLst>
          </p:nvPr>
        </p:nvGraphicFramePr>
        <p:xfrm>
          <a:off x="3258454" y="3230088"/>
          <a:ext cx="5675085" cy="3627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557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id="{E39EFC37-14D2-F649-B684-E41A577769E6}"/>
              </a:ext>
            </a:extLst>
          </p:cNvPr>
          <p:cNvSpPr/>
          <p:nvPr/>
        </p:nvSpPr>
        <p:spPr>
          <a:xfrm>
            <a:off x="3572737" y="4211556"/>
            <a:ext cx="1795936" cy="105103"/>
          </a:xfrm>
          <a:prstGeom prst="ellipse">
            <a:avLst/>
          </a:prstGeom>
          <a:solidFill>
            <a:srgbClr val="FAE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C2B3988-7266-184A-96FD-9808D37A01D1}"/>
              </a:ext>
            </a:extLst>
          </p:cNvPr>
          <p:cNvSpPr/>
          <p:nvPr/>
        </p:nvSpPr>
        <p:spPr>
          <a:xfrm>
            <a:off x="3581613" y="2132516"/>
            <a:ext cx="1627995" cy="105103"/>
          </a:xfrm>
          <a:prstGeom prst="ellipse">
            <a:avLst/>
          </a:prstGeom>
          <a:solidFill>
            <a:srgbClr val="FAE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42889FA0-40C5-DB4A-B7CB-A19C06DD774F}"/>
              </a:ext>
            </a:extLst>
          </p:cNvPr>
          <p:cNvSpPr/>
          <p:nvPr/>
        </p:nvSpPr>
        <p:spPr>
          <a:xfrm>
            <a:off x="3581613" y="5303146"/>
            <a:ext cx="1268535" cy="105103"/>
          </a:xfrm>
          <a:prstGeom prst="ellipse">
            <a:avLst/>
          </a:prstGeom>
          <a:solidFill>
            <a:srgbClr val="FAE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22" name="Picture 2" descr="Understanding the ageism problem plaguing retail workforces | Be Inspired |  Retail Week">
            <a:extLst>
              <a:ext uri="{FF2B5EF4-FFF2-40B4-BE49-F238E27FC236}">
                <a16:creationId xmlns:a16="http://schemas.microsoft.com/office/drawing/2014/main" id="{6498E1AF-FEF1-CC41-95AB-06CC16786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9" b="12491"/>
          <a:stretch/>
        </p:blipFill>
        <p:spPr bwMode="auto">
          <a:xfrm rot="16200000">
            <a:off x="-2473037" y="2473036"/>
            <a:ext cx="6858003" cy="19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B34C8A-3851-8247-9244-F49672BD594C}"/>
              </a:ext>
            </a:extLst>
          </p:cNvPr>
          <p:cNvSpPr txBox="1"/>
          <p:nvPr/>
        </p:nvSpPr>
        <p:spPr>
          <a:xfrm>
            <a:off x="4689606" y="406406"/>
            <a:ext cx="37446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UA" sz="2800" b="1" dirty="0">
                <a:latin typeface="Candara" panose="020E0502030303020204" pitchFamily="34" charset="0"/>
              </a:rPr>
              <a:t>Чинники формування: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6002CC-0055-3A4F-81AF-A754C19AF482}"/>
              </a:ext>
            </a:extLst>
          </p:cNvPr>
          <p:cNvSpPr txBox="1"/>
          <p:nvPr/>
        </p:nvSpPr>
        <p:spPr>
          <a:xfrm>
            <a:off x="3572737" y="1720838"/>
            <a:ext cx="697193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Економічні: несправедливість у розподілі соціальних виплат, пільг і привілеїв, передусім, пенсійних</a:t>
            </a:r>
            <a:br>
              <a:rPr lang="uk-UA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</a:br>
            <a:endParaRPr lang="uk-UA" sz="24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</a:endParaRPr>
          </a:p>
          <a:p>
            <a:r>
              <a:rPr lang="uk-UA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Аксіологічні: молодь – це інвестиції в майбутнє</a:t>
            </a:r>
          </a:p>
          <a:p>
            <a:endParaRPr lang="uk-UA" sz="24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</a:endParaRPr>
          </a:p>
          <a:p>
            <a:endParaRPr lang="uk-UA" sz="24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</a:endParaRPr>
          </a:p>
          <a:p>
            <a:r>
              <a:rPr lang="uk-UA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Медійні: фізична привабливість і сексуальність</a:t>
            </a:r>
            <a:endParaRPr lang="ru-UA" sz="2400" dirty="0">
              <a:latin typeface="Candara" panose="020E0502030303020204" pitchFamily="34" charset="0"/>
            </a:endParaRPr>
          </a:p>
        </p:txBody>
      </p:sp>
      <p:pic>
        <p:nvPicPr>
          <p:cNvPr id="5124" name="Picture 4" descr="Экономика – Бесплатные иконки: образование">
            <a:extLst>
              <a:ext uri="{FF2B5EF4-FFF2-40B4-BE49-F238E27FC236}">
                <a16:creationId xmlns:a16="http://schemas.microsoft.com/office/drawing/2014/main" id="{C041F130-2CD0-C949-9410-586EE77D1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164" y="1529812"/>
            <a:ext cx="931553" cy="93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Инвестиции | Бесплатно значок">
            <a:extLst>
              <a:ext uri="{FF2B5EF4-FFF2-40B4-BE49-F238E27FC236}">
                <a16:creationId xmlns:a16="http://schemas.microsoft.com/office/drawing/2014/main" id="{A00F5C66-3AE4-A045-9890-B0B8D3A4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843" y="3442614"/>
            <a:ext cx="931554" cy="93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Минимализм Face line art">
            <a:extLst>
              <a:ext uri="{FF2B5EF4-FFF2-40B4-BE49-F238E27FC236}">
                <a16:creationId xmlns:a16="http://schemas.microsoft.com/office/drawing/2014/main" id="{8B5EA736-3986-0946-9458-EE54BAF4C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03" y="4875287"/>
            <a:ext cx="764033" cy="85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C9CC3693-72D8-0040-A7E1-A3CD0E309762}"/>
              </a:ext>
            </a:extLst>
          </p:cNvPr>
          <p:cNvSpPr/>
          <p:nvPr/>
        </p:nvSpPr>
        <p:spPr>
          <a:xfrm rot="1533384">
            <a:off x="9422615" y="-555983"/>
            <a:ext cx="3739250" cy="2447999"/>
          </a:xfrm>
          <a:prstGeom prst="ellipse">
            <a:avLst/>
          </a:prstGeom>
          <a:solidFill>
            <a:srgbClr val="FAE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8344FD-9E52-9E45-AF2A-B51D40E0AB71}"/>
              </a:ext>
            </a:extLst>
          </p:cNvPr>
          <p:cNvSpPr txBox="1"/>
          <p:nvPr/>
        </p:nvSpPr>
        <p:spPr>
          <a:xfrm>
            <a:off x="4769876" y="668016"/>
            <a:ext cx="35841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UA" dirty="0">
                <a:solidFill>
                  <a:srgbClr val="EEC123"/>
                </a:solidFill>
              </a:rPr>
              <a:t>--------------------    --    ----   --------------</a:t>
            </a:r>
          </a:p>
        </p:txBody>
      </p:sp>
      <p:sp>
        <p:nvSpPr>
          <p:cNvPr id="7" name="Дуга 6">
            <a:extLst>
              <a:ext uri="{FF2B5EF4-FFF2-40B4-BE49-F238E27FC236}">
                <a16:creationId xmlns:a16="http://schemas.microsoft.com/office/drawing/2014/main" id="{E37B58D0-5214-9945-9123-AE3F89DE79A2}"/>
              </a:ext>
            </a:extLst>
          </p:cNvPr>
          <p:cNvSpPr/>
          <p:nvPr/>
        </p:nvSpPr>
        <p:spPr>
          <a:xfrm rot="12254576">
            <a:off x="9593920" y="-443170"/>
            <a:ext cx="3452844" cy="2140969"/>
          </a:xfrm>
          <a:prstGeom prst="arc">
            <a:avLst>
              <a:gd name="adj1" fmla="val 12892967"/>
              <a:gd name="adj2" fmla="val 12715085"/>
            </a:avLst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36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285FB4-CFC8-0349-92D6-F883327AB231}"/>
              </a:ext>
            </a:extLst>
          </p:cNvPr>
          <p:cNvSpPr/>
          <p:nvPr/>
        </p:nvSpPr>
        <p:spPr>
          <a:xfrm>
            <a:off x="795580" y="701298"/>
            <a:ext cx="10600840" cy="5455403"/>
          </a:xfrm>
          <a:prstGeom prst="rect">
            <a:avLst/>
          </a:prstGeom>
          <a:blipFill dpi="0" rotWithShape="1">
            <a:blip r:embed="rId2">
              <a:alphaModFix amt="30719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DADAAE-0085-0049-A004-BC7746560902}"/>
              </a:ext>
            </a:extLst>
          </p:cNvPr>
          <p:cNvSpPr/>
          <p:nvPr/>
        </p:nvSpPr>
        <p:spPr>
          <a:xfrm>
            <a:off x="371959" y="340963"/>
            <a:ext cx="4138048" cy="1162373"/>
          </a:xfrm>
          <a:prstGeom prst="rect">
            <a:avLst/>
          </a:prstGeom>
          <a:solidFill>
            <a:srgbClr val="F9F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C3EA81-9BCE-254A-8C2C-EC5D1EF49F70}"/>
              </a:ext>
            </a:extLst>
          </p:cNvPr>
          <p:cNvSpPr txBox="1"/>
          <p:nvPr/>
        </p:nvSpPr>
        <p:spPr>
          <a:xfrm>
            <a:off x="1065508" y="594122"/>
            <a:ext cx="3103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 err="1">
                <a:solidFill>
                  <a:srgbClr val="000000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Д</a:t>
            </a:r>
            <a:r>
              <a:rPr lang="uk-UA" sz="2800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іджиталізація</a:t>
            </a:r>
            <a:r>
              <a:rPr lang="ru-UA" sz="2800" b="1" dirty="0">
                <a:effectLst/>
                <a:latin typeface="Candara" panose="020E0502030303020204" pitchFamily="34" charset="0"/>
              </a:rPr>
              <a:t> </a:t>
            </a:r>
            <a:endParaRPr lang="ru-UA" sz="2800" b="1" dirty="0"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C8A59-5138-A84D-BB09-C4E61C5F0B4C}"/>
              </a:ext>
            </a:extLst>
          </p:cNvPr>
          <p:cNvSpPr txBox="1"/>
          <p:nvPr/>
        </p:nvSpPr>
        <p:spPr>
          <a:xfrm>
            <a:off x="6478292" y="855732"/>
            <a:ext cx="464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"</a:t>
            </a:r>
            <a:r>
              <a:rPr lang="ru-RU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Діджиталізація</a:t>
            </a:r>
            <a:r>
              <a:rPr lang="ru-RU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 — </a:t>
            </a:r>
            <a:r>
              <a:rPr lang="ru-RU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це</a:t>
            </a:r>
            <a:r>
              <a:rPr lang="ru-RU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більш</a:t>
            </a:r>
            <a:r>
              <a:rPr lang="ru-RU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вибране</a:t>
            </a:r>
            <a:r>
              <a:rPr lang="ru-RU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 слово для </a:t>
            </a:r>
            <a:r>
              <a:rPr lang="ru-RU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хайпу</a:t>
            </a:r>
            <a:r>
              <a:rPr lang="ru-RU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. </a:t>
            </a:r>
            <a:r>
              <a:rPr lang="ru-RU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Насправді</a:t>
            </a:r>
            <a:r>
              <a:rPr lang="ru-RU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називається</a:t>
            </a:r>
            <a:r>
              <a:rPr lang="ru-RU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це</a:t>
            </a:r>
            <a:r>
              <a:rPr lang="ru-RU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цифрова</a:t>
            </a:r>
            <a:r>
              <a:rPr lang="ru-RU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трансформація</a:t>
            </a:r>
            <a:r>
              <a:rPr lang="ru-RU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</a:rPr>
              <a:t>"</a:t>
            </a:r>
            <a:endParaRPr lang="ru-UA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C9FCA54-6085-DD4A-8186-41FA2D9A6DF5}"/>
              </a:ext>
            </a:extLst>
          </p:cNvPr>
          <p:cNvCxnSpPr>
            <a:cxnSpLocks/>
          </p:cNvCxnSpPr>
          <p:nvPr/>
        </p:nvCxnSpPr>
        <p:spPr>
          <a:xfrm>
            <a:off x="11072850" y="922149"/>
            <a:ext cx="0" cy="80032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1F004D5-3628-B04D-840D-F7EA87D38AE3}"/>
              </a:ext>
            </a:extLst>
          </p:cNvPr>
          <p:cNvSpPr txBox="1"/>
          <p:nvPr/>
        </p:nvSpPr>
        <p:spPr>
          <a:xfrm>
            <a:off x="1462007" y="1717442"/>
            <a:ext cx="6096000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економія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часу і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підвищення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продуктивності</a:t>
            </a:r>
            <a:endParaRPr lang="ru-RU" sz="2000" b="0" i="0" u="none" strike="noStrike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 algn="l">
              <a:lnSpc>
                <a:spcPct val="150000"/>
              </a:lnSpc>
            </a:pPr>
            <a:endParaRPr lang="ru-RU" sz="20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оптимізація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та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покращення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комунікацій</a:t>
            </a:r>
            <a:endParaRPr lang="ru-RU" sz="2000" b="0" i="0" u="none" strike="noStrike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 algn="l">
              <a:lnSpc>
                <a:spcPct val="150000"/>
              </a:lnSpc>
            </a:pPr>
            <a:endParaRPr lang="ru-RU" sz="2000" b="0" i="0" u="none" strike="noStrike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можливості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крос-продажів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/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upsell-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продажів</a:t>
            </a:r>
            <a:endParaRPr lang="ru-RU" sz="2000" b="0" i="0" u="none" strike="noStrike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 algn="l">
              <a:lnSpc>
                <a:spcPct val="150000"/>
              </a:lnSpc>
            </a:pPr>
            <a:endParaRPr lang="ru-RU" sz="20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конкурентні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можливості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за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рахунок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поліпшення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клієнтського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досвіду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і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загальної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оптимізації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робочого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процесу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.</a:t>
            </a:r>
          </a:p>
          <a:p>
            <a:r>
              <a:rPr lang="ru-RU" sz="2000" dirty="0">
                <a:latin typeface="Candara" panose="020E0502030303020204" pitchFamily="34" charset="0"/>
              </a:rPr>
              <a:t/>
            </a:r>
            <a:br>
              <a:rPr lang="ru-RU" sz="2000" dirty="0">
                <a:latin typeface="Candara" panose="020E0502030303020204" pitchFamily="34" charset="0"/>
              </a:rPr>
            </a:br>
            <a:endParaRPr lang="ru-UA" sz="2000" dirty="0">
              <a:latin typeface="Candara" panose="020E0502030303020204" pitchFamily="34" charset="0"/>
            </a:endParaRPr>
          </a:p>
        </p:txBody>
      </p:sp>
      <p:pic>
        <p:nvPicPr>
          <p:cNvPr id="2050" name="Picture 2" descr="Хорошие отзывы – Бесплатные иконки: интерфейс">
            <a:extLst>
              <a:ext uri="{FF2B5EF4-FFF2-40B4-BE49-F238E27FC236}">
                <a16:creationId xmlns:a16="http://schemas.microsoft.com/office/drawing/2014/main" id="{67F57277-5BEE-A647-B6EB-D0A877C55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EEC12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75" y="1835096"/>
            <a:ext cx="416347" cy="41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Хорошие отзывы – Бесплатные иконки: интерфейс">
            <a:extLst>
              <a:ext uri="{FF2B5EF4-FFF2-40B4-BE49-F238E27FC236}">
                <a16:creationId xmlns:a16="http://schemas.microsoft.com/office/drawing/2014/main" id="{B4287E84-81C2-BE41-AFD9-B66DAB92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EEC12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17" y="2745698"/>
            <a:ext cx="416347" cy="41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Хорошие отзывы – Бесплатные иконки: интерфейс">
            <a:extLst>
              <a:ext uri="{FF2B5EF4-FFF2-40B4-BE49-F238E27FC236}">
                <a16:creationId xmlns:a16="http://schemas.microsoft.com/office/drawing/2014/main" id="{48D7FDBF-F42E-DB45-86F6-6E0ACDF54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EEC12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60" y="3695955"/>
            <a:ext cx="416347" cy="41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Хорошие отзывы – Бесплатные иконки: интерфейс">
            <a:extLst>
              <a:ext uri="{FF2B5EF4-FFF2-40B4-BE49-F238E27FC236}">
                <a16:creationId xmlns:a16="http://schemas.microsoft.com/office/drawing/2014/main" id="{24630A16-3216-B04C-95B3-73C730ED2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EEC12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60" y="4557665"/>
            <a:ext cx="416347" cy="41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оциальные сети: преимущества и опасности">
            <a:extLst>
              <a:ext uri="{FF2B5EF4-FFF2-40B4-BE49-F238E27FC236}">
                <a16:creationId xmlns:a16="http://schemas.microsoft.com/office/drawing/2014/main" id="{95739EB0-06F3-344B-B784-396ACB08C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90" y="3695955"/>
            <a:ext cx="3949157" cy="276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C81FA9-2777-8946-9C56-7396D354026E}"/>
              </a:ext>
            </a:extLst>
          </p:cNvPr>
          <p:cNvSpPr txBox="1"/>
          <p:nvPr/>
        </p:nvSpPr>
        <p:spPr>
          <a:xfrm>
            <a:off x="1171213" y="866224"/>
            <a:ext cx="25395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UA" dirty="0">
                <a:solidFill>
                  <a:srgbClr val="EEC123"/>
                </a:solidFill>
              </a:rPr>
              <a:t>         --------------------   ----</a:t>
            </a:r>
          </a:p>
        </p:txBody>
      </p:sp>
    </p:spTree>
    <p:extLst>
      <p:ext uri="{BB962C8B-B14F-4D97-AF65-F5344CB8AC3E}">
        <p14:creationId xmlns:p14="http://schemas.microsoft.com/office/powerpoint/2010/main" val="225616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Логотипы и кнопки — Work.ua">
            <a:extLst>
              <a:ext uri="{FF2B5EF4-FFF2-40B4-BE49-F238E27FC236}">
                <a16:creationId xmlns:a16="http://schemas.microsoft.com/office/drawing/2014/main" id="{5C96B989-5C5A-A543-9474-790BC9DA4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23" y="595572"/>
            <a:ext cx="3086637" cy="9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="" xmlns:pslz="http://schemas.microsoft.com/office/powerpoint/2016/slidezoom" Requires="pslz">
          <p:graphicFrame>
            <p:nvGraphicFramePr>
              <p:cNvPr id="4" name="Ссылка на слайд 3">
                <a:extLst>
                  <a:ext uri="{FF2B5EF4-FFF2-40B4-BE49-F238E27FC236}">
                    <a16:creationId xmlns:a16="http://schemas.microsoft.com/office/drawing/2014/main" id="{38D435C6-6828-7545-B0BD-8029E9F886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833791"/>
                  </p:ext>
                </p:extLst>
              </p:nvPr>
            </p:nvGraphicFramePr>
            <p:xfrm>
              <a:off x="-168651" y="2075137"/>
              <a:ext cx="8502869" cy="4782863"/>
            </p:xfrm>
            <a:graphic>
              <a:graphicData uri="http://schemas.microsoft.com/office/powerpoint/2016/slidezoom">
                <pslz:sldZm>
                  <pslz:sldZmObj sldId="262" cId="493892892">
                    <pslz:zmPr id="{E4A850B9-B11C-154D-BD9B-C77D50F247E0}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502869" cy="478286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" name="Ссылка на слайд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38D435C6-6828-7545-B0BD-8029E9F886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8651" y="2075137"/>
                <a:ext cx="8502869" cy="4782863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7AF40C0-FEBF-6C47-BA5B-AA1247F60D6F}"/>
              </a:ext>
            </a:extLst>
          </p:cNvPr>
          <p:cNvSpPr txBox="1"/>
          <p:nvPr/>
        </p:nvSpPr>
        <p:spPr>
          <a:xfrm>
            <a:off x="1056502" y="634318"/>
            <a:ext cx="6462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Candara" panose="020E0502030303020204" pitchFamily="34" charset="0"/>
              </a:rPr>
              <a:t>Трудовий кодекс України </a:t>
            </a:r>
            <a:r>
              <a:rPr lang="uk-UA" sz="2400" b="1" i="1" dirty="0">
                <a:latin typeface="Candara" panose="020E0502030303020204" pitchFamily="34" charset="0"/>
              </a:rPr>
              <a:t>забороняє</a:t>
            </a:r>
            <a:r>
              <a:rPr lang="uk-UA" sz="2400" b="1" dirty="0">
                <a:latin typeface="Candara" panose="020E0502030303020204" pitchFamily="34" charset="0"/>
              </a:rPr>
              <a:t> будь-яку дискримінацію у сфері праці.</a:t>
            </a:r>
            <a:endParaRPr lang="ru-UA" sz="2400" b="1" dirty="0">
              <a:latin typeface="Candara" panose="020E050203030302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5C15CFA-C60F-CE42-BC70-A1DDA4E4396B}"/>
              </a:ext>
            </a:extLst>
          </p:cNvPr>
          <p:cNvCxnSpPr/>
          <p:nvPr/>
        </p:nvCxnSpPr>
        <p:spPr>
          <a:xfrm>
            <a:off x="2780269" y="568019"/>
            <a:ext cx="3015049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32899A1-3408-EC4B-90BF-08E0101389C1}"/>
              </a:ext>
            </a:extLst>
          </p:cNvPr>
          <p:cNvCxnSpPr/>
          <p:nvPr/>
        </p:nvCxnSpPr>
        <p:spPr>
          <a:xfrm>
            <a:off x="2780269" y="1527683"/>
            <a:ext cx="3015049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DFC0A7B-0351-4441-BB9A-EAAFA34795D0}"/>
              </a:ext>
            </a:extLst>
          </p:cNvPr>
          <p:cNvSpPr txBox="1"/>
          <p:nvPr/>
        </p:nvSpPr>
        <p:spPr>
          <a:xfrm>
            <a:off x="6808570" y="3040043"/>
            <a:ext cx="5041555" cy="2814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dirty="0">
                <a:latin typeface="Candara" panose="020E0502030303020204" pitchFamily="34" charset="0"/>
              </a:rPr>
              <a:t>Що претенденти </a:t>
            </a:r>
            <a:r>
              <a:rPr lang="uk-UA" sz="2000" b="1" dirty="0">
                <a:latin typeface="Candara" panose="020E0502030303020204" pitchFamily="34" charset="0"/>
              </a:rPr>
              <a:t>до 20 </a:t>
            </a:r>
            <a:r>
              <a:rPr lang="uk-UA" sz="2000" dirty="0">
                <a:latin typeface="Candara" panose="020E0502030303020204" pitchFamily="34" charset="0"/>
              </a:rPr>
              <a:t>не знають чого вони хочуть і можуть надовго не затриматися в компанії.</a:t>
            </a:r>
          </a:p>
          <a:p>
            <a:pPr>
              <a:lnSpc>
                <a:spcPct val="150000"/>
              </a:lnSpc>
            </a:pPr>
            <a:endParaRPr lang="uk-UA" sz="2000" dirty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r>
              <a:rPr lang="uk-UA" sz="2000" dirty="0">
                <a:latin typeface="Candara" panose="020E0502030303020204" pitchFamily="34" charset="0"/>
              </a:rPr>
              <a:t>Що претенденти </a:t>
            </a:r>
            <a:r>
              <a:rPr lang="uk-UA" sz="2000" b="1" dirty="0">
                <a:latin typeface="Candara" panose="020E0502030303020204" pitchFamily="34" charset="0"/>
              </a:rPr>
              <a:t>за 40 </a:t>
            </a:r>
            <a:r>
              <a:rPr lang="uk-UA" sz="2000" dirty="0">
                <a:latin typeface="Candara" panose="020E0502030303020204" pitchFamily="34" charset="0"/>
              </a:rPr>
              <a:t>можуть повільніше думати та діяти.</a:t>
            </a:r>
            <a:endParaRPr lang="ru-UA" sz="2000" dirty="0">
              <a:latin typeface="Candara" panose="020E05020303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EDA0B8-76C0-1F4E-846D-747A1C0DF417}"/>
              </a:ext>
            </a:extLst>
          </p:cNvPr>
          <p:cNvSpPr txBox="1"/>
          <p:nvPr/>
        </p:nvSpPr>
        <p:spPr>
          <a:xfrm>
            <a:off x="7923764" y="2357535"/>
            <a:ext cx="281116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UA" sz="2000" b="1" dirty="0">
                <a:latin typeface="Candara" panose="020E0502030303020204" pitchFamily="34" charset="0"/>
              </a:rPr>
              <a:t>Існує два стереотипи: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F2CA441-F0A3-E84D-BA92-C8F21239C7DC}"/>
              </a:ext>
            </a:extLst>
          </p:cNvPr>
          <p:cNvCxnSpPr>
            <a:cxnSpLocks/>
          </p:cNvCxnSpPr>
          <p:nvPr/>
        </p:nvCxnSpPr>
        <p:spPr>
          <a:xfrm>
            <a:off x="6808570" y="3216845"/>
            <a:ext cx="0" cy="118797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3F335EE-E258-C84B-BB31-8215DEF8C6B5}"/>
              </a:ext>
            </a:extLst>
          </p:cNvPr>
          <p:cNvCxnSpPr>
            <a:cxnSpLocks/>
          </p:cNvCxnSpPr>
          <p:nvPr/>
        </p:nvCxnSpPr>
        <p:spPr>
          <a:xfrm>
            <a:off x="6808570" y="5077870"/>
            <a:ext cx="0" cy="72219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B9F2EA8-551D-954D-9A6C-28269D21CA74}"/>
              </a:ext>
            </a:extLst>
          </p:cNvPr>
          <p:cNvSpPr txBox="1"/>
          <p:nvPr/>
        </p:nvSpPr>
        <p:spPr>
          <a:xfrm>
            <a:off x="7923764" y="2493604"/>
            <a:ext cx="26286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UA" dirty="0">
                <a:solidFill>
                  <a:srgbClr val="EEC123"/>
                </a:solidFill>
              </a:rPr>
              <a:t>----   --    --------    ------------</a:t>
            </a:r>
          </a:p>
        </p:txBody>
      </p:sp>
    </p:spTree>
    <p:extLst>
      <p:ext uri="{BB962C8B-B14F-4D97-AF65-F5344CB8AC3E}">
        <p14:creationId xmlns:p14="http://schemas.microsoft.com/office/powerpoint/2010/main" val="376276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2F04ED1F-E2D1-FA4D-9E29-4A1D5C626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5023128"/>
              </p:ext>
            </p:extLst>
          </p:nvPr>
        </p:nvGraphicFramePr>
        <p:xfrm>
          <a:off x="1082566" y="-136634"/>
          <a:ext cx="9841240" cy="6074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160F59B-04C8-9948-B90C-CB0701AEF4EF}"/>
              </a:ext>
            </a:extLst>
          </p:cNvPr>
          <p:cNvSpPr txBox="1"/>
          <p:nvPr/>
        </p:nvSpPr>
        <p:spPr>
          <a:xfrm>
            <a:off x="3046927" y="5938344"/>
            <a:ext cx="6098146" cy="642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uk-UA" sz="1600" dirty="0">
                <a:solidFill>
                  <a:srgbClr val="000000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Рис. 1. Розподіл відповідей опитуваних на </a:t>
            </a:r>
            <a:r>
              <a:rPr lang="uk-UA" sz="16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Work.ua</a:t>
            </a:r>
            <a:r>
              <a:rPr lang="uk-UA" sz="1600" dirty="0">
                <a:solidFill>
                  <a:srgbClr val="000000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щодо вікової дискримінації</a:t>
            </a:r>
            <a:endParaRPr lang="ru-UA" sz="16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89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8F7F328F-874E-9E48-BE78-FEADEAA116B2}"/>
              </a:ext>
            </a:extLst>
          </p:cNvPr>
          <p:cNvSpPr/>
          <p:nvPr/>
        </p:nvSpPr>
        <p:spPr>
          <a:xfrm>
            <a:off x="9045146" y="-1176981"/>
            <a:ext cx="7722973" cy="9211962"/>
          </a:xfrm>
          <a:prstGeom prst="ellipse">
            <a:avLst/>
          </a:prstGeom>
          <a:solidFill>
            <a:srgbClr val="F9F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B1F1FB-E233-5A4C-8938-08D0562B50AF}"/>
              </a:ext>
            </a:extLst>
          </p:cNvPr>
          <p:cNvSpPr txBox="1"/>
          <p:nvPr/>
        </p:nvSpPr>
        <p:spPr>
          <a:xfrm>
            <a:off x="1602773" y="3603025"/>
            <a:ext cx="714478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latin typeface="Candara" panose="020E0502030303020204" pitchFamily="34" charset="0"/>
              </a:rPr>
              <a:t>Упередження: </a:t>
            </a:r>
          </a:p>
          <a:p>
            <a:r>
              <a:rPr lang="uk-UA" i="1" dirty="0">
                <a:latin typeface="Candara" panose="020E0502030303020204" pitchFamily="34" charset="0"/>
              </a:rPr>
              <a:t>«Люди похилого віку не можуть виконувати певні види діяльності» </a:t>
            </a:r>
            <a:endParaRPr lang="ru-UA" i="1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FA7D5-2936-134B-814E-9174E94BD9F1}"/>
              </a:ext>
            </a:extLst>
          </p:cNvPr>
          <p:cNvSpPr txBox="1"/>
          <p:nvPr/>
        </p:nvSpPr>
        <p:spPr>
          <a:xfrm>
            <a:off x="1602774" y="412062"/>
            <a:ext cx="89864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Candara" panose="020E0502030303020204" pitchFamily="34" charset="0"/>
              </a:rPr>
              <a:t>Як виникає ланцюжок </a:t>
            </a:r>
          </a:p>
          <a:p>
            <a:pPr algn="ctr"/>
            <a:r>
              <a:rPr lang="uk-UA" sz="2400" b="1" dirty="0">
                <a:latin typeface="Candara" panose="020E0502030303020204" pitchFamily="34" charset="0"/>
              </a:rPr>
              <a:t>«стереотип-упередження-дискримінація» </a:t>
            </a:r>
            <a:endParaRPr lang="ru-UA" sz="2400" b="1" dirty="0"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44125-443F-4E4E-A70E-F675EC822465}"/>
              </a:ext>
            </a:extLst>
          </p:cNvPr>
          <p:cNvSpPr txBox="1"/>
          <p:nvPr/>
        </p:nvSpPr>
        <p:spPr>
          <a:xfrm>
            <a:off x="1564673" y="1962314"/>
            <a:ext cx="419357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latin typeface="Candara" panose="020E0502030303020204" pitchFamily="34" charset="0"/>
              </a:rPr>
              <a:t>Стереотип: </a:t>
            </a:r>
          </a:p>
          <a:p>
            <a:r>
              <a:rPr lang="uk-UA" i="1" dirty="0">
                <a:latin typeface="Candara" panose="020E0502030303020204" pitchFamily="34" charset="0"/>
              </a:rPr>
              <a:t>«Люди похилого віку слабкі» </a:t>
            </a:r>
            <a:endParaRPr lang="ru-UA" i="1" dirty="0"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060EAF-A866-C340-A1A9-6E786FF367BA}"/>
              </a:ext>
            </a:extLst>
          </p:cNvPr>
          <p:cNvSpPr txBox="1"/>
          <p:nvPr/>
        </p:nvSpPr>
        <p:spPr>
          <a:xfrm>
            <a:off x="1564674" y="5243736"/>
            <a:ext cx="748047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latin typeface="Candara" panose="020E0502030303020204" pitchFamily="34" charset="0"/>
              </a:rPr>
              <a:t>Дискримінація: </a:t>
            </a:r>
          </a:p>
          <a:p>
            <a:r>
              <a:rPr lang="uk-UA" i="1" dirty="0">
                <a:latin typeface="Candara" panose="020E0502030303020204" pitchFamily="34" charset="0"/>
              </a:rPr>
              <a:t>«Не брати на роботу людей похилого віку, бо вони слабкі на цю посаду»</a:t>
            </a:r>
            <a:endParaRPr lang="ru-UA" i="1" dirty="0">
              <a:latin typeface="Candara" panose="020E0502030303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D7D19D04-F701-2847-806C-55460BE3A07A}"/>
              </a:ext>
            </a:extLst>
          </p:cNvPr>
          <p:cNvSpPr/>
          <p:nvPr/>
        </p:nvSpPr>
        <p:spPr>
          <a:xfrm>
            <a:off x="916674" y="1962313"/>
            <a:ext cx="648000" cy="646331"/>
          </a:xfrm>
          <a:prstGeom prst="roundRect">
            <a:avLst/>
          </a:prstGeom>
          <a:solidFill>
            <a:srgbClr val="F9F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E99DC5DF-8F44-9B45-BAF5-228A95C64062}"/>
              </a:ext>
            </a:extLst>
          </p:cNvPr>
          <p:cNvSpPr/>
          <p:nvPr/>
        </p:nvSpPr>
        <p:spPr>
          <a:xfrm>
            <a:off x="916674" y="3603024"/>
            <a:ext cx="648000" cy="646331"/>
          </a:xfrm>
          <a:prstGeom prst="roundRect">
            <a:avLst/>
          </a:prstGeom>
          <a:solidFill>
            <a:srgbClr val="F9F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86CE52BF-5FB7-C84D-AF04-66DA10C3048A}"/>
              </a:ext>
            </a:extLst>
          </p:cNvPr>
          <p:cNvSpPr/>
          <p:nvPr/>
        </p:nvSpPr>
        <p:spPr>
          <a:xfrm>
            <a:off x="916674" y="5243736"/>
            <a:ext cx="648000" cy="646331"/>
          </a:xfrm>
          <a:prstGeom prst="roundRect">
            <a:avLst/>
          </a:prstGeom>
          <a:solidFill>
            <a:srgbClr val="F9F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4C1AC2-9A60-6B40-9A87-F453C1F9C98B}"/>
              </a:ext>
            </a:extLst>
          </p:cNvPr>
          <p:cNvSpPr txBox="1"/>
          <p:nvPr/>
        </p:nvSpPr>
        <p:spPr>
          <a:xfrm>
            <a:off x="916674" y="2012945"/>
            <a:ext cx="6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800" b="1" dirty="0">
                <a:solidFill>
                  <a:srgbClr val="FFFFFF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86FC9F-8B74-BE4C-90A2-6D9E9B64DE9B}"/>
              </a:ext>
            </a:extLst>
          </p:cNvPr>
          <p:cNvSpPr txBox="1"/>
          <p:nvPr/>
        </p:nvSpPr>
        <p:spPr>
          <a:xfrm>
            <a:off x="916673" y="3679969"/>
            <a:ext cx="6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800" b="1" dirty="0">
                <a:solidFill>
                  <a:srgbClr val="FFFFFF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010734-A53D-B744-9FFA-1E03B08C92E1}"/>
              </a:ext>
            </a:extLst>
          </p:cNvPr>
          <p:cNvSpPr txBox="1"/>
          <p:nvPr/>
        </p:nvSpPr>
        <p:spPr>
          <a:xfrm>
            <a:off x="916562" y="5320680"/>
            <a:ext cx="6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800" b="1" dirty="0">
                <a:solidFill>
                  <a:srgbClr val="FFFFFF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3</a:t>
            </a:r>
          </a:p>
        </p:txBody>
      </p:sp>
      <p:pic>
        <p:nvPicPr>
          <p:cNvPr id="1032" name="Picture 8" descr="Late 20th Century Minimalist Wire Wall Art by Joseph Yang | Chairish">
            <a:extLst>
              <a:ext uri="{FF2B5EF4-FFF2-40B4-BE49-F238E27FC236}">
                <a16:creationId xmlns:a16="http://schemas.microsoft.com/office/drawing/2014/main" id="{5BE09D5C-1181-F249-9DF2-0B8EB348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576" y="0"/>
            <a:ext cx="5111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FF938A-629F-4F45-A971-C169C1D4D16E}"/>
              </a:ext>
            </a:extLst>
          </p:cNvPr>
          <p:cNvSpPr txBox="1"/>
          <p:nvPr/>
        </p:nvSpPr>
        <p:spPr>
          <a:xfrm>
            <a:off x="3335213" y="937156"/>
            <a:ext cx="562961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UA" dirty="0">
                <a:solidFill>
                  <a:srgbClr val="EEC123"/>
                </a:solidFill>
              </a:rPr>
              <a:t>------  -------------   -----  ---    -------------   ------   -------------  ---</a:t>
            </a:r>
          </a:p>
        </p:txBody>
      </p:sp>
      <p:sp>
        <p:nvSpPr>
          <p:cNvPr id="4" name="Облако 3">
            <a:extLst>
              <a:ext uri="{FF2B5EF4-FFF2-40B4-BE49-F238E27FC236}">
                <a16:creationId xmlns:a16="http://schemas.microsoft.com/office/drawing/2014/main" id="{8771C0F1-2F45-EF49-B1C6-0AA7661AD193}"/>
              </a:ext>
            </a:extLst>
          </p:cNvPr>
          <p:cNvSpPr/>
          <p:nvPr/>
        </p:nvSpPr>
        <p:spPr>
          <a:xfrm>
            <a:off x="-6037510" y="-3061624"/>
            <a:ext cx="7863840" cy="5204967"/>
          </a:xfrm>
          <a:prstGeom prst="cloud">
            <a:avLst/>
          </a:prstGeom>
          <a:solidFill>
            <a:srgbClr val="FAE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rgbClr val="FAEB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5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BA9D53-972F-A042-B48C-A7B1C6712A0A}"/>
              </a:ext>
            </a:extLst>
          </p:cNvPr>
          <p:cNvSpPr txBox="1"/>
          <p:nvPr/>
        </p:nvSpPr>
        <p:spPr>
          <a:xfrm>
            <a:off x="5767519" y="4816703"/>
            <a:ext cx="6098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latin typeface="Candara" panose="020E0502030303020204" pitchFamily="34" charset="0"/>
              </a:rPr>
              <a:t>Поведінковий</a:t>
            </a:r>
            <a:r>
              <a:rPr lang="en-US" sz="2000" b="1" dirty="0">
                <a:latin typeface="Candara" panose="020E0502030303020204" pitchFamily="34" charset="0"/>
              </a:rPr>
              <a:t>: </a:t>
            </a:r>
            <a:r>
              <a:rPr lang="uk-UA" sz="2000" dirty="0">
                <a:latin typeface="Candara" panose="020E0502030303020204" pitchFamily="34" charset="0"/>
              </a:rPr>
              <a:t>дискримінація людей за віко</a:t>
            </a:r>
            <a:r>
              <a:rPr lang="en-US" sz="2000" dirty="0" err="1">
                <a:latin typeface="Candara" panose="020E0502030303020204" pitchFamily="34" charset="0"/>
              </a:rPr>
              <a:t>м</a:t>
            </a:r>
            <a:endParaRPr lang="ru-UA" sz="2000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945EC-D33A-EF44-A930-FDA749AB57A8}"/>
              </a:ext>
            </a:extLst>
          </p:cNvPr>
          <p:cNvSpPr txBox="1"/>
          <p:nvPr/>
        </p:nvSpPr>
        <p:spPr>
          <a:xfrm>
            <a:off x="3548963" y="328139"/>
            <a:ext cx="5094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Candara" panose="020E0502030303020204" pitchFamily="34" charset="0"/>
              </a:rPr>
              <a:t>Існують такі компоненти </a:t>
            </a:r>
            <a:r>
              <a:rPr lang="uk-UA" sz="2400" b="1" dirty="0" err="1">
                <a:latin typeface="Candara" panose="020E0502030303020204" pitchFamily="34" charset="0"/>
              </a:rPr>
              <a:t>ейджизму</a:t>
            </a:r>
            <a:r>
              <a:rPr lang="uk-UA" sz="2400" b="1" dirty="0">
                <a:latin typeface="Candara" panose="020E0502030303020204" pitchFamily="34" charset="0"/>
              </a:rPr>
              <a:t>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EC70DC-EF00-024A-9F14-BD510B030A8F}"/>
              </a:ext>
            </a:extLst>
          </p:cNvPr>
          <p:cNvSpPr txBox="1"/>
          <p:nvPr/>
        </p:nvSpPr>
        <p:spPr>
          <a:xfrm>
            <a:off x="1209418" y="1465471"/>
            <a:ext cx="76009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latin typeface="Candara" panose="020E0502030303020204" pitchFamily="34" charset="0"/>
              </a:rPr>
              <a:t>Когнітивний</a:t>
            </a:r>
            <a:r>
              <a:rPr lang="en-US" sz="2000" b="1" dirty="0">
                <a:latin typeface="Candara" panose="020E0502030303020204" pitchFamily="34" charset="0"/>
              </a:rPr>
              <a:t>: </a:t>
            </a:r>
            <a:r>
              <a:rPr lang="uk-UA" sz="2000" dirty="0">
                <a:latin typeface="Candara" panose="020E0502030303020204" pitchFamily="34" charset="0"/>
              </a:rPr>
              <a:t>з'являються забобони по відношенню до людей похилого віку та старості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7E695-717E-7F42-8F7E-31C9993D9ED0}"/>
              </a:ext>
            </a:extLst>
          </p:cNvPr>
          <p:cNvSpPr txBox="1"/>
          <p:nvPr/>
        </p:nvSpPr>
        <p:spPr>
          <a:xfrm>
            <a:off x="3539622" y="3228945"/>
            <a:ext cx="7182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latin typeface="Candara" panose="020E0502030303020204" pitchFamily="34" charset="0"/>
              </a:rPr>
              <a:t>Емоційний</a:t>
            </a:r>
            <a:r>
              <a:rPr lang="en-US" sz="2400" b="1" dirty="0">
                <a:latin typeface="Candara" panose="020E0502030303020204" pitchFamily="34" charset="0"/>
              </a:rPr>
              <a:t>: </a:t>
            </a:r>
            <a:r>
              <a:rPr lang="uk-UA" sz="2000" dirty="0">
                <a:latin typeface="Candara" panose="020E0502030303020204" pitchFamily="34" charset="0"/>
              </a:rPr>
              <a:t>упереджене ставлення до людей похилого віку </a:t>
            </a:r>
            <a:endParaRPr lang="ru-UA" sz="2000" dirty="0">
              <a:latin typeface="Candara" panose="020E0502030303020204" pitchFamily="34" charset="0"/>
            </a:endParaRPr>
          </a:p>
        </p:txBody>
      </p:sp>
      <p:sp>
        <p:nvSpPr>
          <p:cNvPr id="11" name="Волна 10">
            <a:extLst>
              <a:ext uri="{FF2B5EF4-FFF2-40B4-BE49-F238E27FC236}">
                <a16:creationId xmlns:a16="http://schemas.microsoft.com/office/drawing/2014/main" id="{2CAD9A9D-1E9A-2540-800B-73DC97C59CEC}"/>
              </a:ext>
            </a:extLst>
          </p:cNvPr>
          <p:cNvSpPr/>
          <p:nvPr/>
        </p:nvSpPr>
        <p:spPr>
          <a:xfrm rot="2363820">
            <a:off x="-2751008" y="3988504"/>
            <a:ext cx="7512324" cy="5082714"/>
          </a:xfrm>
          <a:prstGeom prst="wave">
            <a:avLst>
              <a:gd name="adj1" fmla="val 6834"/>
              <a:gd name="adj2" fmla="val 0"/>
            </a:avLst>
          </a:prstGeom>
          <a:solidFill>
            <a:srgbClr val="F9F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1A1BFAC-983B-4846-B24B-DDE9A76CEA9C}"/>
              </a:ext>
            </a:extLst>
          </p:cNvPr>
          <p:cNvSpPr/>
          <p:nvPr/>
        </p:nvSpPr>
        <p:spPr>
          <a:xfrm rot="2140926">
            <a:off x="9546545" y="-978605"/>
            <a:ext cx="4287844" cy="3097938"/>
          </a:xfrm>
          <a:prstGeom prst="ellipse">
            <a:avLst/>
          </a:prstGeom>
          <a:solidFill>
            <a:srgbClr val="FAE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A34F3870-1F70-FD4D-9857-F907F8E25AF7}"/>
              </a:ext>
            </a:extLst>
          </p:cNvPr>
          <p:cNvSpPr/>
          <p:nvPr/>
        </p:nvSpPr>
        <p:spPr>
          <a:xfrm>
            <a:off x="-1606426" y="3079062"/>
            <a:ext cx="5812971" cy="4130592"/>
          </a:xfrm>
          <a:custGeom>
            <a:avLst/>
            <a:gdLst>
              <a:gd name="connsiteX0" fmla="*/ 0 w 5812971"/>
              <a:gd name="connsiteY0" fmla="*/ 1413518 h 4130592"/>
              <a:gd name="connsiteX1" fmla="*/ 1058091 w 5812971"/>
              <a:gd name="connsiteY1" fmla="*/ 41918 h 4130592"/>
              <a:gd name="connsiteX2" fmla="*/ 2246811 w 5812971"/>
              <a:gd name="connsiteY2" fmla="*/ 459929 h 4130592"/>
              <a:gd name="connsiteX3" fmla="*/ 3239588 w 5812971"/>
              <a:gd name="connsiteY3" fmla="*/ 1544146 h 4130592"/>
              <a:gd name="connsiteX4" fmla="*/ 3997234 w 5812971"/>
              <a:gd name="connsiteY4" fmla="*/ 2602238 h 4130592"/>
              <a:gd name="connsiteX5" fmla="*/ 4781006 w 5812971"/>
              <a:gd name="connsiteY5" fmla="*/ 3451323 h 4130592"/>
              <a:gd name="connsiteX6" fmla="*/ 5812971 w 5812971"/>
              <a:gd name="connsiteY6" fmla="*/ 4130592 h 413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2971" h="4130592">
                <a:moveTo>
                  <a:pt x="0" y="1413518"/>
                </a:moveTo>
                <a:cubicBezTo>
                  <a:pt x="341811" y="807184"/>
                  <a:pt x="683622" y="200850"/>
                  <a:pt x="1058091" y="41918"/>
                </a:cubicBezTo>
                <a:cubicBezTo>
                  <a:pt x="1432560" y="-117014"/>
                  <a:pt x="1883228" y="209558"/>
                  <a:pt x="2246811" y="459929"/>
                </a:cubicBezTo>
                <a:cubicBezTo>
                  <a:pt x="2610394" y="710300"/>
                  <a:pt x="2947851" y="1187095"/>
                  <a:pt x="3239588" y="1544146"/>
                </a:cubicBezTo>
                <a:cubicBezTo>
                  <a:pt x="3531325" y="1901197"/>
                  <a:pt x="3740331" y="2284375"/>
                  <a:pt x="3997234" y="2602238"/>
                </a:cubicBezTo>
                <a:cubicBezTo>
                  <a:pt x="4254137" y="2920101"/>
                  <a:pt x="4478383" y="3196597"/>
                  <a:pt x="4781006" y="3451323"/>
                </a:cubicBezTo>
                <a:cubicBezTo>
                  <a:pt x="5083629" y="3706049"/>
                  <a:pt x="5490754" y="3958598"/>
                  <a:pt x="5812971" y="4130592"/>
                </a:cubicBezTo>
              </a:path>
            </a:pathLst>
          </a:cu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052" name="Picture 4" descr="Unique Minimalist Black And White Geometric Wallpaper - quotes about life">
            <a:extLst>
              <a:ext uri="{FF2B5EF4-FFF2-40B4-BE49-F238E27FC236}">
                <a16:creationId xmlns:a16="http://schemas.microsoft.com/office/drawing/2014/main" id="{79C312F5-F8A5-9A4C-AA55-10FC015B8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b="11325"/>
          <a:stretch/>
        </p:blipFill>
        <p:spPr bwMode="auto">
          <a:xfrm rot="2342564">
            <a:off x="9451456" y="-398652"/>
            <a:ext cx="4022951" cy="23769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36C5E6-1077-154E-9EAC-F6E6256D0162}"/>
              </a:ext>
            </a:extLst>
          </p:cNvPr>
          <p:cNvSpPr txBox="1"/>
          <p:nvPr/>
        </p:nvSpPr>
        <p:spPr>
          <a:xfrm>
            <a:off x="3572922" y="541393"/>
            <a:ext cx="48724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UA" dirty="0">
                <a:solidFill>
                  <a:srgbClr val="EEC123"/>
                </a:solidFill>
              </a:rPr>
              <a:t>-----   ----------------------------------------------    ----------</a:t>
            </a:r>
          </a:p>
        </p:txBody>
      </p:sp>
      <p:pic>
        <p:nvPicPr>
          <p:cNvPr id="2054" name="Picture 6" descr="ui, minimalist, icon icons">
            <a:extLst>
              <a:ext uri="{FF2B5EF4-FFF2-40B4-BE49-F238E27FC236}">
                <a16:creationId xmlns:a16="http://schemas.microsoft.com/office/drawing/2014/main" id="{E10EB26A-14F2-0E4E-8473-7C8837C7D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20" y="1337836"/>
            <a:ext cx="737939" cy="73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ui, minimalist, icon icons">
            <a:extLst>
              <a:ext uri="{FF2B5EF4-FFF2-40B4-BE49-F238E27FC236}">
                <a16:creationId xmlns:a16="http://schemas.microsoft.com/office/drawing/2014/main" id="{AB1D3081-45E3-3340-B13F-540D0F47C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215" y="4647788"/>
            <a:ext cx="737939" cy="73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ui, minimalist, icon icons">
            <a:extLst>
              <a:ext uri="{FF2B5EF4-FFF2-40B4-BE49-F238E27FC236}">
                <a16:creationId xmlns:a16="http://schemas.microsoft.com/office/drawing/2014/main" id="{2200F466-BCD7-A040-AB2D-F4136834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983" y="3050115"/>
            <a:ext cx="737939" cy="73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51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764</Words>
  <Application>Microsoft Office PowerPoint</Application>
  <PresentationFormat>Широкий екран</PresentationFormat>
  <Paragraphs>85</Paragraphs>
  <Slides>18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Candara</vt:lpstr>
      <vt:lpstr>FUTURA MEDIUM</vt:lpstr>
      <vt:lpstr>Gungsuh</vt:lpstr>
      <vt:lpstr>Hiragino Kaku Gothic Std W8</vt:lpstr>
      <vt:lpstr>Palatino</vt:lpstr>
      <vt:lpstr>Plantagenet Cherokee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Гордусенко Валерія</dc:creator>
  <cp:lastModifiedBy>Ірина Шевчук</cp:lastModifiedBy>
  <cp:revision>5</cp:revision>
  <dcterms:created xsi:type="dcterms:W3CDTF">2021-11-10T16:30:30Z</dcterms:created>
  <dcterms:modified xsi:type="dcterms:W3CDTF">2021-11-24T07:49:00Z</dcterms:modified>
</cp:coreProperties>
</file>