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0" r:id="rId1"/>
  </p:sldMasterIdLst>
  <p:sldIdLst>
    <p:sldId id="256" r:id="rId2"/>
    <p:sldId id="257" r:id="rId3"/>
    <p:sldId id="267" r:id="rId4"/>
    <p:sldId id="269" r:id="rId5"/>
    <p:sldId id="268" r:id="rId6"/>
    <p:sldId id="258" r:id="rId7"/>
    <p:sldId id="303" r:id="rId8"/>
    <p:sldId id="274" r:id="rId9"/>
    <p:sldId id="273" r:id="rId10"/>
    <p:sldId id="275" r:id="rId11"/>
    <p:sldId id="276" r:id="rId12"/>
    <p:sldId id="279" r:id="rId13"/>
    <p:sldId id="299" r:id="rId14"/>
    <p:sldId id="298" r:id="rId15"/>
    <p:sldId id="280" r:id="rId16"/>
    <p:sldId id="297" r:id="rId17"/>
    <p:sldId id="283" r:id="rId18"/>
    <p:sldId id="294" r:id="rId19"/>
    <p:sldId id="295" r:id="rId20"/>
    <p:sldId id="296" r:id="rId21"/>
    <p:sldId id="293" r:id="rId22"/>
    <p:sldId id="302" r:id="rId23"/>
    <p:sldId id="292"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3" autoAdjust="0"/>
    <p:restoredTop sz="94660"/>
  </p:normalViewPr>
  <p:slideViewPr>
    <p:cSldViewPr snapToGrid="0">
      <p:cViewPr varScale="1">
        <p:scale>
          <a:sx n="64" d="100"/>
          <a:sy n="64" d="100"/>
        </p:scale>
        <p:origin x="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586B75A-687E-405C-8A0B-8D00578BA2C3}" type="datetimeFigureOut">
              <a:rPr lang="en-US" smtClean="0"/>
              <a:pPr/>
              <a:t>3/7/2020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4312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86B75A-687E-405C-8A0B-8D00578BA2C3}" type="datetimeFigureOut">
              <a:rPr lang="en-US" smtClean="0"/>
              <a:pPr/>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673906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smtClean="0"/>
              <a:pPr/>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3304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smtClean="0"/>
              <a:pPr/>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193582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smtClean="0"/>
              <a:pPr/>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5598263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smtClean="0"/>
              <a:pPr/>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872919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smtClean="0"/>
              <a:pPr/>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527334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9019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525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4377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smtClean="0"/>
              <a:pPr/>
              <a:t>3/7/2020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60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8496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3/7/2020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964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t>3/7/2020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2429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3/7/2020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516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F6E2C9B-5FA2-460D-9BE7-B0812FC2A6FF}" type="datetimeFigureOut">
              <a:rPr lang="en-US" smtClean="0"/>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30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86B75A-687E-405C-8A0B-8D00578BA2C3}" type="datetimeFigureOut">
              <a:rPr lang="en-US" smtClean="0"/>
              <a:pPr/>
              <a:t>3/7/2020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473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586B75A-687E-405C-8A0B-8D00578BA2C3}" type="datetimeFigureOut">
              <a:rPr lang="en-US" smtClean="0"/>
              <a:pPr/>
              <a:t>3/7/2020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4876286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hyperlink" Target="https://l.facebook.com/l.php?u=http%3A%2F%2Fosvita.ua%2Fmaster%2Fumovy%2F68805%2F%3Ffbclid%3DIwAR1DAnXX9vhCUKzYtLXp8FtIifz0XQ5sydvZJatDr0tzvYcemdXh61VDF5E&amp;h=AT33RT0ipdIj2ejLou6NPXy-KaGRsTdZ50NMR1JhAEjzVqlpqsKnQAo78kT1RdO3FJJAmofz0ix5j3z4c7lUtvwecBGNr3e5FA_JSHIEVm_oFS9Z5Ee1QaD3FrzPK6OpK1UIO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eb.telegram.org/&#1082;&#1072;&#1092;&#1077;&#1076;&#1088;&#1072;&#1055;&#1040;&#1059;&#1041;" TargetMode="External"/><Relationship Id="rId3" Type="http://schemas.openxmlformats.org/officeDocument/2006/relationships/hyperlink" Target="https://www.google.com.ua/url?sa=t&amp;rct=j&amp;q=&amp;esrc=s&amp;source=web&amp;cd=1&amp;cad=rja&amp;uact=8&amp;ved=0ahUKEwjwxNuhqbvWAhXJB5oKHS8JBCMQFggmMAA&amp;url=https://uk-ua.facebook.com/&amp;usg=AFQjCNHH7a-md_qI-5ryOyw4AHRuliF0oQ" TargetMode="External"/><Relationship Id="rId7" Type="http://schemas.openxmlformats.org/officeDocument/2006/relationships/hyperlink" Target="https://.instagram.com/kaf_public_administration/"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hyperlink" Target="https://twitter.com/em_FYFB" TargetMode="External"/><Relationship Id="rId11" Type="http://schemas.openxmlformats.org/officeDocument/2006/relationships/image" Target="../media/image49.png"/><Relationship Id="rId5" Type="http://schemas.openxmlformats.org/officeDocument/2006/relationships/hyperlink" Target="https://www.google.com.ua/url?sa=t&amp;rct=j&amp;q=&amp;esrc=s&amp;source=web&amp;cd=2&amp;ved=0ahUKEwjey92YqrvWAhUqD5oKHZCYBtsQFggsMAE&amp;url=https://twitter.com/login?lang=ru&amp;usg=AFQjCNEnwelO9VWKTMhsFP2e27LMw6ud_A" TargetMode="External"/><Relationship Id="rId10" Type="http://schemas.openxmlformats.org/officeDocument/2006/relationships/image" Target="../media/image48.jpeg"/><Relationship Id="rId4" Type="http://schemas.openxmlformats.org/officeDocument/2006/relationships/hyperlink" Target="https://www.facebook.com/%D0%9A%D0%B0%D1%84%D0%B5%D0%B4%D1%80%D0%B0-%D0%B5%D0%BA%D0%BE%D0%BD%D0%BE%D0%BC%D1%96%D0%BA%D0%B8-%D1%82%D0%B0-%D0%BC%D0%B5%D0%BD%D0%B5%D0%B4%D0%B6%D0%BC%D0%B5%D0%BD%D1%82%D1%83-%D0%A4%D0%A3%D0%A4%D0%91-%D0%9B%D0%9D%D0%A3-%D1%96%D0%BC-%D0%86%D0%B2%D0%B0%D0%BD%D0%B0-%D0%A4%D1%80%D0%B0%D0%BD%D0%BA%D0%B0-1249202551829008/" TargetMode="External"/><Relationship Id="rId9" Type="http://schemas.openxmlformats.org/officeDocument/2006/relationships/hyperlink" Target="https://www.facebook.com/1249202551829008/photos/124920431849549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lasichna-muzika-melod-ya-dlya-dush">
            <a:hlinkClick r:id="" action="ppaction://media"/>
          </p:cNvPr>
          <p:cNvPicPr>
            <a:picLocks noChangeAspect="1"/>
          </p:cNvPicPr>
          <p:nvPr>
            <a:audioFile r:link="rId2"/>
            <p:extLst>
              <p:ext uri="{DAA4B4D4-6D71-4841-9C94-3DE7FCFB9230}">
                <p14:media xmlns:p14="http://schemas.microsoft.com/office/powerpoint/2010/main" r:embed="rId1">
                  <p14:bmkLst>
                    <p14:bmk name="Закладка 1" time="0"/>
                  </p14:bmkLst>
                </p14:media>
              </p:ext>
            </p:extLst>
          </p:nvPr>
        </p:nvPicPr>
        <p:blipFill>
          <a:blip r:embed="rId4"/>
          <a:stretch>
            <a:fillRect/>
          </a:stretch>
        </p:blipFill>
        <p:spPr>
          <a:xfrm>
            <a:off x="5791200" y="3124200"/>
            <a:ext cx="609600" cy="609600"/>
          </a:xfrm>
          <a:prstGeom prst="rect">
            <a:avLst/>
          </a:prstGeom>
        </p:spPr>
      </p:pic>
      <p:pic>
        <p:nvPicPr>
          <p:cNvPr id="1026" name="Picture 2" descr="https://scontent-waw1-1.xx.fbcdn.net/v/t31.0-8/12657917_1690835634489549_1610378799519260556_o.jpg?oh=552a64bfa6f340465efba1be36672f2f&amp;oe=5A1C5B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0"/>
            <a:ext cx="64558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Світлина від Факультет управління фінансами та бізнесу ЛНУ."/>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884" y="0"/>
            <a:ext cx="2739631" cy="29492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55883" y="2949239"/>
            <a:ext cx="5736117" cy="4031873"/>
          </a:xfrm>
          <a:prstGeom prst="rect">
            <a:avLst/>
          </a:prstGeom>
        </p:spPr>
        <p:style>
          <a:lnRef idx="2">
            <a:schemeClr val="accent6"/>
          </a:lnRef>
          <a:fillRef idx="1002">
            <a:schemeClr val="lt2"/>
          </a:fillRef>
          <a:effectRef idx="0">
            <a:schemeClr val="accent6"/>
          </a:effectRef>
          <a:fontRef idx="minor">
            <a:schemeClr val="dk1"/>
          </a:fontRef>
        </p:style>
        <p:txBody>
          <a:bodyPr wrap="square" rtlCol="0">
            <a:spAutoFit/>
          </a:bodyPr>
          <a:lstStyle/>
          <a:p>
            <a:pPr algn="ctr"/>
            <a:r>
              <a:rPr lang="uk-UA" sz="2800" b="1" dirty="0" smtClean="0">
                <a:solidFill>
                  <a:srgbClr val="0070C0"/>
                </a:solidFill>
                <a:latin typeface="+mj-lt"/>
                <a:cs typeface="Arabic Typesetting" panose="03020402040406030203" pitchFamily="66" charset="-78"/>
              </a:rPr>
              <a:t>Львівський національний університет</a:t>
            </a:r>
            <a:endParaRPr lang="en-US" sz="2800" b="1" dirty="0" smtClean="0">
              <a:solidFill>
                <a:srgbClr val="0070C0"/>
              </a:solidFill>
              <a:latin typeface="+mj-lt"/>
              <a:cs typeface="Arabic Typesetting" panose="03020402040406030203" pitchFamily="66" charset="-78"/>
            </a:endParaRPr>
          </a:p>
          <a:p>
            <a:pPr algn="ctr"/>
            <a:r>
              <a:rPr lang="ru-RU" sz="2800" b="1" dirty="0" smtClean="0">
                <a:solidFill>
                  <a:srgbClr val="0070C0"/>
                </a:solidFill>
                <a:latin typeface="+mj-lt"/>
                <a:cs typeface="Arabic Typesetting" panose="03020402040406030203" pitchFamily="66" charset="-78"/>
              </a:rPr>
              <a:t> </a:t>
            </a:r>
            <a:r>
              <a:rPr lang="uk-UA" sz="2800" b="1" dirty="0" smtClean="0">
                <a:solidFill>
                  <a:srgbClr val="0070C0"/>
                </a:solidFill>
                <a:latin typeface="+mj-lt"/>
                <a:cs typeface="Arabic Typesetting" panose="03020402040406030203" pitchFamily="66" charset="-78"/>
              </a:rPr>
              <a:t>імені Івана </a:t>
            </a:r>
            <a:r>
              <a:rPr lang="ru-RU" sz="2800" b="1" dirty="0" smtClean="0">
                <a:solidFill>
                  <a:srgbClr val="0070C0"/>
                </a:solidFill>
                <a:latin typeface="+mj-lt"/>
                <a:cs typeface="Arabic Typesetting" panose="03020402040406030203" pitchFamily="66" charset="-78"/>
              </a:rPr>
              <a:t>Франка</a:t>
            </a:r>
            <a:endParaRPr lang="ru-RU" sz="2800" b="1" dirty="0" smtClean="0">
              <a:solidFill>
                <a:srgbClr val="0070C0"/>
              </a:solidFill>
              <a:latin typeface="+mj-lt"/>
              <a:cs typeface="Arabic Typesetting" panose="03020402040406030203" pitchFamily="66" charset="-78"/>
            </a:endParaRPr>
          </a:p>
          <a:p>
            <a:pPr algn="ctr"/>
            <a:r>
              <a:rPr lang="uk-UA" sz="2800" b="1" dirty="0" smtClean="0">
                <a:solidFill>
                  <a:srgbClr val="0070C0"/>
                </a:solidFill>
                <a:latin typeface="+mj-lt"/>
                <a:cs typeface="Arabic Typesetting" panose="03020402040406030203" pitchFamily="66" charset="-78"/>
              </a:rPr>
              <a:t>Факультет управління фінансами</a:t>
            </a:r>
          </a:p>
          <a:p>
            <a:pPr algn="ctr"/>
            <a:r>
              <a:rPr lang="uk-UA" sz="2800" b="1" dirty="0" smtClean="0">
                <a:solidFill>
                  <a:srgbClr val="0070C0"/>
                </a:solidFill>
                <a:latin typeface="+mj-lt"/>
                <a:cs typeface="Arabic Typesetting" panose="03020402040406030203" pitchFamily="66" charset="-78"/>
              </a:rPr>
              <a:t> та </a:t>
            </a:r>
            <a:r>
              <a:rPr lang="uk-UA" sz="2800" b="1" dirty="0" smtClean="0">
                <a:solidFill>
                  <a:srgbClr val="0070C0"/>
                </a:solidFill>
                <a:latin typeface="+mj-lt"/>
                <a:cs typeface="Arabic Typesetting" panose="03020402040406030203" pitchFamily="66" charset="-78"/>
              </a:rPr>
              <a:t>бізнесу</a:t>
            </a:r>
            <a:endParaRPr lang="uk-UA" sz="2800" b="1" dirty="0" smtClean="0">
              <a:solidFill>
                <a:srgbClr val="0070C0"/>
              </a:solidFill>
              <a:latin typeface="+mj-lt"/>
              <a:cs typeface="Arabic Typesetting" panose="03020402040406030203" pitchFamily="66" charset="-78"/>
            </a:endParaRPr>
          </a:p>
          <a:p>
            <a:pPr algn="ctr"/>
            <a:r>
              <a:rPr lang="uk-UA" sz="2800" b="1" dirty="0" smtClean="0">
                <a:solidFill>
                  <a:srgbClr val="0070C0"/>
                </a:solidFill>
                <a:latin typeface="+mj-lt"/>
                <a:cs typeface="Arabic Typesetting" panose="03020402040406030203" pitchFamily="66" charset="-78"/>
              </a:rPr>
              <a:t>Кафедра </a:t>
            </a:r>
            <a:r>
              <a:rPr lang="uk-UA" sz="2800" b="1" dirty="0" smtClean="0">
                <a:solidFill>
                  <a:srgbClr val="0070C0"/>
                </a:solidFill>
                <a:latin typeface="+mj-lt"/>
                <a:cs typeface="Arabic Typesetting" panose="03020402040406030203" pitchFamily="66" charset="-78"/>
              </a:rPr>
              <a:t>публічного адміністрування та управління бізнесу</a:t>
            </a:r>
            <a:endParaRPr lang="uk-UA" sz="2800" b="1" dirty="0" smtClean="0">
              <a:solidFill>
                <a:srgbClr val="0070C0"/>
              </a:solidFill>
              <a:latin typeface="+mj-lt"/>
              <a:cs typeface="Arabic Typesetting" panose="03020402040406030203" pitchFamily="66" charset="-78"/>
            </a:endParaRPr>
          </a:p>
          <a:p>
            <a:pPr algn="ctr"/>
            <a:endParaRPr lang="ru-RU" sz="3200" b="1" dirty="0" smtClean="0">
              <a:solidFill>
                <a:srgbClr val="0070C0"/>
              </a:solidFill>
              <a:cs typeface="Arabic Typesetting" panose="03020402040406030203" pitchFamily="66" charset="-78"/>
            </a:endParaRPr>
          </a:p>
        </p:txBody>
      </p:sp>
      <p:pic>
        <p:nvPicPr>
          <p:cNvPr id="2" name="Рисунок 1"/>
          <p:cNvPicPr>
            <a:picLocks noChangeAspect="1"/>
          </p:cNvPicPr>
          <p:nvPr/>
        </p:nvPicPr>
        <p:blipFill>
          <a:blip r:embed="rId7"/>
          <a:stretch>
            <a:fillRect/>
          </a:stretch>
        </p:blipFill>
        <p:spPr>
          <a:xfrm>
            <a:off x="9195515" y="-1"/>
            <a:ext cx="2996485" cy="2949238"/>
          </a:xfrm>
          <a:prstGeom prst="rect">
            <a:avLst/>
          </a:prstGeom>
        </p:spPr>
      </p:pic>
    </p:spTree>
    <p:extLst>
      <p:ext uri="{BB962C8B-B14F-4D97-AF65-F5344CB8AC3E}">
        <p14:creationId xmlns:p14="http://schemas.microsoft.com/office/powerpoint/2010/main" val="139937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51182" y="0"/>
            <a:ext cx="11516140" cy="6463308"/>
          </a:xfrm>
          <a:prstGeom prst="rect">
            <a:avLst/>
          </a:prstGeom>
        </p:spPr>
        <p:txBody>
          <a:bodyPr wrap="square">
            <a:spAutoFit/>
          </a:bodyPr>
          <a:lstStyle/>
          <a:p>
            <a:pPr marL="1350645" algn="just">
              <a:lnSpc>
                <a:spcPct val="115000"/>
              </a:lnSpc>
              <a:spcAft>
                <a:spcPts val="0"/>
              </a:spcAft>
            </a:pPr>
            <a:r>
              <a:rPr lang="uk-UA"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УМОВИ </a:t>
            </a:r>
            <a:r>
              <a:rPr lang="uk-UA"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ВСТУПУ: </a:t>
            </a:r>
            <a:endParaRPr lang="uk-UA"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1350645" algn="just">
              <a:lnSpc>
                <a:spcPct val="115000"/>
              </a:lnSpc>
              <a:spcAft>
                <a:spcPts val="0"/>
              </a:spcAft>
            </a:pPr>
            <a:r>
              <a:rPr lang="uk-UA" dirty="0" smtClean="0">
                <a:ea typeface="Calibri" panose="020F0502020204030204" pitchFamily="34" charset="0"/>
                <a:cs typeface="Times New Roman" panose="02020603050405020304" pitchFamily="18" charset="0"/>
              </a:rPr>
              <a:t>На </a:t>
            </a:r>
            <a:r>
              <a:rPr lang="uk-UA" b="1" dirty="0">
                <a:ea typeface="Calibri" panose="020F0502020204030204" pitchFamily="34" charset="0"/>
                <a:cs typeface="Times New Roman" panose="02020603050405020304" pitchFamily="18" charset="0"/>
              </a:rPr>
              <a:t>1 курс </a:t>
            </a:r>
            <a:r>
              <a:rPr lang="uk-UA" dirty="0">
                <a:ea typeface="Calibri" panose="020F0502020204030204" pitchFamily="34" charset="0"/>
                <a:cs typeface="Times New Roman" panose="02020603050405020304" pitchFamily="18" charset="0"/>
              </a:rPr>
              <a:t>запрошуються абітурієнти з повною середньою освітою за результатами ЗНО з таких предметів: </a:t>
            </a:r>
            <a:endParaRPr lang="uk-UA" sz="1600"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ea typeface="Calibri" panose="020F0502020204030204" pitchFamily="34" charset="0"/>
                <a:cs typeface="Times New Roman" panose="02020603050405020304" pitchFamily="18" charset="0"/>
              </a:rPr>
              <a:t>1.Українська мова та література. 2.Математика. 3.Іноземна мова або історія України. Результати ЗНО із вступних випробувань для вступу на основі повної загальної середньої освіти не можуть бути </a:t>
            </a:r>
            <a:r>
              <a:rPr lang="uk-UA" b="1" dirty="0">
                <a:ea typeface="Calibri" panose="020F0502020204030204" pitchFamily="34" charset="0"/>
                <a:cs typeface="Times New Roman" panose="02020603050405020304" pitchFamily="18" charset="0"/>
              </a:rPr>
              <a:t>менше 140 балів. </a:t>
            </a:r>
            <a:endParaRPr lang="uk-UA" sz="1600" b="1"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b="1" dirty="0">
                <a:ea typeface="Calibri" panose="020F0502020204030204" pitchFamily="34" charset="0"/>
                <a:cs typeface="Times New Roman" panose="02020603050405020304" pitchFamily="18" charset="0"/>
              </a:rPr>
              <a:t>Термін навчання: 3 роки 10 </a:t>
            </a:r>
            <a:r>
              <a:rPr lang="uk-UA" b="1" dirty="0" smtClean="0">
                <a:ea typeface="Calibri" panose="020F0502020204030204" pitchFamily="34" charset="0"/>
                <a:cs typeface="Times New Roman" panose="02020603050405020304" pitchFamily="18" charset="0"/>
              </a:rPr>
              <a:t>місяців.</a:t>
            </a:r>
            <a:endParaRPr lang="uk-UA" sz="1600" b="1" dirty="0" smtClean="0">
              <a:ea typeface="Calibri" panose="020F0502020204030204" pitchFamily="34" charset="0"/>
              <a:cs typeface="Times New Roman" panose="02020603050405020304" pitchFamily="18" charset="0"/>
            </a:endParaRPr>
          </a:p>
          <a:p>
            <a:pPr lvl="0" algn="just">
              <a:lnSpc>
                <a:spcPct val="115000"/>
              </a:lnSpc>
              <a:spcAft>
                <a:spcPts val="0"/>
              </a:spcAft>
              <a:buSzPts val="1000"/>
              <a:tabLst>
                <a:tab pos="457200" algn="l"/>
              </a:tabLst>
            </a:pPr>
            <a:r>
              <a:rPr lang="uk-UA" dirty="0" smtClean="0">
                <a:ea typeface="Calibri" panose="020F0502020204030204" pitchFamily="34" charset="0"/>
                <a:cs typeface="Times New Roman" panose="02020603050405020304" pitchFamily="18" charset="0"/>
              </a:rPr>
              <a:t>На </a:t>
            </a:r>
            <a:r>
              <a:rPr lang="uk-UA" b="1" dirty="0">
                <a:ea typeface="Calibri" panose="020F0502020204030204" pitchFamily="34" charset="0"/>
                <a:cs typeface="Times New Roman" panose="02020603050405020304" pitchFamily="18" charset="0"/>
              </a:rPr>
              <a:t>2 курс </a:t>
            </a:r>
            <a:r>
              <a:rPr lang="uk-UA" dirty="0">
                <a:ea typeface="Calibri" panose="020F0502020204030204" pitchFamily="34" charset="0"/>
                <a:cs typeface="Times New Roman" panose="02020603050405020304" pitchFamily="18" charset="0"/>
              </a:rPr>
              <a:t>запрошуються абітурієнти на скорочений термін (на базі ОКР «Молодший спеціаліст») денної та заочної форми навчання. </a:t>
            </a:r>
            <a:r>
              <a:rPr lang="uk-UA" dirty="0" smtClean="0">
                <a:ea typeface="Calibri" panose="020F0502020204030204" pitchFamily="34" charset="0"/>
                <a:cs typeface="Times New Roman" panose="02020603050405020304" pitchFamily="18" charset="0"/>
              </a:rPr>
              <a:t>Для </a:t>
            </a:r>
            <a:r>
              <a:rPr lang="uk-UA" dirty="0">
                <a:ea typeface="Calibri" panose="020F0502020204030204" pitchFamily="34" charset="0"/>
                <a:cs typeface="Times New Roman" panose="02020603050405020304" pitchFamily="18" charset="0"/>
              </a:rPr>
              <a:t>вступу необхідні результати </a:t>
            </a:r>
            <a:r>
              <a:rPr lang="uk-UA" dirty="0" smtClean="0">
                <a:ea typeface="Calibri" panose="020F0502020204030204" pitchFamily="34" charset="0"/>
                <a:cs typeface="Times New Roman" panose="02020603050405020304" pitchFamily="18" charset="0"/>
              </a:rPr>
              <a:t>ЗНО:</a:t>
            </a:r>
            <a:endParaRPr lang="uk-UA" sz="1600"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ea typeface="Calibri" panose="020F0502020204030204" pitchFamily="34" charset="0"/>
                <a:cs typeface="Times New Roman" panose="02020603050405020304" pitchFamily="18" charset="0"/>
              </a:rPr>
              <a:t>ЗНО з української мови та математики</a:t>
            </a:r>
            <a:endParaRPr lang="uk-UA" sz="1600"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ea typeface="Calibri" panose="020F0502020204030204" pitchFamily="34" charset="0"/>
                <a:cs typeface="Times New Roman" panose="02020603050405020304" pitchFamily="18" charset="0"/>
              </a:rPr>
              <a:t>Вступ відбувається за результатами співбесіди та лише за спорідненими спеціальностями*. </a:t>
            </a:r>
            <a:endParaRPr lang="uk-UA" sz="1600" dirty="0">
              <a:ea typeface="Calibri" panose="020F0502020204030204" pitchFamily="34" charset="0"/>
              <a:cs typeface="Times New Roman" panose="02020603050405020304" pitchFamily="18" charset="0"/>
            </a:endParaRPr>
          </a:p>
          <a:p>
            <a:pPr lvl="0" algn="just">
              <a:lnSpc>
                <a:spcPct val="115000"/>
              </a:lnSpc>
              <a:spcAft>
                <a:spcPts val="0"/>
              </a:spcAft>
              <a:buSzPts val="1000"/>
              <a:tabLst>
                <a:tab pos="457200" algn="l"/>
              </a:tabLst>
            </a:pPr>
            <a:r>
              <a:rPr lang="uk-UA" b="1" dirty="0">
                <a:ea typeface="Calibri" panose="020F0502020204030204" pitchFamily="34" charset="0"/>
                <a:cs typeface="Times New Roman" panose="02020603050405020304" pitchFamily="18" charset="0"/>
              </a:rPr>
              <a:t>Термін навчання: 2 роки 4 </a:t>
            </a:r>
            <a:r>
              <a:rPr lang="uk-UA" b="1" dirty="0" smtClean="0">
                <a:ea typeface="Calibri" panose="020F0502020204030204" pitchFamily="34" charset="0"/>
                <a:cs typeface="Times New Roman" panose="02020603050405020304" pitchFamily="18" charset="0"/>
              </a:rPr>
              <a:t>місяці.</a:t>
            </a:r>
          </a:p>
          <a:p>
            <a:pPr lvl="0" algn="just">
              <a:lnSpc>
                <a:spcPct val="115000"/>
              </a:lnSpc>
              <a:spcAft>
                <a:spcPts val="0"/>
              </a:spcAft>
              <a:buSzPts val="1000"/>
              <a:tabLst>
                <a:tab pos="457200" algn="l"/>
              </a:tabLst>
            </a:pPr>
            <a:r>
              <a:rPr lang="uk-UA" dirty="0" smtClean="0">
                <a:ea typeface="Calibri" panose="020F0502020204030204" pitchFamily="34" charset="0"/>
                <a:cs typeface="Times New Roman" panose="02020603050405020304" pitchFamily="18" charset="0"/>
              </a:rPr>
              <a:t>Для </a:t>
            </a:r>
            <a:r>
              <a:rPr lang="uk-UA" dirty="0">
                <a:ea typeface="Calibri" panose="020F0502020204030204" pitchFamily="34" charset="0"/>
                <a:cs typeface="Times New Roman" panose="02020603050405020304" pitchFamily="18" charset="0"/>
              </a:rPr>
              <a:t>вступу в магістратуру абітурієнт повинен мати базову вищу освіту освітнього ступеня бакалавра, повну вищу освіту (спеціаліста або магістра).</a:t>
            </a:r>
            <a:endParaRPr lang="uk-UA" sz="1600"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ea typeface="Calibri" panose="020F0502020204030204" pitchFamily="34" charset="0"/>
                <a:cs typeface="Times New Roman" panose="02020603050405020304" pitchFamily="18" charset="0"/>
              </a:rPr>
              <a:t>Вступне випробування, фаховий іспит з дисциплін:</a:t>
            </a:r>
            <a:endParaRPr lang="uk-UA" sz="1600"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ea typeface="Calibri" panose="020F0502020204030204" pitchFamily="34" charset="0"/>
                <a:cs typeface="Times New Roman" panose="02020603050405020304" pitchFamily="18" charset="0"/>
              </a:rPr>
              <a:t>1.Основи економіки та основи менеджменту.2. Основи державного та регіонального управління. </a:t>
            </a:r>
            <a:endParaRPr lang="uk-UA" sz="1600"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ea typeface="Calibri" panose="020F0502020204030204" pitchFamily="34" charset="0"/>
                <a:cs typeface="Times New Roman" panose="02020603050405020304" pitchFamily="18" charset="0"/>
              </a:rPr>
              <a:t>При вступі в магістратуру обов’язковий </a:t>
            </a:r>
            <a:r>
              <a:rPr lang="uk-UA" b="1" dirty="0">
                <a:ea typeface="Calibri" panose="020F0502020204030204" pitchFamily="34" charset="0"/>
                <a:cs typeface="Times New Roman" panose="02020603050405020304" pitchFamily="18" charset="0"/>
              </a:rPr>
              <a:t>єдиний вступний іспит з іноземної мови</a:t>
            </a:r>
            <a:r>
              <a:rPr lang="uk-UA" dirty="0">
                <a:ea typeface="Calibri" panose="020F0502020204030204" pitchFamily="34" charset="0"/>
                <a:cs typeface="Times New Roman" panose="02020603050405020304" pitchFamily="18" charset="0"/>
              </a:rPr>
              <a:t>. </a:t>
            </a:r>
            <a:r>
              <a:rPr lang="uk-UA" u="sng" dirty="0">
                <a:ea typeface="Calibri" panose="020F0502020204030204" pitchFamily="34" charset="0"/>
                <a:cs typeface="Times New Roman" panose="02020603050405020304" pitchFamily="18" charset="0"/>
                <a:hlinkClick r:id="rId2"/>
              </a:rPr>
              <a:t>Реєстрація</a:t>
            </a:r>
            <a:r>
              <a:rPr lang="uk-UA" dirty="0">
                <a:ea typeface="Calibri" panose="020F0502020204030204" pitchFamily="34" charset="0"/>
                <a:cs typeface="Times New Roman" panose="02020603050405020304" pitchFamily="18" charset="0"/>
              </a:rPr>
              <a:t> для складання єдиного вступного іспиту з іноземної мови та єдиного фахового вступного випробування вступників триватиме </a:t>
            </a:r>
            <a:r>
              <a:rPr lang="uk-UA" b="1" dirty="0">
                <a:ea typeface="Calibri" panose="020F0502020204030204" pitchFamily="34" charset="0"/>
                <a:cs typeface="Times New Roman" panose="02020603050405020304" pitchFamily="18" charset="0"/>
              </a:rPr>
              <a:t>з 6 травня до 18:00 03 червня 2020 року </a:t>
            </a:r>
            <a:r>
              <a:rPr lang="uk-UA" dirty="0">
                <a:ea typeface="Calibri" panose="020F0502020204030204" pitchFamily="34" charset="0"/>
                <a:cs typeface="Times New Roman" panose="02020603050405020304" pitchFamily="18" charset="0"/>
              </a:rPr>
              <a:t>у закладах вищої освіти.</a:t>
            </a:r>
            <a:endParaRPr lang="uk-UA" sz="1600"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dirty="0">
                <a:ea typeface="Calibri" panose="020F0502020204030204" pitchFamily="34" charset="0"/>
                <a:cs typeface="Times New Roman" panose="02020603050405020304" pitchFamily="18" charset="0"/>
              </a:rPr>
              <a:t>Основна сесія єдиного вступного іспиту (ЄВІ) з іноземних мов проводиться </a:t>
            </a:r>
            <a:r>
              <a:rPr lang="uk-UA" b="1" dirty="0">
                <a:ea typeface="Calibri" panose="020F0502020204030204" pitchFamily="34" charset="0"/>
                <a:cs typeface="Times New Roman" panose="02020603050405020304" pitchFamily="18" charset="0"/>
              </a:rPr>
              <a:t>01 липня 2020 року</a:t>
            </a:r>
            <a:r>
              <a:rPr lang="uk-UA" dirty="0">
                <a:ea typeface="Calibri" panose="020F0502020204030204" pitchFamily="34" charset="0"/>
                <a:cs typeface="Times New Roman" panose="02020603050405020304" pitchFamily="18" charset="0"/>
              </a:rPr>
              <a:t>.</a:t>
            </a:r>
            <a:endParaRPr lang="uk-UA" sz="1600" dirty="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000"/>
              <a:buFont typeface="Symbol" panose="05050102010706020507" pitchFamily="18" charset="2"/>
              <a:buChar char=""/>
              <a:tabLst>
                <a:tab pos="457200" algn="l"/>
              </a:tabLst>
            </a:pPr>
            <a:r>
              <a:rPr lang="uk-UA" b="1" dirty="0">
                <a:ea typeface="Calibri" panose="020F0502020204030204" pitchFamily="34" charset="0"/>
                <a:cs typeface="Times New Roman" panose="02020603050405020304" pitchFamily="18" charset="0"/>
              </a:rPr>
              <a:t>Термін навчання: 1 рік 4 місяці</a:t>
            </a:r>
            <a:r>
              <a:rPr lang="uk-UA" b="1" dirty="0" smtClean="0">
                <a:ea typeface="Calibri" panose="020F0502020204030204" pitchFamily="34" charset="0"/>
                <a:cs typeface="Times New Roman" panose="02020603050405020304" pitchFamily="18" charset="0"/>
              </a:rPr>
              <a:t>.</a:t>
            </a:r>
            <a:endParaRPr lang="uk-UA" sz="16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234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7262" y="555741"/>
            <a:ext cx="11340460" cy="6316216"/>
          </a:xfrm>
          <a:prstGeom prst="rect">
            <a:avLst/>
          </a:prstGeom>
        </p:spPr>
        <p:txBody>
          <a:bodyPr wrap="square">
            <a:spAutoFit/>
          </a:bodyPr>
          <a:lstStyle/>
          <a:p>
            <a:pPr algn="ctr"/>
            <a:r>
              <a:rPr lang="uk-UA" sz="2000" b="1" dirty="0" smtClean="0">
                <a:solidFill>
                  <a:srgbClr val="0070C0"/>
                </a:solidFill>
              </a:rPr>
              <a:t>Навчальні програми СВО «Бакалавр» та «Магістр» розроблені з урахуванням останніх тенденцій розвитку суспільства та сучасних наукових концепцій управління.</a:t>
            </a:r>
          </a:p>
          <a:p>
            <a:r>
              <a:rPr lang="uk-UA" sz="2000" dirty="0" smtClean="0"/>
              <a:t>Випускник із освітнім ступенем «Бакалавр» зможе:</a:t>
            </a:r>
          </a:p>
          <a:p>
            <a:pPr marL="285750" indent="-285750">
              <a:buFont typeface="Courier New" panose="02070309020205020404" pitchFamily="49" charset="0"/>
              <a:buChar char="o"/>
            </a:pPr>
            <a:r>
              <a:rPr lang="uk-UA" sz="2000" dirty="0" smtClean="0"/>
              <a:t>Працювати в органах виконавчої влади, місцевого самоврядування, державних установах, у тому числі й на керівних посадах;</a:t>
            </a:r>
          </a:p>
          <a:p>
            <a:pPr marL="285750" indent="-285750">
              <a:buFont typeface="Courier New" panose="02070309020205020404" pitchFamily="49" charset="0"/>
              <a:buChar char="o"/>
            </a:pPr>
            <a:r>
              <a:rPr lang="uk-UA" sz="2000" dirty="0" smtClean="0"/>
              <a:t>Оцінювати та аналізувати вплив управлінських рішень у публічній сфері на суспільні процеси: зайнятість, безробіття, темпи економічних змін, інфляцію, доходи тощо;</a:t>
            </a:r>
          </a:p>
          <a:p>
            <a:pPr marL="285750" indent="-285750">
              <a:buFont typeface="Courier New" panose="02070309020205020404" pitchFamily="49" charset="0"/>
              <a:buChar char="o"/>
            </a:pPr>
            <a:r>
              <a:rPr lang="uk-UA" sz="2000" dirty="0" smtClean="0"/>
              <a:t>Визначати та розробляти прогнозні та програмні документи економічного і соціального розвитку, показники економічного та соціального розвитку об’єктів публічного управління;</a:t>
            </a:r>
          </a:p>
          <a:p>
            <a:pPr marL="285750" indent="-285750">
              <a:buFont typeface="Courier New" panose="02070309020205020404" pitchFamily="49" charset="0"/>
              <a:buChar char="o"/>
            </a:pPr>
            <a:r>
              <a:rPr lang="uk-UA" sz="2000" dirty="0" smtClean="0"/>
              <a:t>Організовувати діяльність служб органу публічного адміністрування, функціонування інформаційно-комунікаційної системи;</a:t>
            </a:r>
          </a:p>
          <a:p>
            <a:pPr marL="285750" indent="-285750">
              <a:buFont typeface="Courier New" panose="02070309020205020404" pitchFamily="49" charset="0"/>
              <a:buChar char="o"/>
            </a:pPr>
            <a:r>
              <a:rPr lang="uk-UA" sz="2000" dirty="0" smtClean="0"/>
              <a:t>Забезпечувати координацію роботи підрозділів органу публічного управління, а також взаємодію органів державної влади, місцевого самоврядування і громадських організацій;</a:t>
            </a:r>
          </a:p>
          <a:p>
            <a:pPr marL="285750" indent="-285750">
              <a:buFont typeface="Courier New" panose="02070309020205020404" pitchFamily="49" charset="0"/>
              <a:buChar char="o"/>
            </a:pPr>
            <a:r>
              <a:rPr lang="uk-UA" sz="2000" dirty="0" smtClean="0"/>
              <a:t>Контролювати своєчасність і якість виконання поставлених завдань, ступінь реалізації стратегії розвитку об’єкта управління, впровадження сучасних методів діяльності органу публічної влади, дотримання законності і етики управління.</a:t>
            </a:r>
          </a:p>
          <a:p>
            <a:pPr marL="342900" lvl="0" indent="-342900" algn="just">
              <a:lnSpc>
                <a:spcPct val="107000"/>
              </a:lnSpc>
              <a:spcAft>
                <a:spcPts val="800"/>
              </a:spcAft>
              <a:buSzPts val="1000"/>
              <a:buFont typeface="Symbol" panose="05050102010706020507" pitchFamily="18" charset="2"/>
              <a:buChar char=""/>
              <a:tabLst>
                <a:tab pos="457200" algn="l"/>
              </a:tabLst>
            </a:pPr>
            <a:r>
              <a:rPr lang="uk-UA" b="1" dirty="0" smtClean="0">
                <a:solidFill>
                  <a:srgbClr val="0070C0"/>
                </a:solidFill>
              </a:rPr>
              <a:t>Випускник може працювати: в органах державної влади, місцевого самоврядування та громадських організаціях, </a:t>
            </a:r>
            <a:r>
              <a:rPr lang="ru-RU" b="1" dirty="0" smtClean="0">
                <a:solidFill>
                  <a:srgbClr val="0070C0"/>
                </a:solidFill>
                <a:ea typeface="Calibri" panose="020F0502020204030204" pitchFamily="34" charset="0"/>
                <a:cs typeface="Times New Roman" panose="02020603050405020304" pitchFamily="18" charset="0"/>
              </a:rPr>
              <a:t>міжнародних </a:t>
            </a:r>
            <a:r>
              <a:rPr lang="ru-RU" b="1" dirty="0">
                <a:solidFill>
                  <a:srgbClr val="0070C0"/>
                </a:solidFill>
                <a:ea typeface="Calibri" panose="020F0502020204030204" pitchFamily="34" charset="0"/>
                <a:cs typeface="Times New Roman" panose="02020603050405020304" pitchFamily="18" charset="0"/>
              </a:rPr>
              <a:t>неурядових </a:t>
            </a:r>
            <a:r>
              <a:rPr lang="ru-RU" b="1" dirty="0" smtClean="0">
                <a:solidFill>
                  <a:srgbClr val="0070C0"/>
                </a:solidFill>
                <a:ea typeface="Calibri" panose="020F0502020204030204" pitchFamily="34" charset="0"/>
                <a:cs typeface="Times New Roman" panose="02020603050405020304" pitchFamily="18" charset="0"/>
              </a:rPr>
              <a:t>організаціях, некомерційних організаціях, наукових </a:t>
            </a:r>
            <a:r>
              <a:rPr lang="ru-RU" b="1" dirty="0">
                <a:solidFill>
                  <a:srgbClr val="0070C0"/>
                </a:solidFill>
                <a:ea typeface="Calibri" panose="020F0502020204030204" pitchFamily="34" charset="0"/>
                <a:cs typeface="Times New Roman" panose="02020603050405020304" pitchFamily="18" charset="0"/>
              </a:rPr>
              <a:t>та освітніх </a:t>
            </a:r>
            <a:r>
              <a:rPr lang="ru-RU" b="1" dirty="0" smtClean="0">
                <a:solidFill>
                  <a:srgbClr val="0070C0"/>
                </a:solidFill>
                <a:ea typeface="Calibri" panose="020F0502020204030204" pitchFamily="34" charset="0"/>
                <a:cs typeface="Times New Roman" panose="02020603050405020304" pitchFamily="18" charset="0"/>
              </a:rPr>
              <a:t>установах, державних </a:t>
            </a:r>
            <a:r>
              <a:rPr lang="ru-RU" b="1" dirty="0">
                <a:solidFill>
                  <a:srgbClr val="0070C0"/>
                </a:solidFill>
                <a:ea typeface="Calibri" panose="020F0502020204030204" pitchFamily="34" charset="0"/>
                <a:cs typeface="Times New Roman" panose="02020603050405020304" pitchFamily="18" charset="0"/>
              </a:rPr>
              <a:t>та громадських </a:t>
            </a:r>
            <a:r>
              <a:rPr lang="ru-RU" b="1" dirty="0" smtClean="0">
                <a:solidFill>
                  <a:srgbClr val="0070C0"/>
                </a:solidFill>
                <a:ea typeface="Calibri" panose="020F0502020204030204" pitchFamily="34" charset="0"/>
                <a:cs typeface="Times New Roman" panose="02020603050405020304" pitchFamily="18" charset="0"/>
              </a:rPr>
              <a:t>фондах, в </a:t>
            </a:r>
            <a:r>
              <a:rPr lang="uk-UA" b="1" dirty="0" smtClean="0">
                <a:solidFill>
                  <a:srgbClr val="0070C0"/>
                </a:solidFill>
                <a:ea typeface="Calibri" panose="020F0502020204030204" pitchFamily="34" charset="0"/>
                <a:cs typeface="Times New Roman" panose="02020603050405020304" pitchFamily="18" charset="0"/>
              </a:rPr>
              <a:t>антикорупційному</a:t>
            </a:r>
            <a:r>
              <a:rPr lang="ru-RU" b="1" dirty="0" smtClean="0">
                <a:solidFill>
                  <a:srgbClr val="0070C0"/>
                </a:solidFill>
                <a:ea typeface="Calibri" panose="020F0502020204030204" pitchFamily="34" charset="0"/>
                <a:cs typeface="Times New Roman" panose="02020603050405020304" pitchFamily="18" charset="0"/>
              </a:rPr>
              <a:t> бюро та </a:t>
            </a:r>
            <a:r>
              <a:rPr lang="uk-UA" b="1" dirty="0" smtClean="0">
                <a:solidFill>
                  <a:srgbClr val="0070C0"/>
                </a:solidFill>
                <a:ea typeface="Calibri" panose="020F0502020204030204" pitchFamily="34" charset="0"/>
                <a:cs typeface="Times New Roman" panose="02020603050405020304" pitchFamily="18" charset="0"/>
              </a:rPr>
              <a:t>багато інших установ</a:t>
            </a:r>
            <a:r>
              <a:rPr lang="ru-RU" b="1" dirty="0" smtClean="0">
                <a:solidFill>
                  <a:srgbClr val="0070C0"/>
                </a:solidFill>
                <a:ea typeface="Calibri" panose="020F0502020204030204" pitchFamily="34" charset="0"/>
                <a:cs typeface="Times New Roman" panose="02020603050405020304" pitchFamily="18" charset="0"/>
              </a:rPr>
              <a:t>.</a:t>
            </a:r>
            <a:endParaRPr lang="ru-RU" b="1" dirty="0">
              <a:solidFill>
                <a:srgbClr val="0070C0"/>
              </a:solidFill>
              <a:ea typeface="Calibri" panose="020F0502020204030204" pitchFamily="34" charset="0"/>
              <a:cs typeface="Times New Roman" panose="02020603050405020304" pitchFamily="18" charset="0"/>
            </a:endParaRPr>
          </a:p>
          <a:p>
            <a:pPr algn="ctr"/>
            <a:endParaRPr lang="uk-UA" sz="2000" b="1" dirty="0">
              <a:solidFill>
                <a:srgbClr val="0070C0"/>
              </a:solidFill>
            </a:endParaRPr>
          </a:p>
        </p:txBody>
      </p:sp>
    </p:spTree>
    <p:extLst>
      <p:ext uri="{BB962C8B-B14F-4D97-AF65-F5344CB8AC3E}">
        <p14:creationId xmlns:p14="http://schemas.microsoft.com/office/powerpoint/2010/main" val="959440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8637" y="471488"/>
            <a:ext cx="11329987" cy="5632311"/>
          </a:xfrm>
          <a:prstGeom prst="rect">
            <a:avLst/>
          </a:prstGeom>
        </p:spPr>
        <p:txBody>
          <a:bodyPr wrap="square">
            <a:spAutoFit/>
          </a:bodyPr>
          <a:lstStyle/>
          <a:p>
            <a:pPr algn="ctr"/>
            <a:r>
              <a:rPr lang="uk-UA" sz="2000" b="1" dirty="0" smtClean="0">
                <a:solidFill>
                  <a:srgbClr val="0070C0"/>
                </a:solidFill>
              </a:rPr>
              <a:t>Випускник із освітнім ступенем «Магістр» зможе:</a:t>
            </a:r>
          </a:p>
          <a:p>
            <a:pPr algn="just">
              <a:buFont typeface="+mj-lt"/>
              <a:buAutoNum type="arabicPeriod"/>
            </a:pPr>
            <a:r>
              <a:rPr lang="uk-UA" sz="2000" dirty="0" smtClean="0">
                <a:solidFill>
                  <a:srgbClr val="000000"/>
                </a:solidFill>
              </a:rPr>
              <a:t>Керувати структурними підрозділами органів виконавчої влади, виконавчих комітетів місцевих рад, громадських організаціях, інших публічних установ;</a:t>
            </a:r>
          </a:p>
          <a:p>
            <a:pPr algn="just">
              <a:buFont typeface="+mj-lt"/>
              <a:buAutoNum type="arabicPeriod"/>
            </a:pPr>
            <a:r>
              <a:rPr lang="uk-UA" sz="2000" dirty="0" smtClean="0">
                <a:solidFill>
                  <a:srgbClr val="000000"/>
                </a:solidFill>
              </a:rPr>
              <a:t>Аналізувати вплив нормативно-правових актів на процеси публічного управління у межах своєї компетенції, здійснювати оцінку політико-правових документів та програм, використовуючи методи економічного та управлінського аналізу;</a:t>
            </a:r>
          </a:p>
          <a:p>
            <a:pPr algn="just">
              <a:buFont typeface="+mj-lt"/>
              <a:buAutoNum type="arabicPeriod"/>
            </a:pPr>
            <a:r>
              <a:rPr lang="uk-UA" sz="2000" dirty="0" smtClean="0">
                <a:solidFill>
                  <a:srgbClr val="000000"/>
                </a:solidFill>
              </a:rPr>
              <a:t>Розробляти статути, положення та посадові інструкції у межах виконання адміністративних функцій, прогнозні та програмні документи економічного та соціального розвитку об’єкта управління, пропозиції з удосконалення роботи місцевих органів влади;</a:t>
            </a:r>
          </a:p>
          <a:p>
            <a:pPr algn="just">
              <a:buFont typeface="+mj-lt"/>
              <a:buAutoNum type="arabicPeriod"/>
            </a:pPr>
            <a:r>
              <a:rPr lang="uk-UA" sz="2000" dirty="0" smtClean="0">
                <a:solidFill>
                  <a:srgbClr val="000000"/>
                </a:solidFill>
              </a:rPr>
              <a:t>Організовувати роботу органів публічної влади із застосуванням методології стратегічного управління і сучасних методів діяльності органу публічної влади, забезпеченням функціонування інформаційно-комунікативної системи органу влади та реалізацією заходів щодо запровадження електронного урядування в публічній сфері;</a:t>
            </a:r>
          </a:p>
          <a:p>
            <a:pPr algn="just">
              <a:buFont typeface="+mj-lt"/>
              <a:buAutoNum type="arabicPeriod"/>
            </a:pPr>
            <a:r>
              <a:rPr lang="uk-UA" sz="2000" dirty="0" smtClean="0">
                <a:solidFill>
                  <a:srgbClr val="000000"/>
                </a:solidFill>
              </a:rPr>
              <a:t>Забезпечувати координацію діяльності підрозділів органів виконавчої влади і місцевого самоврядування, налагоджування публічно-приватного партнерства, прозорості прийняття управлінських рішень;</a:t>
            </a:r>
          </a:p>
          <a:p>
            <a:pPr algn="just">
              <a:buFont typeface="+mj-lt"/>
              <a:buAutoNum type="arabicPeriod"/>
            </a:pPr>
            <a:r>
              <a:rPr lang="uk-UA" sz="2000" dirty="0" smtClean="0">
                <a:solidFill>
                  <a:srgbClr val="000000"/>
                </a:solidFill>
              </a:rPr>
              <a:t>Контролювати своєчасність і якість виконання поставлених завдань впровадження сучасних методів діяльності органу публічної влади, дотримання законності в публічному управління, використання заходів протидії корупції та зловживань владою.</a:t>
            </a:r>
          </a:p>
        </p:txBody>
      </p:sp>
    </p:spTree>
    <p:extLst>
      <p:ext uri="{BB962C8B-B14F-4D97-AF65-F5344CB8AC3E}">
        <p14:creationId xmlns:p14="http://schemas.microsoft.com/office/powerpoint/2010/main" val="5923446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12124" y="369062"/>
            <a:ext cx="11359166" cy="6244273"/>
          </a:xfrm>
          <a:prstGeom prst="rect">
            <a:avLst/>
          </a:prstGeom>
        </p:spPr>
        <p:txBody>
          <a:bodyPr wrap="square">
            <a:spAutoFit/>
          </a:bodyPr>
          <a:lstStyle/>
          <a:p>
            <a:pPr marL="342900" lvl="0" indent="-342900">
              <a:lnSpc>
                <a:spcPct val="107000"/>
              </a:lnSpc>
              <a:spcAft>
                <a:spcPts val="0"/>
              </a:spcAft>
              <a:buSzPts val="1000"/>
              <a:buFont typeface="Symbol" panose="05050102010706020507" pitchFamily="18" charset="2"/>
              <a:buChar char=""/>
              <a:tabLst>
                <a:tab pos="457200" algn="l"/>
              </a:tabLst>
            </a:pPr>
            <a:r>
              <a:rPr lang="uk-UA" b="1" dirty="0" smtClean="0">
                <a:latin typeface="+mj-lt"/>
                <a:ea typeface="Calibri" panose="020F0502020204030204" pitchFamily="34" charset="0"/>
                <a:cs typeface="Times New Roman" panose="02020603050405020304" pitchFamily="18" charset="0"/>
              </a:rPr>
              <a:t>Створювати </a:t>
            </a:r>
            <a:r>
              <a:rPr lang="uk-UA" b="1" dirty="0">
                <a:latin typeface="+mj-lt"/>
                <a:ea typeface="Calibri" panose="020F0502020204030204" pitchFamily="34" charset="0"/>
                <a:cs typeface="Times New Roman" panose="02020603050405020304" pitchFamily="18" charset="0"/>
              </a:rPr>
              <a:t>комплексні, структурні, архітектурні та функціональні моделі електронного урядування на різних рівнях державного управління;</a:t>
            </a:r>
            <a:endParaRPr lang="ru-RU" b="1" dirty="0">
              <a:latin typeface="+mj-lt"/>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uk-UA" b="1" dirty="0" smtClean="0">
                <a:latin typeface="+mj-lt"/>
                <a:ea typeface="Calibri" panose="020F0502020204030204" pitchFamily="34" charset="0"/>
                <a:cs typeface="Times New Roman" panose="02020603050405020304" pitchFamily="18" charset="0"/>
              </a:rPr>
              <a:t>Обирати </a:t>
            </a:r>
            <a:r>
              <a:rPr lang="uk-UA" b="1" dirty="0">
                <a:latin typeface="+mj-lt"/>
                <a:ea typeface="Calibri" panose="020F0502020204030204" pitchFamily="34" charset="0"/>
                <a:cs typeface="Times New Roman" panose="02020603050405020304" pitchFamily="18" charset="0"/>
              </a:rPr>
              <a:t>відповідний метод чи методику оптимізації адміністративних процесів у органах державної влади з використанням реінжинірингу;</a:t>
            </a:r>
            <a:endParaRPr lang="ru-RU" b="1" dirty="0">
              <a:latin typeface="+mj-lt"/>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uk-UA" b="1" dirty="0" smtClean="0">
                <a:latin typeface="+mj-lt"/>
                <a:ea typeface="Calibri" panose="020F0502020204030204" pitchFamily="34" charset="0"/>
                <a:cs typeface="Times New Roman" panose="02020603050405020304" pitchFamily="18" charset="0"/>
              </a:rPr>
              <a:t>Проводити </a:t>
            </a:r>
            <a:r>
              <a:rPr lang="uk-UA" b="1" dirty="0">
                <a:latin typeface="+mj-lt"/>
                <a:ea typeface="Calibri" panose="020F0502020204030204" pitchFamily="34" charset="0"/>
                <a:cs typeface="Times New Roman" panose="02020603050405020304" pitchFamily="18" charset="0"/>
              </a:rPr>
              <a:t>комплексний аналіз рівня електронної готовності органів державної влади та місцевого самоврядування;</a:t>
            </a:r>
            <a:endParaRPr lang="ru-RU" b="1" dirty="0">
              <a:latin typeface="+mj-lt"/>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uk-UA" b="1" dirty="0" smtClean="0">
                <a:latin typeface="+mj-lt"/>
                <a:ea typeface="Calibri" panose="020F0502020204030204" pitchFamily="34" charset="0"/>
                <a:cs typeface="Times New Roman" panose="02020603050405020304" pitchFamily="18" charset="0"/>
              </a:rPr>
              <a:t>Готувати </a:t>
            </a:r>
            <a:r>
              <a:rPr lang="uk-UA" b="1" dirty="0">
                <a:latin typeface="+mj-lt"/>
                <a:ea typeface="Calibri" panose="020F0502020204030204" pitchFamily="34" charset="0"/>
                <a:cs typeface="Times New Roman" panose="02020603050405020304" pitchFamily="18" charset="0"/>
              </a:rPr>
              <a:t>проекти з місцевого та регіонального розвитку;</a:t>
            </a:r>
            <a:endParaRPr lang="ru-RU" b="1" dirty="0">
              <a:latin typeface="+mj-lt"/>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uk-UA" b="1" dirty="0" smtClean="0">
                <a:latin typeface="+mj-lt"/>
                <a:ea typeface="Calibri" panose="020F0502020204030204" pitchFamily="34" charset="0"/>
                <a:cs typeface="Times New Roman" panose="02020603050405020304" pitchFamily="18" charset="0"/>
              </a:rPr>
              <a:t>Здійснювати </a:t>
            </a:r>
            <a:r>
              <a:rPr lang="uk-UA" b="1" dirty="0">
                <a:latin typeface="+mj-lt"/>
                <a:ea typeface="Calibri" panose="020F0502020204030204" pitchFamily="34" charset="0"/>
                <a:cs typeface="Times New Roman" panose="02020603050405020304" pitchFamily="18" charset="0"/>
              </a:rPr>
              <a:t>розробку стратегії розвитку електронного урядування для галузі, території, органу держаної влади та місцевого </a:t>
            </a:r>
            <a:r>
              <a:rPr lang="uk-UA" b="1" dirty="0" smtClean="0">
                <a:latin typeface="+mj-lt"/>
                <a:ea typeface="Calibri" panose="020F0502020204030204" pitchFamily="34" charset="0"/>
                <a:cs typeface="Times New Roman" panose="02020603050405020304" pitchFamily="18" charset="0"/>
              </a:rPr>
              <a:t>самоврядування;</a:t>
            </a:r>
            <a:endParaRPr lang="ru-RU" b="1" dirty="0" smtClean="0">
              <a:latin typeface="+mj-lt"/>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uk-UA" b="1" dirty="0">
                <a:latin typeface="+mj-lt"/>
                <a:ea typeface="Calibri" panose="020F0502020204030204" pitchFamily="34" charset="0"/>
              </a:rPr>
              <a:t>Р</a:t>
            </a:r>
            <a:r>
              <a:rPr lang="uk-UA" b="1" dirty="0" smtClean="0">
                <a:latin typeface="+mj-lt"/>
                <a:ea typeface="Calibri" panose="020F0502020204030204" pitchFamily="34" charset="0"/>
              </a:rPr>
              <a:t>озробляти </a:t>
            </a:r>
            <a:r>
              <a:rPr lang="uk-UA" b="1" dirty="0">
                <a:latin typeface="+mj-lt"/>
                <a:ea typeface="Calibri" panose="020F0502020204030204" pitchFamily="34" charset="0"/>
              </a:rPr>
              <a:t>та застосовувати інструментарій аналізу політики та організаційних форм залучення громадськості до процесів опрацювання та контролю управлінських рішень на державному, регіональному та муніципальному </a:t>
            </a:r>
            <a:r>
              <a:rPr lang="uk-UA" b="1" dirty="0" smtClean="0">
                <a:latin typeface="+mj-lt"/>
                <a:ea typeface="Calibri" panose="020F0502020204030204" pitchFamily="34" charset="0"/>
              </a:rPr>
              <a:t>рівнях</a:t>
            </a:r>
            <a:endParaRPr lang="uk-UA" b="1" dirty="0" smtClean="0">
              <a:solidFill>
                <a:srgbClr val="0070C0"/>
              </a:solidFill>
              <a:latin typeface="+mj-lt"/>
            </a:endParaRPr>
          </a:p>
          <a:p>
            <a:pPr lvl="0" algn="just">
              <a:spcAft>
                <a:spcPts val="800"/>
              </a:spcAft>
              <a:buSzPts val="1000"/>
              <a:tabLst>
                <a:tab pos="457200" algn="l"/>
              </a:tabLst>
            </a:pPr>
            <a:r>
              <a:rPr lang="uk-UA" b="1" dirty="0" smtClean="0">
                <a:solidFill>
                  <a:srgbClr val="0070C0"/>
                </a:solidFill>
                <a:latin typeface="+mj-lt"/>
              </a:rPr>
              <a:t>Випускник </a:t>
            </a:r>
            <a:r>
              <a:rPr lang="uk-UA" b="1" dirty="0">
                <a:solidFill>
                  <a:srgbClr val="0070C0"/>
                </a:solidFill>
                <a:latin typeface="+mj-lt"/>
              </a:rPr>
              <a:t>із освітнім ступенем «Магістр» </a:t>
            </a:r>
            <a:r>
              <a:rPr lang="uk-UA" b="1" dirty="0" smtClean="0">
                <a:solidFill>
                  <a:srgbClr val="0070C0"/>
                </a:solidFill>
                <a:latin typeface="+mj-lt"/>
              </a:rPr>
              <a:t>може </a:t>
            </a:r>
            <a:r>
              <a:rPr lang="uk-UA" b="1" dirty="0">
                <a:solidFill>
                  <a:srgbClr val="0070C0"/>
                </a:solidFill>
                <a:latin typeface="+mj-lt"/>
              </a:rPr>
              <a:t>працювати:</a:t>
            </a:r>
            <a:r>
              <a:rPr lang="uk-UA" dirty="0">
                <a:solidFill>
                  <a:srgbClr val="0070C0"/>
                </a:solidFill>
                <a:latin typeface="+mj-lt"/>
              </a:rPr>
              <a:t> </a:t>
            </a:r>
            <a:r>
              <a:rPr lang="uk-UA" b="1" dirty="0">
                <a:solidFill>
                  <a:srgbClr val="0070C0"/>
                </a:solidFill>
                <a:latin typeface="+mj-lt"/>
              </a:rPr>
              <a:t>в органах державної влади, місцевого самоврядування та громадських організаціях, </a:t>
            </a:r>
            <a:r>
              <a:rPr lang="ru-RU" b="1" dirty="0">
                <a:solidFill>
                  <a:srgbClr val="0070C0"/>
                </a:solidFill>
                <a:latin typeface="+mj-lt"/>
                <a:ea typeface="Calibri" panose="020F0502020204030204" pitchFamily="34" charset="0"/>
                <a:cs typeface="Times New Roman" panose="02020603050405020304" pitchFamily="18" charset="0"/>
              </a:rPr>
              <a:t>міжнародних неурядових організаціях, некомерційних організаціях, наукових та освітніх установах, державних та громадських фондах, в </a:t>
            </a:r>
            <a:r>
              <a:rPr lang="uk-UA" b="1" dirty="0">
                <a:solidFill>
                  <a:srgbClr val="0070C0"/>
                </a:solidFill>
                <a:latin typeface="+mj-lt"/>
                <a:ea typeface="Calibri" panose="020F0502020204030204" pitchFamily="34" charset="0"/>
                <a:cs typeface="Times New Roman" panose="02020603050405020304" pitchFamily="18" charset="0"/>
              </a:rPr>
              <a:t>антикорупційному</a:t>
            </a:r>
            <a:r>
              <a:rPr lang="ru-RU" b="1" dirty="0">
                <a:solidFill>
                  <a:srgbClr val="0070C0"/>
                </a:solidFill>
                <a:latin typeface="+mj-lt"/>
                <a:ea typeface="Calibri" panose="020F0502020204030204" pitchFamily="34" charset="0"/>
                <a:cs typeface="Times New Roman" panose="02020603050405020304" pitchFamily="18" charset="0"/>
              </a:rPr>
              <a:t> бюро та </a:t>
            </a:r>
            <a:r>
              <a:rPr lang="uk-UA" b="1" dirty="0">
                <a:solidFill>
                  <a:srgbClr val="0070C0"/>
                </a:solidFill>
                <a:latin typeface="+mj-lt"/>
                <a:ea typeface="Calibri" panose="020F0502020204030204" pitchFamily="34" charset="0"/>
                <a:cs typeface="Times New Roman" panose="02020603050405020304" pitchFamily="18" charset="0"/>
              </a:rPr>
              <a:t>багато інших установ</a:t>
            </a:r>
            <a:r>
              <a:rPr lang="ru-RU" b="1" dirty="0" smtClean="0">
                <a:solidFill>
                  <a:srgbClr val="0070C0"/>
                </a:solidFill>
                <a:latin typeface="+mj-lt"/>
                <a:ea typeface="Calibri" panose="020F0502020204030204" pitchFamily="34" charset="0"/>
                <a:cs typeface="Times New Roman" panose="02020603050405020304" pitchFamily="18" charset="0"/>
              </a:rPr>
              <a:t>.</a:t>
            </a:r>
            <a:endParaRPr lang="ru-RU" b="1" dirty="0">
              <a:solidFill>
                <a:srgbClr val="0070C0"/>
              </a:solidFill>
              <a:latin typeface="+mj-lt"/>
              <a:ea typeface="Calibri" panose="020F0502020204030204" pitchFamily="34" charset="0"/>
              <a:cs typeface="Times New Roman" panose="02020603050405020304" pitchFamily="18" charset="0"/>
            </a:endParaRPr>
          </a:p>
          <a:p>
            <a:pPr lvl="0" algn="just"/>
            <a:r>
              <a:rPr lang="uk-UA" i="1" dirty="0" smtClean="0">
                <a:solidFill>
                  <a:srgbClr val="0070C0"/>
                </a:solidFill>
                <a:latin typeface="+mj-lt"/>
              </a:rPr>
              <a:t>Конкурентні </a:t>
            </a:r>
            <a:r>
              <a:rPr lang="uk-UA" i="1" dirty="0">
                <a:solidFill>
                  <a:srgbClr val="0070C0"/>
                </a:solidFill>
                <a:latin typeface="+mj-lt"/>
              </a:rPr>
              <a:t>переваги спеціальності </a:t>
            </a:r>
            <a:r>
              <a:rPr lang="ru-RU" b="1" i="1" dirty="0" smtClean="0">
                <a:solidFill>
                  <a:srgbClr val="0070C0"/>
                </a:solidFill>
                <a:latin typeface="+mj-lt"/>
              </a:rPr>
              <a:t>281 "</a:t>
            </a:r>
            <a:r>
              <a:rPr lang="ru-RU" b="1" i="1" dirty="0" err="1" smtClean="0">
                <a:solidFill>
                  <a:srgbClr val="0070C0"/>
                </a:solidFill>
                <a:latin typeface="+mj-lt"/>
              </a:rPr>
              <a:t>Публічне</a:t>
            </a:r>
            <a:r>
              <a:rPr lang="ru-RU" b="1" i="1" dirty="0" smtClean="0">
                <a:solidFill>
                  <a:srgbClr val="0070C0"/>
                </a:solidFill>
                <a:latin typeface="+mj-lt"/>
              </a:rPr>
              <a:t> </a:t>
            </a:r>
            <a:r>
              <a:rPr lang="ru-RU" b="1" i="1" dirty="0" err="1" smtClean="0">
                <a:solidFill>
                  <a:srgbClr val="0070C0"/>
                </a:solidFill>
                <a:latin typeface="+mj-lt"/>
              </a:rPr>
              <a:t>управління</a:t>
            </a:r>
            <a:r>
              <a:rPr lang="ru-RU" b="1" i="1" dirty="0" smtClean="0">
                <a:solidFill>
                  <a:srgbClr val="0070C0"/>
                </a:solidFill>
                <a:latin typeface="+mj-lt"/>
              </a:rPr>
              <a:t> та </a:t>
            </a:r>
            <a:r>
              <a:rPr lang="ru-RU" b="1" i="1" dirty="0" err="1" smtClean="0">
                <a:solidFill>
                  <a:srgbClr val="0070C0"/>
                </a:solidFill>
                <a:latin typeface="+mj-lt"/>
              </a:rPr>
              <a:t>адміністрування</a:t>
            </a:r>
            <a:r>
              <a:rPr lang="ru-RU" b="1" i="1" dirty="0" smtClean="0">
                <a:solidFill>
                  <a:srgbClr val="0070C0"/>
                </a:solidFill>
                <a:latin typeface="+mj-lt"/>
              </a:rPr>
              <a:t>"</a:t>
            </a:r>
            <a:r>
              <a:rPr lang="uk-UA" i="1" dirty="0">
                <a:solidFill>
                  <a:srgbClr val="0070C0"/>
                </a:solidFill>
                <a:latin typeface="+mj-lt"/>
              </a:rPr>
              <a:t> полягають в наданні студентам необхідних компетентностей з </a:t>
            </a:r>
            <a:r>
              <a:rPr lang="uk-UA" i="1" dirty="0" smtClean="0">
                <a:solidFill>
                  <a:srgbClr val="0070C0"/>
                </a:solidFill>
                <a:latin typeface="+mj-lt"/>
              </a:rPr>
              <a:t>міжнародного, державного та місцевого </a:t>
            </a:r>
            <a:r>
              <a:rPr lang="uk-UA" i="1" dirty="0">
                <a:solidFill>
                  <a:srgbClr val="0070C0"/>
                </a:solidFill>
                <a:latin typeface="+mj-lt"/>
              </a:rPr>
              <a:t>управління та управління державою.</a:t>
            </a:r>
            <a:endParaRPr lang="uk-UA" dirty="0">
              <a:solidFill>
                <a:srgbClr val="0070C0"/>
              </a:solidFill>
              <a:latin typeface="+mj-lt"/>
            </a:endParaRPr>
          </a:p>
          <a:p>
            <a:pPr lvl="0" algn="ctr"/>
            <a:r>
              <a:rPr lang="uk-UA" b="1" dirty="0">
                <a:solidFill>
                  <a:srgbClr val="0070C0"/>
                </a:solidFill>
                <a:latin typeface="+mj-lt"/>
              </a:rPr>
              <a:t>Випускники, які захочуть здійснювати професійну діяльність в реальному секторі економіки (організаціях виробничої на невиробничої сфери) зможуть використати ці компетентності для налагодження більш продуктивного діалогу з чиновниками.</a:t>
            </a:r>
          </a:p>
        </p:txBody>
      </p:sp>
    </p:spTree>
    <p:extLst>
      <p:ext uri="{BB962C8B-B14F-4D97-AF65-F5344CB8AC3E}">
        <p14:creationId xmlns:p14="http://schemas.microsoft.com/office/powerpoint/2010/main" val="2903013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6932258" y="502879"/>
            <a:ext cx="1733550" cy="1306043"/>
          </a:xfrm>
          <a:prstGeom prst="rect">
            <a:avLst/>
          </a:prstGeom>
        </p:spPr>
      </p:pic>
      <p:pic>
        <p:nvPicPr>
          <p:cNvPr id="7" name="Рисунок 6"/>
          <p:cNvPicPr>
            <a:picLocks noChangeAspect="1"/>
          </p:cNvPicPr>
          <p:nvPr/>
        </p:nvPicPr>
        <p:blipFill>
          <a:blip r:embed="rId3"/>
          <a:stretch>
            <a:fillRect/>
          </a:stretch>
        </p:blipFill>
        <p:spPr>
          <a:xfrm>
            <a:off x="3590992" y="502880"/>
            <a:ext cx="3304170" cy="1497641"/>
          </a:xfrm>
          <a:prstGeom prst="rect">
            <a:avLst/>
          </a:prstGeom>
        </p:spPr>
      </p:pic>
      <p:pic>
        <p:nvPicPr>
          <p:cNvPr id="8" name="Рисунок 7"/>
          <p:cNvPicPr>
            <a:picLocks noChangeAspect="1"/>
          </p:cNvPicPr>
          <p:nvPr/>
        </p:nvPicPr>
        <p:blipFill>
          <a:blip r:embed="rId4"/>
          <a:stretch>
            <a:fillRect/>
          </a:stretch>
        </p:blipFill>
        <p:spPr>
          <a:xfrm>
            <a:off x="7594245" y="1970468"/>
            <a:ext cx="2143125" cy="1651514"/>
          </a:xfrm>
          <a:prstGeom prst="rect">
            <a:avLst/>
          </a:prstGeom>
        </p:spPr>
      </p:pic>
      <p:pic>
        <p:nvPicPr>
          <p:cNvPr id="9" name="Рисунок 8"/>
          <p:cNvPicPr>
            <a:picLocks noChangeAspect="1"/>
          </p:cNvPicPr>
          <p:nvPr/>
        </p:nvPicPr>
        <p:blipFill>
          <a:blip r:embed="rId5"/>
          <a:stretch>
            <a:fillRect/>
          </a:stretch>
        </p:blipFill>
        <p:spPr>
          <a:xfrm>
            <a:off x="489397" y="502881"/>
            <a:ext cx="3101594" cy="1467587"/>
          </a:xfrm>
          <a:prstGeom prst="rect">
            <a:avLst/>
          </a:prstGeom>
        </p:spPr>
      </p:pic>
      <p:pic>
        <p:nvPicPr>
          <p:cNvPr id="10" name="Рисунок 9"/>
          <p:cNvPicPr>
            <a:picLocks noChangeAspect="1"/>
          </p:cNvPicPr>
          <p:nvPr/>
        </p:nvPicPr>
        <p:blipFill>
          <a:blip r:embed="rId6"/>
          <a:stretch>
            <a:fillRect/>
          </a:stretch>
        </p:blipFill>
        <p:spPr>
          <a:xfrm>
            <a:off x="8702904" y="502879"/>
            <a:ext cx="2952476" cy="1467589"/>
          </a:xfrm>
          <a:prstGeom prst="rect">
            <a:avLst/>
          </a:prstGeom>
        </p:spPr>
      </p:pic>
      <p:pic>
        <p:nvPicPr>
          <p:cNvPr id="11" name="Рисунок 10"/>
          <p:cNvPicPr>
            <a:picLocks noChangeAspect="1"/>
          </p:cNvPicPr>
          <p:nvPr/>
        </p:nvPicPr>
        <p:blipFill>
          <a:blip r:embed="rId7"/>
          <a:stretch>
            <a:fillRect/>
          </a:stretch>
        </p:blipFill>
        <p:spPr>
          <a:xfrm>
            <a:off x="489395" y="1970468"/>
            <a:ext cx="2952750" cy="1552575"/>
          </a:xfrm>
          <a:prstGeom prst="rect">
            <a:avLst/>
          </a:prstGeom>
        </p:spPr>
      </p:pic>
      <p:pic>
        <p:nvPicPr>
          <p:cNvPr id="12" name="Рисунок 11"/>
          <p:cNvPicPr>
            <a:picLocks noChangeAspect="1"/>
          </p:cNvPicPr>
          <p:nvPr/>
        </p:nvPicPr>
        <p:blipFill>
          <a:blip r:embed="rId8"/>
          <a:stretch>
            <a:fillRect/>
          </a:stretch>
        </p:blipFill>
        <p:spPr>
          <a:xfrm>
            <a:off x="5032020" y="2000521"/>
            <a:ext cx="2562225" cy="1537549"/>
          </a:xfrm>
          <a:prstGeom prst="rect">
            <a:avLst/>
          </a:prstGeom>
        </p:spPr>
      </p:pic>
      <p:pic>
        <p:nvPicPr>
          <p:cNvPr id="13" name="Рисунок 12"/>
          <p:cNvPicPr>
            <a:picLocks noChangeAspect="1"/>
          </p:cNvPicPr>
          <p:nvPr/>
        </p:nvPicPr>
        <p:blipFill>
          <a:blip r:embed="rId9"/>
          <a:stretch>
            <a:fillRect/>
          </a:stretch>
        </p:blipFill>
        <p:spPr>
          <a:xfrm>
            <a:off x="9529027" y="1970468"/>
            <a:ext cx="2143125" cy="1505551"/>
          </a:xfrm>
          <a:prstGeom prst="rect">
            <a:avLst/>
          </a:prstGeom>
        </p:spPr>
      </p:pic>
      <p:pic>
        <p:nvPicPr>
          <p:cNvPr id="14" name="Рисунок 13"/>
          <p:cNvPicPr>
            <a:picLocks noChangeAspect="1"/>
          </p:cNvPicPr>
          <p:nvPr/>
        </p:nvPicPr>
        <p:blipFill>
          <a:blip r:embed="rId10"/>
          <a:stretch>
            <a:fillRect/>
          </a:stretch>
        </p:blipFill>
        <p:spPr>
          <a:xfrm>
            <a:off x="3442145" y="1998325"/>
            <a:ext cx="1676400" cy="1537549"/>
          </a:xfrm>
          <a:prstGeom prst="rect">
            <a:avLst/>
          </a:prstGeom>
        </p:spPr>
      </p:pic>
      <p:pic>
        <p:nvPicPr>
          <p:cNvPr id="15" name="Рисунок 14"/>
          <p:cNvPicPr>
            <a:picLocks noChangeAspect="1"/>
          </p:cNvPicPr>
          <p:nvPr/>
        </p:nvPicPr>
        <p:blipFill>
          <a:blip r:embed="rId11"/>
          <a:stretch>
            <a:fillRect/>
          </a:stretch>
        </p:blipFill>
        <p:spPr>
          <a:xfrm>
            <a:off x="437550" y="3539190"/>
            <a:ext cx="2847975" cy="1187306"/>
          </a:xfrm>
          <a:prstGeom prst="rect">
            <a:avLst/>
          </a:prstGeom>
        </p:spPr>
      </p:pic>
      <p:pic>
        <p:nvPicPr>
          <p:cNvPr id="16" name="Рисунок 15"/>
          <p:cNvPicPr>
            <a:picLocks noChangeAspect="1"/>
          </p:cNvPicPr>
          <p:nvPr/>
        </p:nvPicPr>
        <p:blipFill>
          <a:blip r:embed="rId12"/>
          <a:stretch>
            <a:fillRect/>
          </a:stretch>
        </p:blipFill>
        <p:spPr>
          <a:xfrm>
            <a:off x="3275200" y="3523043"/>
            <a:ext cx="2486025" cy="1203453"/>
          </a:xfrm>
          <a:prstGeom prst="rect">
            <a:avLst/>
          </a:prstGeom>
        </p:spPr>
      </p:pic>
      <p:pic>
        <p:nvPicPr>
          <p:cNvPr id="17" name="Рисунок 16"/>
          <p:cNvPicPr>
            <a:picLocks noChangeAspect="1"/>
          </p:cNvPicPr>
          <p:nvPr/>
        </p:nvPicPr>
        <p:blipFill>
          <a:blip r:embed="rId13"/>
          <a:stretch>
            <a:fillRect/>
          </a:stretch>
        </p:blipFill>
        <p:spPr>
          <a:xfrm>
            <a:off x="5858585" y="3523043"/>
            <a:ext cx="1714500" cy="1203453"/>
          </a:xfrm>
          <a:prstGeom prst="rect">
            <a:avLst/>
          </a:prstGeom>
        </p:spPr>
      </p:pic>
      <p:pic>
        <p:nvPicPr>
          <p:cNvPr id="18" name="Рисунок 17"/>
          <p:cNvPicPr>
            <a:picLocks noChangeAspect="1"/>
          </p:cNvPicPr>
          <p:nvPr/>
        </p:nvPicPr>
        <p:blipFill>
          <a:blip r:embed="rId14"/>
          <a:stretch>
            <a:fillRect/>
          </a:stretch>
        </p:blipFill>
        <p:spPr>
          <a:xfrm>
            <a:off x="463540" y="4720135"/>
            <a:ext cx="1515109" cy="1648546"/>
          </a:xfrm>
          <a:prstGeom prst="rect">
            <a:avLst/>
          </a:prstGeom>
        </p:spPr>
      </p:pic>
      <p:pic>
        <p:nvPicPr>
          <p:cNvPr id="19" name="Рисунок 18"/>
          <p:cNvPicPr>
            <a:picLocks noChangeAspect="1"/>
          </p:cNvPicPr>
          <p:nvPr/>
        </p:nvPicPr>
        <p:blipFill>
          <a:blip r:embed="rId15"/>
          <a:stretch>
            <a:fillRect/>
          </a:stretch>
        </p:blipFill>
        <p:spPr>
          <a:xfrm>
            <a:off x="7702065" y="3621982"/>
            <a:ext cx="2001678" cy="1120661"/>
          </a:xfrm>
          <a:prstGeom prst="rect">
            <a:avLst/>
          </a:prstGeom>
        </p:spPr>
      </p:pic>
      <p:pic>
        <p:nvPicPr>
          <p:cNvPr id="20" name="Рисунок 19"/>
          <p:cNvPicPr>
            <a:picLocks noChangeAspect="1"/>
          </p:cNvPicPr>
          <p:nvPr/>
        </p:nvPicPr>
        <p:blipFill>
          <a:blip r:embed="rId16"/>
          <a:stretch>
            <a:fillRect/>
          </a:stretch>
        </p:blipFill>
        <p:spPr>
          <a:xfrm>
            <a:off x="9752261" y="3476019"/>
            <a:ext cx="1905000" cy="1266624"/>
          </a:xfrm>
          <a:prstGeom prst="rect">
            <a:avLst/>
          </a:prstGeom>
        </p:spPr>
      </p:pic>
      <p:pic>
        <p:nvPicPr>
          <p:cNvPr id="21" name="Рисунок 20"/>
          <p:cNvPicPr>
            <a:picLocks noChangeAspect="1"/>
          </p:cNvPicPr>
          <p:nvPr/>
        </p:nvPicPr>
        <p:blipFill>
          <a:blip r:embed="rId17"/>
          <a:stretch>
            <a:fillRect/>
          </a:stretch>
        </p:blipFill>
        <p:spPr>
          <a:xfrm>
            <a:off x="4629710" y="4726724"/>
            <a:ext cx="1260495" cy="1635367"/>
          </a:xfrm>
          <a:prstGeom prst="rect">
            <a:avLst/>
          </a:prstGeom>
        </p:spPr>
      </p:pic>
      <p:pic>
        <p:nvPicPr>
          <p:cNvPr id="23" name="Рисунок 22"/>
          <p:cNvPicPr>
            <a:picLocks noChangeAspect="1"/>
          </p:cNvPicPr>
          <p:nvPr/>
        </p:nvPicPr>
        <p:blipFill>
          <a:blip r:embed="rId18"/>
          <a:stretch>
            <a:fillRect/>
          </a:stretch>
        </p:blipFill>
        <p:spPr>
          <a:xfrm>
            <a:off x="5883049" y="4740547"/>
            <a:ext cx="1824726" cy="1607409"/>
          </a:xfrm>
          <a:prstGeom prst="rect">
            <a:avLst/>
          </a:prstGeom>
        </p:spPr>
      </p:pic>
      <p:pic>
        <p:nvPicPr>
          <p:cNvPr id="24" name="Рисунок 23"/>
          <p:cNvPicPr>
            <a:picLocks noChangeAspect="1"/>
          </p:cNvPicPr>
          <p:nvPr/>
        </p:nvPicPr>
        <p:blipFill>
          <a:blip r:embed="rId19"/>
          <a:stretch>
            <a:fillRect/>
          </a:stretch>
        </p:blipFill>
        <p:spPr>
          <a:xfrm>
            <a:off x="9811563" y="4720135"/>
            <a:ext cx="1882054" cy="1654907"/>
          </a:xfrm>
          <a:prstGeom prst="rect">
            <a:avLst/>
          </a:prstGeom>
        </p:spPr>
      </p:pic>
      <p:pic>
        <p:nvPicPr>
          <p:cNvPr id="25" name="Рисунок 24"/>
          <p:cNvPicPr>
            <a:picLocks noChangeAspect="1"/>
          </p:cNvPicPr>
          <p:nvPr/>
        </p:nvPicPr>
        <p:blipFill>
          <a:blip r:embed="rId20"/>
          <a:stretch>
            <a:fillRect/>
          </a:stretch>
        </p:blipFill>
        <p:spPr>
          <a:xfrm>
            <a:off x="7907628" y="4696442"/>
            <a:ext cx="1903935" cy="1651514"/>
          </a:xfrm>
          <a:prstGeom prst="rect">
            <a:avLst/>
          </a:prstGeom>
        </p:spPr>
      </p:pic>
      <p:pic>
        <p:nvPicPr>
          <p:cNvPr id="28" name="Рисунок 27"/>
          <p:cNvPicPr>
            <a:picLocks noChangeAspect="1"/>
          </p:cNvPicPr>
          <p:nvPr/>
        </p:nvPicPr>
        <p:blipFill>
          <a:blip r:embed="rId21"/>
          <a:stretch>
            <a:fillRect/>
          </a:stretch>
        </p:blipFill>
        <p:spPr>
          <a:xfrm>
            <a:off x="2004639" y="4708044"/>
            <a:ext cx="1691598" cy="1666998"/>
          </a:xfrm>
          <a:prstGeom prst="rect">
            <a:avLst/>
          </a:prstGeom>
        </p:spPr>
      </p:pic>
      <p:sp>
        <p:nvSpPr>
          <p:cNvPr id="29" name="TextBox 28"/>
          <p:cNvSpPr txBox="1"/>
          <p:nvPr/>
        </p:nvSpPr>
        <p:spPr>
          <a:xfrm>
            <a:off x="0" y="154546"/>
            <a:ext cx="12192000" cy="307777"/>
          </a:xfrm>
          <a:prstGeom prst="rect">
            <a:avLst/>
          </a:prstGeom>
          <a:noFill/>
        </p:spPr>
        <p:txBody>
          <a:bodyPr wrap="square" rtlCol="0">
            <a:spAutoFit/>
          </a:bodyPr>
          <a:lstStyle/>
          <a:p>
            <a:r>
              <a:rPr lang="uk-UA" sz="1400" b="1" dirty="0" smtClean="0">
                <a:solidFill>
                  <a:srgbClr val="0070C0"/>
                </a:solidFill>
                <a:latin typeface="+mj-lt"/>
              </a:rPr>
              <a:t>БАЗИ ПРОХОДЖЕННЯ ПРАКТИКИ СТУДЕНТІВ СПЕЦІАЛЬНОСТІ </a:t>
            </a:r>
            <a:r>
              <a:rPr lang="ru-RU" sz="1400" b="1" dirty="0" smtClean="0">
                <a:solidFill>
                  <a:srgbClr val="0070C0"/>
                </a:solidFill>
                <a:latin typeface="+mj-lt"/>
              </a:rPr>
              <a:t> 281 "ПУБЛІЧНЕ УПРАВЛІННЯ ТА АДМІНІСТРУВАННЯ"</a:t>
            </a:r>
            <a:endParaRPr lang="ru-RU" sz="1400" b="1" dirty="0">
              <a:solidFill>
                <a:srgbClr val="0070C0"/>
              </a:solidFill>
              <a:latin typeface="+mj-lt"/>
            </a:endParaRPr>
          </a:p>
        </p:txBody>
      </p:sp>
    </p:spTree>
    <p:extLst>
      <p:ext uri="{BB962C8B-B14F-4D97-AF65-F5344CB8AC3E}">
        <p14:creationId xmlns:p14="http://schemas.microsoft.com/office/powerpoint/2010/main" val="570680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1679" y="528035"/>
            <a:ext cx="8409904" cy="707886"/>
          </a:xfrm>
          <a:prstGeom prst="rect">
            <a:avLst/>
          </a:prstGeom>
          <a:noFill/>
        </p:spPr>
        <p:txBody>
          <a:bodyPr wrap="square" rtlCol="0">
            <a:spAutoFit/>
          </a:bodyPr>
          <a:lstStyle/>
          <a:p>
            <a:pPr algn="ctr"/>
            <a:r>
              <a:rPr lang="uk-UA" sz="2000" b="1" dirty="0" smtClean="0">
                <a:solidFill>
                  <a:srgbClr val="0070C0"/>
                </a:solidFill>
                <a:effectLst>
                  <a:glow rad="63500">
                    <a:schemeClr val="accent4">
                      <a:satMod val="175000"/>
                      <a:alpha val="40000"/>
                    </a:schemeClr>
                  </a:glow>
                </a:effectLst>
                <a:latin typeface="+mj-lt"/>
              </a:rPr>
              <a:t>ДОЗВІЛЛЯ СТУДЕНТІВ ФАКУЛЬТЕТУ УПРАВЛІННЯ ФІНАНСАМИ ТА БІЗНЕСУ</a:t>
            </a:r>
            <a:endParaRPr lang="ru-RU" sz="2000" b="1" dirty="0">
              <a:solidFill>
                <a:srgbClr val="0070C0"/>
              </a:solidFill>
              <a:effectLst>
                <a:glow rad="63500">
                  <a:schemeClr val="accent4">
                    <a:satMod val="175000"/>
                    <a:alpha val="40000"/>
                  </a:schemeClr>
                </a:glow>
              </a:effectLst>
              <a:latin typeface="+mj-lt"/>
            </a:endParaRPr>
          </a:p>
        </p:txBody>
      </p:sp>
      <p:sp>
        <p:nvSpPr>
          <p:cNvPr id="4" name="Прямоугольник 3"/>
          <p:cNvSpPr/>
          <p:nvPr/>
        </p:nvSpPr>
        <p:spPr>
          <a:xfrm>
            <a:off x="839147" y="928145"/>
            <a:ext cx="10623050" cy="5355312"/>
          </a:xfrm>
          <a:prstGeom prst="rect">
            <a:avLst/>
          </a:prstGeom>
        </p:spPr>
        <p:txBody>
          <a:bodyPr wrap="square">
            <a:spAutoFit/>
          </a:bodyPr>
          <a:lstStyle/>
          <a:p>
            <a:r>
              <a:rPr lang="uk-UA" dirty="0" smtClean="0">
                <a:solidFill>
                  <a:srgbClr val="0070C0"/>
                </a:solidFill>
                <a:latin typeface="magistralcregular"/>
              </a:rPr>
              <a:t>Студентське самоврядування:</a:t>
            </a:r>
          </a:p>
          <a:p>
            <a:pPr algn="just"/>
            <a:r>
              <a:rPr lang="uk-UA" sz="1600" dirty="0" smtClean="0"/>
              <a:t>10 вересня 2015 року, у зв’язку зі створенням нового факультету “Управління фінансами та бізнесу”, Студентським Активом була проведена Конференція, на якій презентували новий проект Студентської Ради факультету. На презентації було розглянуто нову структуру Ради, розподіл обов’язків по відділах, можливості студентів при вступі у структуру та організаційні моменти. </a:t>
            </a:r>
          </a:p>
          <a:p>
            <a:pPr algn="just"/>
            <a:r>
              <a:rPr lang="uk-UA" sz="1600" b="1" i="1" dirty="0" smtClean="0">
                <a:latin typeface="+mj-lt"/>
              </a:rPr>
              <a:t>Гаслом нової команди стало: «Студентське життя – це впевнений крок для старту великих людей».</a:t>
            </a:r>
          </a:p>
          <a:p>
            <a:r>
              <a:rPr lang="uk-UA" sz="1600" b="1" dirty="0" smtClean="0">
                <a:solidFill>
                  <a:srgbClr val="0070C0"/>
                </a:solidFill>
                <a:latin typeface="+mj-lt"/>
              </a:rPr>
              <a:t>Студентське життя:</a:t>
            </a:r>
          </a:p>
          <a:p>
            <a:pPr algn="just"/>
            <a:r>
              <a:rPr lang="ru-RU" sz="1600" dirty="0">
                <a:latin typeface="+mj-lt"/>
              </a:rPr>
              <a:t>Студентське життя…Шалене і безтурботне, веселе і незабутнє… Це перший крок у доросле життя, </a:t>
            </a:r>
            <a:r>
              <a:rPr lang="ru-RU" sz="1600" dirty="0" smtClean="0">
                <a:latin typeface="+mj-lt"/>
              </a:rPr>
              <a:t>перші  100 </a:t>
            </a:r>
            <a:r>
              <a:rPr lang="uk-UA" sz="1600" dirty="0" smtClean="0">
                <a:latin typeface="+mj-lt"/>
              </a:rPr>
              <a:t>балів</a:t>
            </a:r>
            <a:r>
              <a:rPr lang="ru-RU" sz="1600" dirty="0" smtClean="0">
                <a:latin typeface="+mj-lt"/>
              </a:rPr>
              <a:t> </a:t>
            </a:r>
            <a:r>
              <a:rPr lang="ru-RU" sz="1600" dirty="0">
                <a:latin typeface="+mj-lt"/>
              </a:rPr>
              <a:t>в заліковій книжці, перший вдалий іспит, незабутні дні і безсонні </a:t>
            </a:r>
            <a:r>
              <a:rPr lang="ru-RU" sz="1600" dirty="0" smtClean="0">
                <a:latin typeface="+mj-lt"/>
              </a:rPr>
              <a:t>ночі, </a:t>
            </a:r>
            <a:r>
              <a:rPr lang="ru-RU" sz="1600" dirty="0">
                <a:latin typeface="+mj-lt"/>
              </a:rPr>
              <a:t>нові знайомі, які стають найближчими друзями на все життя, перші досягнення та перемоги, це перше кохання та перші сльози, це неймовірні емоції та незабутні враження та події</a:t>
            </a:r>
            <a:r>
              <a:rPr lang="ru-RU" sz="1600" dirty="0" smtClean="0">
                <a:latin typeface="+mj-lt"/>
              </a:rPr>
              <a:t>.</a:t>
            </a:r>
          </a:p>
          <a:p>
            <a:pPr algn="just"/>
            <a:endParaRPr lang="uk-UA" sz="1600" b="1" dirty="0">
              <a:latin typeface="+mj-lt"/>
            </a:endParaRPr>
          </a:p>
          <a:p>
            <a:pPr algn="just"/>
            <a:endParaRPr lang="uk-UA" sz="1600" b="1" dirty="0" smtClean="0">
              <a:latin typeface="+mj-lt"/>
            </a:endParaRPr>
          </a:p>
          <a:p>
            <a:pPr algn="just"/>
            <a:endParaRPr lang="uk-UA" sz="1600" b="1" dirty="0">
              <a:latin typeface="+mj-lt"/>
            </a:endParaRPr>
          </a:p>
          <a:p>
            <a:pPr algn="just"/>
            <a:endParaRPr lang="uk-UA" sz="1600" b="1" dirty="0" smtClean="0">
              <a:latin typeface="+mj-lt"/>
            </a:endParaRPr>
          </a:p>
          <a:p>
            <a:pPr algn="just"/>
            <a:endParaRPr lang="uk-UA" sz="1600" b="1" dirty="0">
              <a:latin typeface="+mj-lt"/>
            </a:endParaRPr>
          </a:p>
          <a:p>
            <a:pPr algn="just"/>
            <a:endParaRPr lang="uk-UA" sz="1600" b="1" dirty="0" smtClean="0">
              <a:latin typeface="+mj-lt"/>
            </a:endParaRPr>
          </a:p>
          <a:p>
            <a:endParaRPr lang="uk-UA" sz="1600" b="1" i="1" dirty="0">
              <a:effectLst/>
              <a:latin typeface="+mj-lt"/>
            </a:endParaRPr>
          </a:p>
          <a:p>
            <a:endParaRPr lang="uk-UA" sz="1600" b="1" i="1" dirty="0" smtClean="0">
              <a:latin typeface="+mj-lt"/>
            </a:endParaRPr>
          </a:p>
          <a:p>
            <a:endParaRPr lang="uk-UA" b="0" i="0" dirty="0">
              <a:solidFill>
                <a:srgbClr val="333333"/>
              </a:solidFill>
              <a:effectLst/>
              <a:latin typeface="magistralcregular"/>
            </a:endParaRPr>
          </a:p>
          <a:p>
            <a:endParaRPr lang="uk-UA" b="0" i="0" dirty="0">
              <a:solidFill>
                <a:srgbClr val="333333"/>
              </a:solidFill>
              <a:effectLst/>
              <a:latin typeface="magistralcregular"/>
            </a:endParaRPr>
          </a:p>
        </p:txBody>
      </p:sp>
      <p:pic>
        <p:nvPicPr>
          <p:cNvPr id="5" name="Рисунок 4"/>
          <p:cNvPicPr>
            <a:picLocks noChangeAspect="1"/>
          </p:cNvPicPr>
          <p:nvPr/>
        </p:nvPicPr>
        <p:blipFill>
          <a:blip r:embed="rId2"/>
          <a:stretch>
            <a:fillRect/>
          </a:stretch>
        </p:blipFill>
        <p:spPr>
          <a:xfrm>
            <a:off x="379828" y="-10438228"/>
            <a:ext cx="13001625" cy="9734843"/>
          </a:xfrm>
          <a:prstGeom prst="rect">
            <a:avLst/>
          </a:prstGeom>
        </p:spPr>
      </p:pic>
      <p:pic>
        <p:nvPicPr>
          <p:cNvPr id="6" name="Рисунок 5"/>
          <p:cNvPicPr>
            <a:picLocks noChangeAspect="1"/>
          </p:cNvPicPr>
          <p:nvPr/>
        </p:nvPicPr>
        <p:blipFill>
          <a:blip r:embed="rId3"/>
          <a:stretch>
            <a:fillRect/>
          </a:stretch>
        </p:blipFill>
        <p:spPr>
          <a:xfrm>
            <a:off x="839146" y="3552144"/>
            <a:ext cx="3183993" cy="2731313"/>
          </a:xfrm>
          <a:prstGeom prst="rect">
            <a:avLst/>
          </a:prstGeom>
        </p:spPr>
      </p:pic>
      <p:pic>
        <p:nvPicPr>
          <p:cNvPr id="7" name="Рисунок 6"/>
          <p:cNvPicPr>
            <a:picLocks noChangeAspect="1"/>
          </p:cNvPicPr>
          <p:nvPr/>
        </p:nvPicPr>
        <p:blipFill>
          <a:blip r:embed="rId4"/>
          <a:stretch>
            <a:fillRect/>
          </a:stretch>
        </p:blipFill>
        <p:spPr>
          <a:xfrm>
            <a:off x="4023140" y="3552144"/>
            <a:ext cx="3031180" cy="2743273"/>
          </a:xfrm>
          <a:prstGeom prst="rect">
            <a:avLst/>
          </a:prstGeom>
        </p:spPr>
      </p:pic>
      <p:pic>
        <p:nvPicPr>
          <p:cNvPr id="8" name="Рисунок 7"/>
          <p:cNvPicPr>
            <a:picLocks noChangeAspect="1"/>
          </p:cNvPicPr>
          <p:nvPr/>
        </p:nvPicPr>
        <p:blipFill>
          <a:blip r:embed="rId5"/>
          <a:stretch>
            <a:fillRect/>
          </a:stretch>
        </p:blipFill>
        <p:spPr>
          <a:xfrm>
            <a:off x="7054320" y="3552144"/>
            <a:ext cx="4407877" cy="2743273"/>
          </a:xfrm>
          <a:prstGeom prst="rect">
            <a:avLst/>
          </a:prstGeom>
        </p:spPr>
      </p:pic>
    </p:spTree>
    <p:extLst>
      <p:ext uri="{BB962C8B-B14F-4D97-AF65-F5344CB8AC3E}">
        <p14:creationId xmlns:p14="http://schemas.microsoft.com/office/powerpoint/2010/main" val="3565078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8794" y="699622"/>
            <a:ext cx="10393251" cy="5493812"/>
          </a:xfrm>
          <a:prstGeom prst="rect">
            <a:avLst/>
          </a:prstGeom>
        </p:spPr>
        <p:txBody>
          <a:bodyPr wrap="square">
            <a:spAutoFit/>
          </a:bodyPr>
          <a:lstStyle/>
          <a:p>
            <a:pPr algn="just">
              <a:lnSpc>
                <a:spcPct val="150000"/>
              </a:lnSpc>
            </a:pPr>
            <a:r>
              <a:rPr lang="uk-UA" b="1" dirty="0" smtClean="0">
                <a:solidFill>
                  <a:srgbClr val="0070C0"/>
                </a:solidFill>
                <a:latin typeface="+mj-lt"/>
              </a:rPr>
              <a:t>	</a:t>
            </a:r>
            <a:r>
              <a:rPr lang="uk-UA" b="1" dirty="0" smtClean="0"/>
              <a:t>З метою морально-естетичного виховання студентів у тісному взаємозв’язку з традиціями українського народу здійснюються важливі, змістовні і цікаві виховні заходи: урочиста Посвята першокурсників у студенти, проведення Днів Університету, Днів факультету, зустрічі з випускниками, урочисті засідання колективу факультету до Дня пам’яті жертв голодомору, Дня Соборності України, Дня пам’яті героїв Крут, річниці створення УПА, зустрічі з відомими політичними діячами, театралізовані свята “Андріївські вечорниці”, концерти, Різдвяні та Великодні святкування. Традиційним стало для нашого факультету щорічно проводити свято “Рідної мови”, тематичні вечори “О слово рідне, орле скутий”, “Моє ти диво калинове – чарівна українська мово”, “Народе мій, до тебе я ще верну...”, Шевченківські дні; влаштовувати диспути, круглі столи з проблем культури спілкування, мовленнєвого етикету, діють різноманітні художні колективи, гуртки, а також гуртки за інтересами: вокальний ансамбль “Майоран”,  ансамбль естрадної пісні “Водограй”, драматичний гурток “Золоте слово”, ансамбль естрадного танцю “Відлуння”, гурток інструментальної музики. </a:t>
            </a:r>
            <a:endParaRPr lang="uk-UA" b="1" dirty="0"/>
          </a:p>
        </p:txBody>
      </p:sp>
    </p:spTree>
    <p:extLst>
      <p:ext uri="{BB962C8B-B14F-4D97-AF65-F5344CB8AC3E}">
        <p14:creationId xmlns:p14="http://schemas.microsoft.com/office/powerpoint/2010/main" val="4250293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744754" y="478301"/>
            <a:ext cx="2929645" cy="2857500"/>
          </a:xfrm>
          <a:prstGeom prst="rect">
            <a:avLst/>
          </a:prstGeom>
        </p:spPr>
      </p:pic>
      <p:pic>
        <p:nvPicPr>
          <p:cNvPr id="6" name="Рисунок 5"/>
          <p:cNvPicPr>
            <a:picLocks noChangeAspect="1"/>
          </p:cNvPicPr>
          <p:nvPr/>
        </p:nvPicPr>
        <p:blipFill>
          <a:blip r:embed="rId3"/>
          <a:stretch>
            <a:fillRect/>
          </a:stretch>
        </p:blipFill>
        <p:spPr>
          <a:xfrm>
            <a:off x="8744754" y="3335801"/>
            <a:ext cx="2929645" cy="303686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6701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6430617" y="475512"/>
            <a:ext cx="5267692" cy="5925288"/>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39" y="475512"/>
            <a:ext cx="5963478" cy="5925288"/>
          </a:xfrm>
          <a:prstGeom prst="rect">
            <a:avLst/>
          </a:prstGeom>
        </p:spPr>
      </p:pic>
    </p:spTree>
    <p:extLst>
      <p:ext uri="{BB962C8B-B14F-4D97-AF65-F5344CB8AC3E}">
        <p14:creationId xmlns:p14="http://schemas.microsoft.com/office/powerpoint/2010/main" val="2749668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94496" y="399246"/>
            <a:ext cx="2857500" cy="2029428"/>
          </a:xfrm>
          <a:prstGeom prst="rect">
            <a:avLst/>
          </a:prstGeom>
        </p:spPr>
      </p:pic>
      <p:pic>
        <p:nvPicPr>
          <p:cNvPr id="3" name="Рисунок 2"/>
          <p:cNvPicPr>
            <a:picLocks noChangeAspect="1"/>
          </p:cNvPicPr>
          <p:nvPr/>
        </p:nvPicPr>
        <p:blipFill>
          <a:blip r:embed="rId3"/>
          <a:stretch>
            <a:fillRect/>
          </a:stretch>
        </p:blipFill>
        <p:spPr>
          <a:xfrm>
            <a:off x="3351996" y="399245"/>
            <a:ext cx="2857500" cy="2019903"/>
          </a:xfrm>
          <a:prstGeom prst="rect">
            <a:avLst/>
          </a:prstGeom>
        </p:spPr>
      </p:pic>
      <p:pic>
        <p:nvPicPr>
          <p:cNvPr id="4" name="Рисунок 3"/>
          <p:cNvPicPr>
            <a:picLocks noChangeAspect="1"/>
          </p:cNvPicPr>
          <p:nvPr/>
        </p:nvPicPr>
        <p:blipFill>
          <a:blip r:embed="rId4"/>
          <a:stretch>
            <a:fillRect/>
          </a:stretch>
        </p:blipFill>
        <p:spPr>
          <a:xfrm>
            <a:off x="6209496" y="399244"/>
            <a:ext cx="5514572" cy="6040193"/>
          </a:xfrm>
          <a:prstGeom prst="rect">
            <a:avLst/>
          </a:prstGeom>
        </p:spPr>
      </p:pic>
      <p:pic>
        <p:nvPicPr>
          <p:cNvPr id="5" name="Рисунок 4"/>
          <p:cNvPicPr>
            <a:picLocks noChangeAspect="1"/>
          </p:cNvPicPr>
          <p:nvPr/>
        </p:nvPicPr>
        <p:blipFill>
          <a:blip r:embed="rId5"/>
          <a:stretch>
            <a:fillRect/>
          </a:stretch>
        </p:blipFill>
        <p:spPr>
          <a:xfrm>
            <a:off x="494496" y="2428673"/>
            <a:ext cx="5715000" cy="4010764"/>
          </a:xfrm>
          <a:prstGeom prst="rect">
            <a:avLst/>
          </a:prstGeom>
        </p:spPr>
      </p:pic>
    </p:spTree>
    <p:extLst>
      <p:ext uri="{BB962C8B-B14F-4D97-AF65-F5344CB8AC3E}">
        <p14:creationId xmlns:p14="http://schemas.microsoft.com/office/powerpoint/2010/main" val="1409007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5247" y="982132"/>
            <a:ext cx="10708395" cy="802601"/>
          </a:xfrm>
        </p:spPr>
        <p:txBody>
          <a:bodyPr>
            <a:normAutofit fontScale="90000"/>
          </a:bodyPr>
          <a:lstStyle/>
          <a:p>
            <a:r>
              <a:rPr lang="uk-UA" sz="3200" b="1" i="1" dirty="0" smtClean="0">
                <a:solidFill>
                  <a:srgbClr val="0070C0"/>
                </a:solidFill>
              </a:rPr>
              <a:t>Спеціальність 281 </a:t>
            </a:r>
            <a:r>
              <a:rPr lang="uk-UA" sz="3200" b="1" i="1" dirty="0" smtClean="0">
                <a:solidFill>
                  <a:srgbClr val="0070C0"/>
                </a:solidFill>
              </a:rPr>
              <a:t>“Публічне управління та адміністрування</a:t>
            </a:r>
            <a:r>
              <a:rPr lang="ru-RU" sz="3200" b="1" i="1" dirty="0" smtClean="0">
                <a:solidFill>
                  <a:srgbClr val="0070C0"/>
                </a:solidFill>
              </a:rPr>
              <a:t>”</a:t>
            </a:r>
            <a:endParaRPr lang="ru-RU" sz="3200" b="1" i="1" dirty="0">
              <a:solidFill>
                <a:srgbClr val="0070C0"/>
              </a:solidFill>
            </a:endParaRPr>
          </a:p>
        </p:txBody>
      </p:sp>
      <p:sp>
        <p:nvSpPr>
          <p:cNvPr id="4" name="Rectangle 1"/>
          <p:cNvSpPr>
            <a:spLocks noGrp="1" noChangeArrowheads="1"/>
          </p:cNvSpPr>
          <p:nvPr>
            <p:ph idx="1"/>
          </p:nvPr>
        </p:nvSpPr>
        <p:spPr bwMode="auto">
          <a:xfrm>
            <a:off x="905399" y="2611166"/>
            <a:ext cx="10708395"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lgn="r" defTabSz="914400">
              <a:buClrTx/>
              <a:buSzTx/>
              <a:buNone/>
            </a:pPr>
            <a:r>
              <a:rPr lang="ru-RU" sz="1800" b="1" i="1" dirty="0">
                <a:solidFill>
                  <a:srgbClr val="0070C0"/>
                </a:solidFill>
                <a:cs typeface="Arabic Typesetting" panose="03020402040406030203" pitchFamily="66" charset="-78"/>
              </a:rPr>
              <a:t>«</a:t>
            </a:r>
            <a:r>
              <a:rPr lang="ru-RU" sz="1800" b="1" i="1" dirty="0">
                <a:solidFill>
                  <a:srgbClr val="0070C0"/>
                </a:solidFill>
                <a:latin typeface="Batang" panose="02030600000101010101" pitchFamily="18" charset="-127"/>
                <a:ea typeface="Batang" panose="02030600000101010101" pitchFamily="18" charset="-127"/>
                <a:cs typeface="Arabic Typesetting" panose="03020402040406030203" pitchFamily="66" charset="-78"/>
              </a:rPr>
              <a:t>Не питай, що країна може зробити для тебе</a:t>
            </a:r>
            <a:r>
              <a:rPr lang="ru-RU" sz="1800" b="1" i="1" dirty="0" smtClean="0">
                <a:solidFill>
                  <a:srgbClr val="0070C0"/>
                </a:solidFill>
                <a:latin typeface="Batang" panose="02030600000101010101" pitchFamily="18" charset="-127"/>
                <a:ea typeface="Batang" panose="02030600000101010101" pitchFamily="18" charset="-127"/>
                <a:cs typeface="Arabic Typesetting" panose="03020402040406030203" pitchFamily="66" charset="-78"/>
              </a:rPr>
              <a:t>,</a:t>
            </a:r>
          </a:p>
          <a:p>
            <a:pPr marL="0" lvl="0" indent="0" algn="r" defTabSz="914400">
              <a:buClrTx/>
              <a:buSzTx/>
              <a:buNone/>
            </a:pPr>
            <a:r>
              <a:rPr lang="ru-RU" sz="1800" b="1" i="1" dirty="0" smtClean="0">
                <a:solidFill>
                  <a:srgbClr val="0070C0"/>
                </a:solidFill>
                <a:latin typeface="Batang" panose="02030600000101010101" pitchFamily="18" charset="-127"/>
                <a:ea typeface="Batang" panose="02030600000101010101" pitchFamily="18" charset="-127"/>
                <a:cs typeface="Arabic Typesetting" panose="03020402040406030203" pitchFamily="66" charset="-78"/>
              </a:rPr>
              <a:t> </a:t>
            </a:r>
            <a:r>
              <a:rPr lang="ru-RU" sz="1800" b="1" i="1" dirty="0">
                <a:solidFill>
                  <a:srgbClr val="0070C0"/>
                </a:solidFill>
                <a:latin typeface="Batang" panose="02030600000101010101" pitchFamily="18" charset="-127"/>
                <a:ea typeface="Batang" panose="02030600000101010101" pitchFamily="18" charset="-127"/>
                <a:cs typeface="Arabic Typesetting" panose="03020402040406030203" pitchFamily="66" charset="-78"/>
              </a:rPr>
              <a:t>Спитай, що ти можеш зробити для своєї країни</a:t>
            </a:r>
            <a:r>
              <a:rPr lang="ru-RU" sz="1800" b="1" i="1" dirty="0" smtClean="0">
                <a:solidFill>
                  <a:srgbClr val="0070C0"/>
                </a:solidFill>
                <a:latin typeface="Batang" panose="02030600000101010101" pitchFamily="18" charset="-127"/>
                <a:ea typeface="Batang" panose="02030600000101010101" pitchFamily="18" charset="-127"/>
                <a:cs typeface="Arabic Typesetting" panose="03020402040406030203" pitchFamily="66" charset="-78"/>
              </a:rPr>
              <a:t>» (с)</a:t>
            </a:r>
            <a:endParaRPr lang="en-US" sz="1800" b="1" i="1" dirty="0" smtClean="0">
              <a:solidFill>
                <a:srgbClr val="0070C0"/>
              </a:solidFill>
              <a:latin typeface="Batang" panose="02030600000101010101" pitchFamily="18" charset="-127"/>
              <a:ea typeface="Batang" panose="02030600000101010101" pitchFamily="18" charset="-127"/>
              <a:cs typeface="Arabic Typesetting" panose="03020402040406030203" pitchFamily="66" charset="-78"/>
            </a:endParaRPr>
          </a:p>
          <a:p>
            <a:pPr marL="0" lvl="0" indent="0" defTabSz="914400">
              <a:lnSpc>
                <a:spcPct val="150000"/>
              </a:lnSpc>
              <a:buClrTx/>
              <a:buSzTx/>
              <a:buNone/>
            </a:pPr>
            <a:endParaRPr lang="en-US" sz="1800" b="1" i="1" dirty="0">
              <a:solidFill>
                <a:srgbClr val="0070C0"/>
              </a:solidFill>
              <a:latin typeface="Batang" panose="02030600000101010101" pitchFamily="18" charset="-127"/>
              <a:ea typeface="Batang" panose="02030600000101010101" pitchFamily="18" charset="-127"/>
              <a:cs typeface="Arabic Typesetting" panose="03020402040406030203" pitchFamily="66" charset="-78"/>
            </a:endParaRPr>
          </a:p>
          <a:p>
            <a:pPr marL="0" lvl="0" indent="0" defTabSz="914400">
              <a:lnSpc>
                <a:spcPct val="150000"/>
              </a:lnSpc>
              <a:buClrTx/>
              <a:buSzTx/>
              <a:buNone/>
            </a:pPr>
            <a:r>
              <a:rPr lang="ru-RU" sz="1800" i="1" dirty="0" smtClean="0">
                <a:latin typeface="Batang" panose="02030600000101010101" pitchFamily="18" charset="-127"/>
                <a:ea typeface="Batang" panose="02030600000101010101" pitchFamily="18" charset="-127"/>
              </a:rPr>
              <a:t>Сьогодні </a:t>
            </a:r>
            <a:r>
              <a:rPr lang="ru-RU" sz="1800" i="1" dirty="0">
                <a:latin typeface="Batang" panose="02030600000101010101" pitchFamily="18" charset="-127"/>
                <a:ea typeface="Batang" panose="02030600000101010101" pitchFamily="18" charset="-127"/>
              </a:rPr>
              <a:t>на ринку праці є потреба у фахівцях, які володіють управлінськими навичками, необхідними для надання адміністративних послуг у публічній сфері, </a:t>
            </a:r>
            <a:r>
              <a:rPr lang="ru-RU" sz="1800" i="1" dirty="0" smtClean="0">
                <a:latin typeface="Batang" panose="02030600000101010101" pitchFamily="18" charset="-127"/>
                <a:ea typeface="Batang" panose="02030600000101010101" pitchFamily="18" charset="-127"/>
              </a:rPr>
              <a:t>знайомі з </a:t>
            </a:r>
            <a:r>
              <a:rPr lang="ru-RU" sz="1800" i="1" dirty="0">
                <a:latin typeface="Batang" panose="02030600000101010101" pitchFamily="18" charset="-127"/>
                <a:ea typeface="Batang" panose="02030600000101010101" pitchFamily="18" charset="-127"/>
              </a:rPr>
              <a:t>принципами, функціями та етикою службової діяльності в органах державної влади та місцевого самоврядування, здатні організувати та очолити громадську діяльність, спрямовану на реалізацію соціально значущих проектів</a:t>
            </a:r>
            <a:r>
              <a:rPr lang="ru-RU" sz="1800" i="1" dirty="0" smtClean="0">
                <a:latin typeface="Batang" panose="02030600000101010101" pitchFamily="18" charset="-127"/>
                <a:ea typeface="Batang" panose="02030600000101010101" pitchFamily="18" charset="-127"/>
              </a:rPr>
              <a:t>.</a:t>
            </a:r>
            <a:endParaRPr lang="en-US" sz="1800" i="1" dirty="0">
              <a:latin typeface="Batang" panose="02030600000101010101" pitchFamily="18" charset="-127"/>
              <a:ea typeface="Batang" panose="02030600000101010101" pitchFamily="18" charset="-127"/>
            </a:endParaRPr>
          </a:p>
          <a:p>
            <a:pPr marL="0" lvl="0" indent="0" algn="r" defTabSz="914400">
              <a:lnSpc>
                <a:spcPct val="150000"/>
              </a:lnSpc>
              <a:buClrTx/>
              <a:buSzTx/>
              <a:buNone/>
            </a:pPr>
            <a:endParaRPr lang="uk-UA" sz="1800" i="1" dirty="0" smtClean="0">
              <a:solidFill>
                <a:srgbClr val="0070C0"/>
              </a:solidFill>
              <a:latin typeface="Batang" panose="02030600000101010101" pitchFamily="18" charset="-127"/>
              <a:ea typeface="Batang" panose="02030600000101010101" pitchFamily="18" charset="-127"/>
              <a:cs typeface="Arabic Typesetting" panose="03020402040406030203" pitchFamily="66" charset="-78"/>
            </a:endParaRPr>
          </a:p>
        </p:txBody>
      </p:sp>
      <p:pic>
        <p:nvPicPr>
          <p:cNvPr id="3" name="Рисунок 2"/>
          <p:cNvPicPr>
            <a:picLocks noChangeAspect="1"/>
          </p:cNvPicPr>
          <p:nvPr/>
        </p:nvPicPr>
        <p:blipFill>
          <a:blip r:embed="rId2"/>
          <a:stretch>
            <a:fillRect/>
          </a:stretch>
        </p:blipFill>
        <p:spPr>
          <a:xfrm>
            <a:off x="1202833" y="1611041"/>
            <a:ext cx="2857500" cy="2000250"/>
          </a:xfrm>
          <a:prstGeom prst="rect">
            <a:avLst/>
          </a:prstGeom>
        </p:spPr>
      </p:pic>
    </p:spTree>
    <p:extLst>
      <p:ext uri="{BB962C8B-B14F-4D97-AF65-F5344CB8AC3E}">
        <p14:creationId xmlns:p14="http://schemas.microsoft.com/office/powerpoint/2010/main" val="3708094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0761" y="412499"/>
            <a:ext cx="11307650" cy="5909310"/>
          </a:xfrm>
          <a:prstGeom prst="rect">
            <a:avLst/>
          </a:prstGeom>
        </p:spPr>
        <p:txBody>
          <a:bodyPr wrap="square">
            <a:spAutoFit/>
          </a:bodyPr>
          <a:lstStyle/>
          <a:p>
            <a:pPr marL="36000" indent="468000"/>
            <a:r>
              <a:rPr lang="uk-UA" b="1" dirty="0" smtClean="0">
                <a:solidFill>
                  <a:srgbClr val="0070C0"/>
                </a:solidFill>
                <a:latin typeface="+mj-lt"/>
              </a:rPr>
              <a:t>Спорт</a:t>
            </a:r>
          </a:p>
          <a:p>
            <a:pPr marL="36000" indent="468000" algn="just"/>
            <a:r>
              <a:rPr lang="uk-UA" dirty="0" smtClean="0">
                <a:solidFill>
                  <a:srgbClr val="222222"/>
                </a:solidFill>
                <a:latin typeface="+mj-lt"/>
              </a:rPr>
              <a:t>На факультеті функціонують спортивні секції з різних видів спорту, проводяться спортивні змагання серед студентів різних курсів, навчальних груп з ігрових видів спорту, армреслінгу, спортивного туризму, спортивного орієнтування, легкої атлетики. Туристичні походи організовуються з елементами спортивних змагань і цікавими естафетами. Переможці нагороджуються грамотами, цінними подарунками як правило в урочистій обстановці. Збірні команди факультету традиційно беруть участь у змаганнях за програмою обласної Універсіади з 12 видів спорту. </a:t>
            </a:r>
          </a:p>
          <a:p>
            <a:pPr marL="36000" indent="468000"/>
            <a:r>
              <a:rPr lang="uk-UA" b="1" dirty="0" smtClean="0">
                <a:solidFill>
                  <a:srgbClr val="0070C0"/>
                </a:solidFill>
                <a:latin typeface="+mj-lt"/>
              </a:rPr>
              <a:t>Матеріально-технічна база</a:t>
            </a:r>
          </a:p>
          <a:p>
            <a:pPr marL="36000" indent="468000" algn="just"/>
            <a:r>
              <a:rPr lang="uk-UA" dirty="0" smtClean="0">
                <a:solidFill>
                  <a:srgbClr val="222222"/>
                </a:solidFill>
                <a:latin typeface="+mj-lt"/>
              </a:rPr>
              <a:t>Навчальний процес організований в двох навчальних корпусах по вул. Медова Печера, 53 та вул. Коперника, 3, в яких облаштовані понад 60 навчальних аудиторій, 9 комп’ютерних лабораторій, бібліотека з читальними залами, актовий зал, спортивний зал, тренажерний зал, кімнати для занять гуртків. Студенти факультету забезпечуються гуртожитком по вул. Плужника, 2 на 344 місця. Чимало приміщень, де живуть студенти витримано в стилі народних традицій, притаманних нашому регіону. Використовуються ткані килими, вишиті рушники, обруси, серветки.</a:t>
            </a:r>
          </a:p>
          <a:p>
            <a:pPr marL="36000" indent="468000"/>
            <a:r>
              <a:rPr lang="uk-UA" b="1" dirty="0" smtClean="0">
                <a:solidFill>
                  <a:srgbClr val="0070C0"/>
                </a:solidFill>
                <a:latin typeface="+mj-lt"/>
              </a:rPr>
              <a:t>Працевлаштування випускників</a:t>
            </a:r>
            <a:endParaRPr lang="uk-UA" b="1" dirty="0" smtClean="0">
              <a:solidFill>
                <a:srgbClr val="000000"/>
              </a:solidFill>
              <a:latin typeface="+mj-lt"/>
            </a:endParaRPr>
          </a:p>
          <a:p>
            <a:pPr marL="36000" indent="468000"/>
            <a:r>
              <a:rPr lang="uk-UA" dirty="0" smtClean="0">
                <a:solidFill>
                  <a:srgbClr val="222222"/>
                </a:solidFill>
                <a:latin typeface="+mj-lt"/>
              </a:rPr>
              <a:t>Випускники працюють в</a:t>
            </a:r>
            <a:r>
              <a:rPr lang="uk-UA" dirty="0">
                <a:solidFill>
                  <a:srgbClr val="333333"/>
                </a:solidFill>
                <a:latin typeface="+mj-lt"/>
              </a:rPr>
              <a:t> </a:t>
            </a:r>
            <a:r>
              <a:rPr lang="uk-UA" dirty="0" smtClean="0">
                <a:solidFill>
                  <a:srgbClr val="333333"/>
                </a:solidFill>
                <a:latin typeface="+mj-lt"/>
              </a:rPr>
              <a:t>центральних органах </a:t>
            </a:r>
            <a:r>
              <a:rPr lang="uk-UA" dirty="0">
                <a:solidFill>
                  <a:srgbClr val="333333"/>
                </a:solidFill>
                <a:latin typeface="+mj-lt"/>
              </a:rPr>
              <a:t>виконавчої влади, </a:t>
            </a:r>
            <a:r>
              <a:rPr lang="uk-UA" dirty="0" smtClean="0">
                <a:solidFill>
                  <a:srgbClr val="333333"/>
                </a:solidFill>
                <a:latin typeface="+mj-lt"/>
              </a:rPr>
              <a:t>територіальних органах </a:t>
            </a:r>
            <a:r>
              <a:rPr lang="uk-UA" dirty="0">
                <a:solidFill>
                  <a:srgbClr val="333333"/>
                </a:solidFill>
                <a:latin typeface="+mj-lt"/>
              </a:rPr>
              <a:t>центральних органів виконавчої влади, </a:t>
            </a:r>
            <a:r>
              <a:rPr lang="uk-UA" dirty="0" smtClean="0">
                <a:solidFill>
                  <a:srgbClr val="333333"/>
                </a:solidFill>
                <a:latin typeface="+mj-lt"/>
              </a:rPr>
              <a:t>місцевих органах </a:t>
            </a:r>
            <a:r>
              <a:rPr lang="uk-UA" dirty="0">
                <a:solidFill>
                  <a:srgbClr val="333333"/>
                </a:solidFill>
                <a:latin typeface="+mj-lt"/>
              </a:rPr>
              <a:t>виконавчої влади, </a:t>
            </a:r>
            <a:r>
              <a:rPr lang="uk-UA" dirty="0" smtClean="0">
                <a:solidFill>
                  <a:srgbClr val="333333"/>
                </a:solidFill>
                <a:latin typeface="+mj-lt"/>
              </a:rPr>
              <a:t>органах </a:t>
            </a:r>
            <a:r>
              <a:rPr lang="uk-UA" dirty="0">
                <a:solidFill>
                  <a:srgbClr val="333333"/>
                </a:solidFill>
                <a:latin typeface="+mj-lt"/>
              </a:rPr>
              <a:t>місцевого самоврядування, </a:t>
            </a:r>
            <a:r>
              <a:rPr lang="uk-UA" dirty="0" smtClean="0">
                <a:solidFill>
                  <a:srgbClr val="333333"/>
                </a:solidFill>
                <a:latin typeface="+mj-lt"/>
              </a:rPr>
              <a:t>державних </a:t>
            </a:r>
            <a:r>
              <a:rPr lang="uk-UA" dirty="0">
                <a:solidFill>
                  <a:srgbClr val="333333"/>
                </a:solidFill>
                <a:latin typeface="+mj-lt"/>
              </a:rPr>
              <a:t>і </a:t>
            </a:r>
            <a:r>
              <a:rPr lang="uk-UA" dirty="0" smtClean="0">
                <a:solidFill>
                  <a:srgbClr val="333333"/>
                </a:solidFill>
                <a:latin typeface="+mj-lt"/>
              </a:rPr>
              <a:t>муніципальних установах, міжнародних неурядових організаціях, міждержавних органах </a:t>
            </a:r>
            <a:r>
              <a:rPr lang="uk-UA" dirty="0">
                <a:solidFill>
                  <a:srgbClr val="333333"/>
                </a:solidFill>
                <a:latin typeface="+mj-lt"/>
              </a:rPr>
              <a:t>та </a:t>
            </a:r>
            <a:r>
              <a:rPr lang="uk-UA" dirty="0" smtClean="0">
                <a:solidFill>
                  <a:srgbClr val="333333"/>
                </a:solidFill>
                <a:latin typeface="+mj-lt"/>
              </a:rPr>
              <a:t>структурах, науково-освітніх </a:t>
            </a:r>
            <a:r>
              <a:rPr lang="uk-UA" dirty="0">
                <a:solidFill>
                  <a:srgbClr val="333333"/>
                </a:solidFill>
                <a:latin typeface="+mj-lt"/>
              </a:rPr>
              <a:t>та </a:t>
            </a:r>
            <a:r>
              <a:rPr lang="uk-UA" dirty="0" smtClean="0">
                <a:solidFill>
                  <a:srgbClr val="333333"/>
                </a:solidFill>
                <a:latin typeface="+mj-lt"/>
              </a:rPr>
              <a:t>науково-дослідних установах,</a:t>
            </a:r>
            <a:r>
              <a:rPr lang="uk-UA" dirty="0" smtClean="0">
                <a:solidFill>
                  <a:srgbClr val="222222"/>
                </a:solidFill>
                <a:latin typeface="+mj-lt"/>
              </a:rPr>
              <a:t> установах </a:t>
            </a:r>
            <a:r>
              <a:rPr lang="uk-UA" dirty="0" smtClean="0">
                <a:latin typeface="+mj-lt"/>
              </a:rPr>
              <a:t>центрів надання адміністративних послуг </a:t>
            </a:r>
            <a:r>
              <a:rPr lang="ru-RU" dirty="0" smtClean="0">
                <a:latin typeface="+mj-lt"/>
              </a:rPr>
              <a:t>(</a:t>
            </a:r>
            <a:r>
              <a:rPr lang="ru-RU" dirty="0">
                <a:latin typeface="+mj-lt"/>
              </a:rPr>
              <a:t>ЦНАП)</a:t>
            </a:r>
            <a:r>
              <a:rPr lang="uk-UA" dirty="0" smtClean="0">
                <a:solidFill>
                  <a:srgbClr val="222222"/>
                </a:solidFill>
                <a:latin typeface="+mj-lt"/>
              </a:rPr>
              <a:t>, на підприємствах та в організаціях різних форм власності та видів діяльності. </a:t>
            </a:r>
          </a:p>
          <a:p>
            <a:pPr marL="36000" indent="468000"/>
            <a:r>
              <a:rPr lang="uk-UA" dirty="0" smtClean="0">
                <a:solidFill>
                  <a:srgbClr val="222222"/>
                </a:solidFill>
                <a:latin typeface="+mj-lt"/>
              </a:rPr>
              <a:t>Оновлений зміст навчальних програм, впровадження сучасних інформаційних технологій сприяють ефективному оволодінню професією і формуванню майбутнього фахівця.</a:t>
            </a:r>
            <a:endParaRPr lang="uk-UA" b="0" i="0" dirty="0">
              <a:solidFill>
                <a:srgbClr val="222222"/>
              </a:solidFill>
              <a:effectLst/>
              <a:latin typeface="+mj-lt"/>
            </a:endParaRPr>
          </a:p>
        </p:txBody>
      </p:sp>
    </p:spTree>
    <p:extLst>
      <p:ext uri="{BB962C8B-B14F-4D97-AF65-F5344CB8AC3E}">
        <p14:creationId xmlns:p14="http://schemas.microsoft.com/office/powerpoint/2010/main" val="1815910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Фотографі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2" name="Рисунок 1"/>
          <p:cNvPicPr>
            <a:picLocks noChangeAspect="1"/>
          </p:cNvPicPr>
          <p:nvPr/>
        </p:nvPicPr>
        <p:blipFill>
          <a:blip r:embed="rId2"/>
          <a:stretch>
            <a:fillRect/>
          </a:stretch>
        </p:blipFill>
        <p:spPr>
          <a:xfrm>
            <a:off x="9781336" y="4244100"/>
            <a:ext cx="1902117" cy="2078916"/>
          </a:xfrm>
          <a:prstGeom prst="rect">
            <a:avLst/>
          </a:prstGeom>
        </p:spPr>
      </p:pic>
      <p:sp>
        <p:nvSpPr>
          <p:cNvPr id="4" name="Прямоугольник 3"/>
          <p:cNvSpPr/>
          <p:nvPr/>
        </p:nvSpPr>
        <p:spPr>
          <a:xfrm>
            <a:off x="718217" y="160338"/>
            <a:ext cx="10705514" cy="1815882"/>
          </a:xfrm>
          <a:prstGeom prst="rect">
            <a:avLst/>
          </a:prstGeom>
        </p:spPr>
        <p:txBody>
          <a:bodyPr wrap="square">
            <a:spAutoFit/>
          </a:bodyPr>
          <a:lstStyle/>
          <a:p>
            <a:pPr algn="ctr"/>
            <a:r>
              <a:rPr lang="uk-UA" sz="3200" b="1" dirty="0" smtClean="0">
                <a:solidFill>
                  <a:srgbClr val="0070C0"/>
                </a:solidFill>
                <a:latin typeface="+mj-lt"/>
              </a:rPr>
              <a:t>Шановні студенти та абітурієнти!</a:t>
            </a:r>
          </a:p>
          <a:p>
            <a:pPr algn="just"/>
            <a:r>
              <a:rPr lang="uk-UA" sz="2000" dirty="0" smtClean="0">
                <a:solidFill>
                  <a:srgbClr val="0070C0"/>
                </a:solidFill>
                <a:latin typeface="+mj-lt"/>
              </a:rPr>
              <a:t>Кожен із Вас зараз стоїть перед вибором - куди вступити навчатися, з якою професією пов'язати своє майбутнє. Це дуже відповідальний вибір. Саме тому прийняття рішення має бути обдуманим і зваженим. Важливо, щоб і процес навчання був цікавим і пізнавальним, і майбутня професійна діяльність приносила задоволення і забезпечувала гідний дохід.</a:t>
            </a:r>
            <a:endParaRPr lang="uk-UA" sz="2000" b="0" dirty="0">
              <a:solidFill>
                <a:srgbClr val="0070C0"/>
              </a:solidFill>
              <a:effectLst/>
              <a:latin typeface="+mj-lt"/>
            </a:endParaRPr>
          </a:p>
        </p:txBody>
      </p:sp>
      <p:sp>
        <p:nvSpPr>
          <p:cNvPr id="5" name="Прямоугольник 4"/>
          <p:cNvSpPr/>
          <p:nvPr/>
        </p:nvSpPr>
        <p:spPr>
          <a:xfrm>
            <a:off x="638704" y="1981942"/>
            <a:ext cx="10022314" cy="4524315"/>
          </a:xfrm>
          <a:prstGeom prst="rect">
            <a:avLst/>
          </a:prstGeom>
        </p:spPr>
        <p:txBody>
          <a:bodyPr wrap="square">
            <a:spAutoFit/>
          </a:bodyPr>
          <a:lstStyle/>
          <a:p>
            <a:r>
              <a:rPr lang="uk-UA" sz="1600" i="1" dirty="0" smtClean="0">
                <a:solidFill>
                  <a:srgbClr val="1D2129"/>
                </a:solidFill>
                <a:latin typeface="Helvetica" panose="020B0604020202020204" pitchFamily="34" charset="0"/>
              </a:rPr>
              <a:t>	</a:t>
            </a:r>
            <a:r>
              <a:rPr lang="uk-UA" b="1" i="1" dirty="0" smtClean="0">
                <a:solidFill>
                  <a:srgbClr val="1D2129"/>
                </a:solidFill>
              </a:rPr>
              <a:t>Кожен із нас, як і Ви, у певний життєвий період замислювався над питаннями, куди ж піти вчитись після школи, яку спеціальність обрати для того, щоб гарантувати собі цікаву і престижну роботу, який рівень оплати праці забезпечить отримана освіта? </a:t>
            </a:r>
          </a:p>
          <a:p>
            <a:r>
              <a:rPr lang="uk-UA" b="1" i="1" dirty="0">
                <a:solidFill>
                  <a:srgbClr val="1D2129"/>
                </a:solidFill>
              </a:rPr>
              <a:t>	</a:t>
            </a:r>
            <a:r>
              <a:rPr lang="uk-UA" b="1" i="1" dirty="0" smtClean="0">
                <a:solidFill>
                  <a:srgbClr val="1D2129"/>
                </a:solidFill>
              </a:rPr>
              <a:t>Тому ми розуміємо, що не останнє місце займає сьогодні у Ваших роздумах підбір гідного навчального закладу, який пропонував би якісну освіту, самостійне та повноцінне студентське життя… </a:t>
            </a:r>
            <a:br>
              <a:rPr lang="uk-UA" b="1" i="1" dirty="0" smtClean="0">
                <a:solidFill>
                  <a:srgbClr val="1D2129"/>
                </a:solidFill>
              </a:rPr>
            </a:br>
            <a:r>
              <a:rPr lang="uk-UA" b="1" i="1" dirty="0" smtClean="0">
                <a:solidFill>
                  <a:srgbClr val="1D2129"/>
                </a:solidFill>
              </a:rPr>
              <a:t>У пошуках альтернатив Ви радитеся з друзями, сперечаєтеся з батьками, шукаєте поради у шкільних наставників, висиджуєте ночами в інтернеті…</a:t>
            </a:r>
          </a:p>
          <a:p>
            <a:r>
              <a:rPr lang="uk-UA" b="1" i="1" dirty="0" smtClean="0">
                <a:solidFill>
                  <a:srgbClr val="1D2129"/>
                </a:solidFill>
              </a:rPr>
              <a:t>Якщо Ви читаєте ці рядки, це означає, що економіка та бізнес, державна служба та публічне управління та адміністрування – не прості слова для Вас. </a:t>
            </a:r>
          </a:p>
          <a:p>
            <a:r>
              <a:rPr lang="uk-UA" b="1" i="1" dirty="0" smtClean="0">
                <a:solidFill>
                  <a:srgbClr val="1D2129"/>
                </a:solidFill>
              </a:rPr>
              <a:t>Швидше за все, Ви вже знаєте, що всі ці терміни є пріоритетною сферою людської життєдіяльності, без якої неможливий розвиток будь-якого суспільства, його поступальний рух уперед. </a:t>
            </a:r>
            <a:br>
              <a:rPr lang="uk-UA" b="1" i="1" dirty="0" smtClean="0">
                <a:solidFill>
                  <a:srgbClr val="1D2129"/>
                </a:solidFill>
              </a:rPr>
            </a:br>
            <a:r>
              <a:rPr lang="uk-UA" b="1" i="1" dirty="0" smtClean="0">
                <a:solidFill>
                  <a:srgbClr val="1D2129"/>
                </a:solidFill>
              </a:rPr>
              <a:t>Запрошуємо Вас до нас на навчання. Ви амбіційні та далекоглядні, тоді Вам до нас.</a:t>
            </a:r>
          </a:p>
          <a:p>
            <a:r>
              <a:rPr lang="uk-UA" b="1" i="1" dirty="0" smtClean="0">
                <a:solidFill>
                  <a:srgbClr val="1D2129"/>
                </a:solidFill>
              </a:rPr>
              <a:t> Тут перспективно, весело та креативно. Тут ви зможете отримати досвід та знання, майбутнє працевлаштування та хороше кар’єрне зростання</a:t>
            </a:r>
            <a:r>
              <a:rPr lang="uk-UA" b="1" dirty="0" smtClean="0">
                <a:solidFill>
                  <a:srgbClr val="1D2129"/>
                </a:solidFill>
                <a:sym typeface="Wingdings" panose="05000000000000000000" pitchFamily="2" charset="2"/>
              </a:rPr>
              <a:t></a:t>
            </a:r>
            <a:endParaRPr lang="uk-UA" b="1" dirty="0">
              <a:solidFill>
                <a:srgbClr val="1D2129"/>
              </a:solidFill>
              <a:effectLst/>
            </a:endParaRPr>
          </a:p>
        </p:txBody>
      </p:sp>
    </p:spTree>
    <p:extLst>
      <p:ext uri="{BB962C8B-B14F-4D97-AF65-F5344CB8AC3E}">
        <p14:creationId xmlns:p14="http://schemas.microsoft.com/office/powerpoint/2010/main" val="2479245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4326" y="0"/>
            <a:ext cx="12334874" cy="6596678"/>
          </a:xfrm>
          <a:prstGeom prst="rect">
            <a:avLst/>
          </a:prstGeom>
        </p:spPr>
        <p:txBody>
          <a:bodyPr wrap="square">
            <a:spAutoFit/>
          </a:bodyPr>
          <a:lstStyle/>
          <a:p>
            <a:pPr algn="ctr">
              <a:spcAft>
                <a:spcPts val="800"/>
              </a:spcAft>
            </a:pPr>
            <a:r>
              <a:rPr lang="uk-UA" sz="3600" b="1" dirty="0" smtClean="0">
                <a:solidFill>
                  <a:srgbClr val="0070C0"/>
                </a:solidFill>
                <a:latin typeface="+mj-lt"/>
                <a:ea typeface="Calibri" panose="020F0502020204030204" pitchFamily="34" charset="0"/>
                <a:cs typeface="Times New Roman" panose="02020603050405020304" pitchFamily="18" charset="0"/>
              </a:rPr>
              <a:t>Будуй свою кар’єру разом з нами</a:t>
            </a:r>
          </a:p>
          <a:p>
            <a:pPr algn="ctr">
              <a:spcAft>
                <a:spcPts val="800"/>
              </a:spcAft>
            </a:pPr>
            <a:r>
              <a:rPr lang="uk-UA" sz="2000" b="1" dirty="0" smtClean="0">
                <a:solidFill>
                  <a:srgbClr val="0070C0"/>
                </a:solidFill>
                <a:latin typeface="+mj-lt"/>
                <a:ea typeface="Calibri" panose="020F0502020204030204" pitchFamily="34" charset="0"/>
                <a:cs typeface="Times New Roman" panose="02020603050405020304" pitchFamily="18" charset="0"/>
              </a:rPr>
              <a:t>Кроки твого успіху</a:t>
            </a:r>
          </a:p>
          <a:p>
            <a:pPr>
              <a:spcAft>
                <a:spcPts val="800"/>
              </a:spcAft>
            </a:pPr>
            <a:r>
              <a:rPr lang="uk-UA" sz="1400" b="1" dirty="0" smtClean="0">
                <a:solidFill>
                  <a:srgbClr val="0070C0"/>
                </a:solidFill>
                <a:latin typeface="+mj-lt"/>
                <a:ea typeface="Calibri" panose="020F0502020204030204" pitchFamily="34" charset="0"/>
                <a:cs typeface="Times New Roman" panose="02020603050405020304" pitchFamily="18" charset="0"/>
              </a:rPr>
              <a:t>Крок  1.  Академічна мобільність студентів</a:t>
            </a:r>
            <a:br>
              <a:rPr lang="uk-UA" sz="1400" b="1" dirty="0" smtClean="0">
                <a:solidFill>
                  <a:srgbClr val="0070C0"/>
                </a:solidFill>
                <a:latin typeface="+mj-lt"/>
                <a:ea typeface="Calibri" panose="020F0502020204030204" pitchFamily="34" charset="0"/>
                <a:cs typeface="Times New Roman" panose="02020603050405020304" pitchFamily="18" charset="0"/>
              </a:rPr>
            </a:br>
            <a:r>
              <a:rPr lang="uk-UA" sz="1400" b="1" dirty="0" smtClean="0">
                <a:solidFill>
                  <a:srgbClr val="0070C0"/>
                </a:solidFill>
                <a:latin typeface="+mj-lt"/>
                <a:ea typeface="Calibri" panose="020F0502020204030204" pitchFamily="34" charset="0"/>
                <a:cs typeface="Times New Roman" panose="02020603050405020304" pitchFamily="18" charset="0"/>
              </a:rPr>
              <a:t>ПІЗНАВАЙ ГЕОГРАФІЮ ПОДОРОЖУЮЧИ.</a:t>
            </a:r>
            <a:br>
              <a:rPr lang="uk-UA" sz="1400" b="1" dirty="0" smtClean="0">
                <a:solidFill>
                  <a:srgbClr val="0070C0"/>
                </a:solidFill>
                <a:latin typeface="+mj-lt"/>
                <a:ea typeface="Calibri" panose="020F0502020204030204" pitchFamily="34" charset="0"/>
                <a:cs typeface="Times New Roman" panose="02020603050405020304" pitchFamily="18" charset="0"/>
              </a:rPr>
            </a:br>
            <a:r>
              <a:rPr lang="uk-UA" sz="1400" b="1" dirty="0" smtClean="0">
                <a:latin typeface="+mj-lt"/>
                <a:ea typeface="Calibri" panose="020F0502020204030204" pitchFamily="34" charset="0"/>
                <a:cs typeface="Times New Roman" panose="02020603050405020304" pitchFamily="18" charset="0"/>
              </a:rPr>
              <a:t>Протягом навчання ви маєте можливість:</a:t>
            </a:r>
          </a:p>
          <a:p>
            <a:pPr marL="342900" lvl="0" indent="-342900">
              <a:spcAft>
                <a:spcPts val="800"/>
              </a:spcAft>
              <a:buSzPts val="1000"/>
              <a:buFont typeface="Symbol" panose="05050102010706020507" pitchFamily="18" charset="2"/>
              <a:buChar char=""/>
              <a:tabLst>
                <a:tab pos="457200" algn="l"/>
              </a:tabLst>
            </a:pPr>
            <a:r>
              <a:rPr lang="uk-UA" sz="1400" b="1" dirty="0" smtClean="0">
                <a:latin typeface="+mj-lt"/>
                <a:ea typeface="Calibri" panose="020F0502020204030204" pitchFamily="34" charset="0"/>
                <a:cs typeface="Times New Roman" panose="02020603050405020304" pitchFamily="18" charset="0"/>
              </a:rPr>
              <a:t>пройти стажування та ознайомитися з лекціями професорів провідних навчальних закладів світу;</a:t>
            </a:r>
          </a:p>
          <a:p>
            <a:pPr marL="342900" lvl="0" indent="-342900">
              <a:spcAft>
                <a:spcPts val="800"/>
              </a:spcAft>
              <a:buSzPts val="1000"/>
              <a:buFont typeface="Symbol" panose="05050102010706020507" pitchFamily="18" charset="2"/>
              <a:buChar char=""/>
              <a:tabLst>
                <a:tab pos="457200" algn="l"/>
              </a:tabLst>
            </a:pPr>
            <a:r>
              <a:rPr lang="uk-UA" sz="1400" b="1" dirty="0" smtClean="0">
                <a:latin typeface="+mj-lt"/>
                <a:ea typeface="Calibri" panose="020F0502020204030204" pitchFamily="34" charset="0"/>
                <a:cs typeface="Times New Roman" panose="02020603050405020304" pitchFamily="18" charset="0"/>
              </a:rPr>
              <a:t>приймати участь в міжнародних студентських конференціях;</a:t>
            </a:r>
          </a:p>
          <a:p>
            <a:pPr marL="342900" lvl="0" indent="-342900">
              <a:spcAft>
                <a:spcPts val="800"/>
              </a:spcAft>
              <a:buSzPts val="1000"/>
              <a:buFont typeface="Symbol" panose="05050102010706020507" pitchFamily="18" charset="2"/>
              <a:buChar char=""/>
              <a:tabLst>
                <a:tab pos="457200" algn="l"/>
              </a:tabLst>
            </a:pPr>
            <a:r>
              <a:rPr lang="uk-UA" sz="1400" b="1" dirty="0" smtClean="0">
                <a:latin typeface="+mj-lt"/>
                <a:ea typeface="Calibri" panose="020F0502020204030204" pitchFamily="34" charset="0"/>
                <a:cs typeface="Times New Roman" panose="02020603050405020304" pitchFamily="18" charset="0"/>
              </a:rPr>
              <a:t>приймати участь літніх школах країн Європи.</a:t>
            </a:r>
          </a:p>
          <a:p>
            <a:pPr>
              <a:spcAft>
                <a:spcPts val="800"/>
              </a:spcAft>
            </a:pPr>
            <a:r>
              <a:rPr lang="uk-UA" sz="1400" b="1" dirty="0" smtClean="0">
                <a:solidFill>
                  <a:srgbClr val="0070C0"/>
                </a:solidFill>
                <a:latin typeface="+mj-lt"/>
                <a:ea typeface="Calibri" panose="020F0502020204030204" pitchFamily="34" charset="0"/>
                <a:cs typeface="Times New Roman" panose="02020603050405020304" pitchFamily="18" charset="0"/>
              </a:rPr>
              <a:t>Крок 2. Налагодження комунікації з провідними фахівцями в сфері публічного управління та адміністрування України та світу в студентські роки</a:t>
            </a:r>
            <a:br>
              <a:rPr lang="uk-UA" sz="1400" b="1" dirty="0" smtClean="0">
                <a:solidFill>
                  <a:srgbClr val="0070C0"/>
                </a:solidFill>
                <a:latin typeface="+mj-lt"/>
                <a:ea typeface="Calibri" panose="020F0502020204030204" pitchFamily="34" charset="0"/>
                <a:cs typeface="Times New Roman" panose="02020603050405020304" pitchFamily="18" charset="0"/>
              </a:rPr>
            </a:br>
            <a:r>
              <a:rPr lang="uk-UA" sz="1400" b="1" dirty="0" smtClean="0">
                <a:solidFill>
                  <a:srgbClr val="0070C0"/>
                </a:solidFill>
                <a:latin typeface="+mj-lt"/>
                <a:ea typeface="Calibri" panose="020F0502020204030204" pitchFamily="34" charset="0"/>
                <a:cs typeface="Times New Roman" panose="02020603050405020304" pitchFamily="18" charset="0"/>
              </a:rPr>
              <a:t>НАКОПИЧУЙ ДОСВІД ВІД ПРОФЕСІОНАЛІВ – ЦЕ ЗАПОРУКА ТВОГО УСПІХУ.</a:t>
            </a:r>
            <a:br>
              <a:rPr lang="uk-UA" sz="1400" b="1" dirty="0" smtClean="0">
                <a:solidFill>
                  <a:srgbClr val="0070C0"/>
                </a:solidFill>
                <a:latin typeface="+mj-lt"/>
                <a:ea typeface="Calibri" panose="020F0502020204030204" pitchFamily="34" charset="0"/>
                <a:cs typeface="Times New Roman" panose="02020603050405020304" pitchFamily="18" charset="0"/>
              </a:rPr>
            </a:br>
            <a:r>
              <a:rPr lang="uk-UA" sz="1400" b="1" dirty="0" smtClean="0">
                <a:latin typeface="+mj-lt"/>
                <a:ea typeface="Calibri" panose="020F0502020204030204" pitchFamily="34" charset="0"/>
                <a:cs typeface="Times New Roman" panose="02020603050405020304" pitchFamily="18" charset="0"/>
              </a:rPr>
              <a:t>Протягом навчання ви маєте можливість:</a:t>
            </a:r>
          </a:p>
          <a:p>
            <a:pPr marL="342900" lvl="0" indent="-342900">
              <a:spcAft>
                <a:spcPts val="800"/>
              </a:spcAft>
              <a:buSzPts val="1000"/>
              <a:buFont typeface="Symbol" panose="05050102010706020507" pitchFamily="18" charset="2"/>
              <a:buChar char=""/>
              <a:tabLst>
                <a:tab pos="457200" algn="l"/>
              </a:tabLst>
            </a:pPr>
            <a:r>
              <a:rPr lang="uk-UA" sz="1400" b="1" dirty="0" smtClean="0">
                <a:latin typeface="+mj-lt"/>
                <a:ea typeface="Calibri" panose="020F0502020204030204" pitchFamily="34" charset="0"/>
                <a:cs typeface="Times New Roman" panose="02020603050405020304" pitchFamily="18" charset="0"/>
              </a:rPr>
              <a:t>прослухати лекції керівник урядових та неурядових організацій;</a:t>
            </a:r>
          </a:p>
          <a:p>
            <a:pPr marL="342900" lvl="0" indent="-342900">
              <a:spcAft>
                <a:spcPts val="800"/>
              </a:spcAft>
              <a:buSzPts val="1000"/>
              <a:buFont typeface="Symbol" panose="05050102010706020507" pitchFamily="18" charset="2"/>
              <a:buChar char=""/>
              <a:tabLst>
                <a:tab pos="457200" algn="l"/>
              </a:tabLst>
            </a:pPr>
            <a:r>
              <a:rPr lang="uk-UA" sz="1400" b="1" dirty="0" smtClean="0">
                <a:latin typeface="+mj-lt"/>
                <a:ea typeface="Calibri" panose="020F0502020204030204" pitchFamily="34" charset="0"/>
                <a:cs typeface="Times New Roman" panose="02020603050405020304" pitchFamily="18" charset="0"/>
              </a:rPr>
              <a:t>побачити як працює топ менеджмент провідних компаній;</a:t>
            </a:r>
          </a:p>
          <a:p>
            <a:pPr marL="342900" lvl="0" indent="-342900">
              <a:spcAft>
                <a:spcPts val="800"/>
              </a:spcAft>
              <a:buSzPts val="1000"/>
              <a:buFont typeface="Symbol" panose="05050102010706020507" pitchFamily="18" charset="2"/>
              <a:buChar char=""/>
              <a:tabLst>
                <a:tab pos="457200" algn="l"/>
              </a:tabLst>
            </a:pPr>
            <a:r>
              <a:rPr lang="uk-UA" sz="1400" b="1" dirty="0" smtClean="0">
                <a:latin typeface="+mj-lt"/>
                <a:ea typeface="Calibri" panose="020F0502020204030204" pitchFamily="34" charset="0"/>
                <a:cs typeface="Times New Roman" panose="02020603050405020304" pitchFamily="18" charset="0"/>
              </a:rPr>
              <a:t>приймати участь в з’їздах та форумах роботодавців.</a:t>
            </a:r>
          </a:p>
          <a:p>
            <a:pPr>
              <a:spcAft>
                <a:spcPts val="800"/>
              </a:spcAft>
            </a:pPr>
            <a:r>
              <a:rPr lang="uk-UA" sz="1400" b="1" dirty="0" smtClean="0">
                <a:solidFill>
                  <a:srgbClr val="0070C0"/>
                </a:solidFill>
                <a:latin typeface="+mj-lt"/>
                <a:ea typeface="Calibri" panose="020F0502020204030204" pitchFamily="34" charset="0"/>
                <a:cs typeface="Times New Roman" panose="02020603050405020304" pitchFamily="18" charset="0"/>
              </a:rPr>
              <a:t>Крок 3. Навчайся та працюй – індивідуальний план допоможе</a:t>
            </a:r>
            <a:br>
              <a:rPr lang="uk-UA" sz="1400" b="1" dirty="0" smtClean="0">
                <a:solidFill>
                  <a:srgbClr val="0070C0"/>
                </a:solidFill>
                <a:latin typeface="+mj-lt"/>
                <a:ea typeface="Calibri" panose="020F0502020204030204" pitchFamily="34" charset="0"/>
                <a:cs typeface="Times New Roman" panose="02020603050405020304" pitchFamily="18" charset="0"/>
              </a:rPr>
            </a:br>
            <a:r>
              <a:rPr lang="uk-UA" sz="1400" b="1" dirty="0" smtClean="0">
                <a:solidFill>
                  <a:srgbClr val="0070C0"/>
                </a:solidFill>
                <a:latin typeface="+mj-lt"/>
                <a:ea typeface="Calibri" panose="020F0502020204030204" pitchFamily="34" charset="0"/>
                <a:cs typeface="Times New Roman" panose="02020603050405020304" pitchFamily="18" charset="0"/>
              </a:rPr>
              <a:t>БУДУЙ КАР’ЄРУ РАЗОМ З НАВЧАННЯМ</a:t>
            </a:r>
            <a:br>
              <a:rPr lang="uk-UA" sz="1400" b="1" dirty="0" smtClean="0">
                <a:solidFill>
                  <a:srgbClr val="0070C0"/>
                </a:solidFill>
                <a:latin typeface="+mj-lt"/>
                <a:ea typeface="Calibri" panose="020F0502020204030204" pitchFamily="34" charset="0"/>
                <a:cs typeface="Times New Roman" panose="02020603050405020304" pitchFamily="18" charset="0"/>
              </a:rPr>
            </a:br>
            <a:r>
              <a:rPr lang="uk-UA" sz="1400" b="1" dirty="0" smtClean="0">
                <a:latin typeface="+mj-lt"/>
                <a:ea typeface="Calibri" panose="020F0502020204030204" pitchFamily="34" charset="0"/>
                <a:cs typeface="Times New Roman" panose="02020603050405020304" pitchFamily="18" charset="0"/>
              </a:rPr>
              <a:t>Протягом навчання ви маєте можливість:</a:t>
            </a:r>
          </a:p>
          <a:p>
            <a:pPr marL="342900" lvl="0" indent="-342900">
              <a:spcAft>
                <a:spcPts val="800"/>
              </a:spcAft>
              <a:buSzPts val="1000"/>
              <a:buFont typeface="Symbol" panose="05050102010706020507" pitchFamily="18" charset="2"/>
              <a:buChar char=""/>
              <a:tabLst>
                <a:tab pos="457200" algn="l"/>
              </a:tabLst>
            </a:pPr>
            <a:r>
              <a:rPr lang="uk-UA" sz="1400" b="1" dirty="0" smtClean="0">
                <a:latin typeface="+mj-lt"/>
                <a:ea typeface="Calibri" panose="020F0502020204030204" pitchFamily="34" charset="0"/>
                <a:cs typeface="Times New Roman" panose="02020603050405020304" pitchFamily="18" charset="0"/>
              </a:rPr>
              <a:t>Отримати роботу та навчатися за індивідуальним планом. Це допоможе здобувати знання в університеті та </a:t>
            </a:r>
            <a:r>
              <a:rPr lang="uk-UA" sz="1400" b="1" dirty="0" smtClean="0">
                <a:latin typeface="+mj-lt"/>
                <a:ea typeface="Calibri" panose="020F0502020204030204" pitchFamily="34" charset="0"/>
                <a:cs typeface="Times New Roman" panose="02020603050405020304" pitchFamily="18" charset="0"/>
              </a:rPr>
              <a:t>отримати</a:t>
            </a:r>
          </a:p>
          <a:p>
            <a:pPr lvl="0">
              <a:spcAft>
                <a:spcPts val="800"/>
              </a:spcAft>
              <a:buSzPts val="1000"/>
              <a:tabLst>
                <a:tab pos="457200" algn="l"/>
              </a:tabLst>
            </a:pPr>
            <a:r>
              <a:rPr lang="uk-UA" sz="1400" b="1" dirty="0" smtClean="0">
                <a:latin typeface="+mj-lt"/>
                <a:ea typeface="Calibri" panose="020F0502020204030204" pitchFamily="34" charset="0"/>
                <a:cs typeface="Times New Roman" panose="02020603050405020304" pitchFamily="18" charset="0"/>
              </a:rPr>
              <a:t> </a:t>
            </a:r>
            <a:r>
              <a:rPr lang="uk-UA" sz="1400" b="1" dirty="0" smtClean="0">
                <a:latin typeface="+mj-lt"/>
                <a:ea typeface="Calibri" panose="020F0502020204030204" pitchFamily="34" charset="0"/>
                <a:cs typeface="Times New Roman" panose="02020603050405020304" pitchFamily="18" charset="0"/>
              </a:rPr>
              <a:t>практичний досвід в компанії</a:t>
            </a:r>
            <a:r>
              <a:rPr lang="uk-UA" sz="1400" b="1" dirty="0" smtClean="0">
                <a:solidFill>
                  <a:srgbClr val="0070C0"/>
                </a:solidFill>
                <a:latin typeface="+mj-lt"/>
                <a:ea typeface="Calibri" panose="020F0502020204030204" pitchFamily="34" charset="0"/>
                <a:cs typeface="Times New Roman" panose="02020603050405020304" pitchFamily="18" charset="0"/>
              </a:rPr>
              <a:t>.</a:t>
            </a:r>
          </a:p>
          <a:p>
            <a:pPr algn="ctr">
              <a:spcAft>
                <a:spcPts val="800"/>
              </a:spcAft>
            </a:pPr>
            <a:r>
              <a:rPr lang="uk-UA" sz="1400" b="1" dirty="0" smtClean="0">
                <a:solidFill>
                  <a:srgbClr val="0070C0"/>
                </a:solidFill>
                <a:latin typeface="+mj-lt"/>
                <a:ea typeface="Calibri" panose="020F0502020204030204" pitchFamily="34" charset="0"/>
                <a:cs typeface="Times New Roman" panose="02020603050405020304" pitchFamily="18" charset="0"/>
              </a:rPr>
              <a:t>Крок 4. Студентський уряд ЛНУ ім. І. Франка дає тобі прекрасну можливість відпочивати в мальовничих куточках України та побачити історичні пам’ятки світу</a:t>
            </a:r>
            <a:br>
              <a:rPr lang="uk-UA" sz="1400" b="1" dirty="0" smtClean="0">
                <a:solidFill>
                  <a:srgbClr val="0070C0"/>
                </a:solidFill>
                <a:latin typeface="+mj-lt"/>
                <a:ea typeface="Calibri" panose="020F0502020204030204" pitchFamily="34" charset="0"/>
                <a:cs typeface="Times New Roman" panose="02020603050405020304" pitchFamily="18" charset="0"/>
              </a:rPr>
            </a:br>
            <a:r>
              <a:rPr lang="uk-UA" sz="1400" b="1" dirty="0" smtClean="0">
                <a:latin typeface="+mj-lt"/>
                <a:ea typeface="Calibri" panose="020F0502020204030204" pitchFamily="34" charset="0"/>
                <a:cs typeface="Times New Roman" panose="02020603050405020304" pitchFamily="18" charset="0"/>
              </a:rPr>
              <a:t>ВІДПОЧИНОК Є ГАРАНТОМ ТВОГО ЕФЕКТИВНОГО НАВЧАННЯ</a:t>
            </a:r>
            <a:endParaRPr lang="uk-UA" sz="1400" b="1"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5987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AutoShape 2" descr="Фотографі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2" name="Рисунок 1"/>
          <p:cNvPicPr>
            <a:picLocks noChangeAspect="1"/>
          </p:cNvPicPr>
          <p:nvPr/>
        </p:nvPicPr>
        <p:blipFill>
          <a:blip r:embed="rId2"/>
          <a:stretch>
            <a:fillRect/>
          </a:stretch>
        </p:blipFill>
        <p:spPr>
          <a:xfrm>
            <a:off x="5226768" y="3539010"/>
            <a:ext cx="1902117" cy="2452272"/>
          </a:xfrm>
          <a:prstGeom prst="rect">
            <a:avLst/>
          </a:prstGeom>
        </p:spPr>
      </p:pic>
      <p:sp>
        <p:nvSpPr>
          <p:cNvPr id="4" name="Прямоугольник 3"/>
          <p:cNvSpPr/>
          <p:nvPr/>
        </p:nvSpPr>
        <p:spPr>
          <a:xfrm>
            <a:off x="460374" y="4291691"/>
            <a:ext cx="8768031" cy="1477328"/>
          </a:xfrm>
          <a:prstGeom prst="rect">
            <a:avLst/>
          </a:prstGeom>
        </p:spPr>
        <p:txBody>
          <a:bodyPr wrap="square">
            <a:spAutoFit/>
          </a:bodyPr>
          <a:lstStyle/>
          <a:p>
            <a:pPr lvl="0" algn="just" defTabSz="914400">
              <a:lnSpc>
                <a:spcPct val="115000"/>
              </a:lnSpc>
              <a:buSzPts val="1000"/>
              <a:tabLst>
                <a:tab pos="457200" algn="l"/>
              </a:tabLst>
            </a:pPr>
            <a:r>
              <a:rPr lang="uk-UA" sz="2000" dirty="0">
                <a:solidFill>
                  <a:srgbClr val="0070C0"/>
                </a:solidFill>
                <a:latin typeface="Sitka Banner" panose="02000505000000020004" pitchFamily="2" charset="0"/>
                <a:ea typeface="Calibri" panose="020F0502020204030204" pitchFamily="34" charset="0"/>
                <a:cs typeface="Times New Roman" panose="02020603050405020304" pitchFamily="18" charset="0"/>
              </a:rPr>
              <a:t>Контакти: </a:t>
            </a:r>
            <a:r>
              <a:rPr lang="uk-UA" sz="2000" i="1" dirty="0">
                <a:solidFill>
                  <a:srgbClr val="0070C0"/>
                </a:solidFill>
                <a:latin typeface="Sitka Banner" panose="02000505000000020004" pitchFamily="2" charset="0"/>
                <a:ea typeface="Calibri" panose="020F0502020204030204" pitchFamily="34" charset="0"/>
                <a:cs typeface="Times New Roman" panose="02020603050405020304" pitchFamily="18" charset="0"/>
              </a:rPr>
              <a:t>79000, м. Львів, Україна</a:t>
            </a:r>
            <a:endParaRPr lang="uk-UA" sz="2000" dirty="0">
              <a:solidFill>
                <a:srgbClr val="0070C0"/>
              </a:solidFill>
              <a:latin typeface="Sitka Banner" panose="02000505000000020004" pitchFamily="2" charset="0"/>
              <a:ea typeface="Calibri" panose="020F0502020204030204" pitchFamily="34" charset="0"/>
              <a:cs typeface="Times New Roman" panose="02020603050405020304" pitchFamily="18" charset="0"/>
            </a:endParaRPr>
          </a:p>
          <a:p>
            <a:pPr marL="342900" lvl="0" indent="-342900" algn="just" defTabSz="914400">
              <a:lnSpc>
                <a:spcPct val="115000"/>
              </a:lnSpc>
              <a:buSzPts val="1000"/>
              <a:buFont typeface="Symbol" panose="05050102010706020507" pitchFamily="18" charset="2"/>
              <a:buChar char=""/>
              <a:tabLst>
                <a:tab pos="457200" algn="l"/>
              </a:tabLst>
            </a:pPr>
            <a:r>
              <a:rPr lang="uk-UA" sz="2000" i="1" dirty="0">
                <a:solidFill>
                  <a:srgbClr val="0070C0"/>
                </a:solidFill>
                <a:latin typeface="Sitka Banner" panose="02000505000000020004" pitchFamily="2" charset="0"/>
                <a:ea typeface="Calibri" panose="020F0502020204030204" pitchFamily="34" charset="0"/>
                <a:cs typeface="Times New Roman" panose="02020603050405020304" pitchFamily="18" charset="0"/>
              </a:rPr>
              <a:t>вул. Коперника, 3 (</a:t>
            </a:r>
            <a:r>
              <a:rPr lang="uk-UA" sz="2000" i="1"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rPr>
              <a:t>каб</a:t>
            </a:r>
            <a:r>
              <a:rPr lang="uk-UA" sz="2000" i="1" dirty="0">
                <a:solidFill>
                  <a:srgbClr val="0070C0"/>
                </a:solidFill>
                <a:latin typeface="Sitka Banner" panose="02000505000000020004" pitchFamily="2" charset="0"/>
                <a:ea typeface="Calibri" panose="020F0502020204030204" pitchFamily="34" charset="0"/>
                <a:cs typeface="Times New Roman" panose="02020603050405020304" pitchFamily="18" charset="0"/>
              </a:rPr>
              <a:t>. 501-502)</a:t>
            </a:r>
            <a:endParaRPr lang="uk-UA" sz="2000" dirty="0">
              <a:solidFill>
                <a:srgbClr val="0070C0"/>
              </a:solidFill>
              <a:latin typeface="Sitka Banner" panose="02000505000000020004" pitchFamily="2" charset="0"/>
              <a:ea typeface="Calibri" panose="020F0502020204030204" pitchFamily="34" charset="0"/>
              <a:cs typeface="Times New Roman" panose="02020603050405020304" pitchFamily="18" charset="0"/>
            </a:endParaRPr>
          </a:p>
          <a:p>
            <a:pPr marL="342900" lvl="0" indent="-342900" algn="just" defTabSz="914400">
              <a:lnSpc>
                <a:spcPct val="115000"/>
              </a:lnSpc>
              <a:buSzPts val="1000"/>
              <a:buFont typeface="Symbol" panose="05050102010706020507" pitchFamily="18" charset="2"/>
              <a:buChar char=""/>
              <a:tabLst>
                <a:tab pos="457200" algn="l"/>
              </a:tabLst>
            </a:pPr>
            <a:r>
              <a:rPr lang="uk-UA" sz="2000" i="1"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rPr>
              <a:t>тел</a:t>
            </a:r>
            <a:r>
              <a:rPr lang="uk-UA" sz="2000" i="1" dirty="0">
                <a:solidFill>
                  <a:srgbClr val="0070C0"/>
                </a:solidFill>
                <a:latin typeface="Sitka Banner" panose="02000505000000020004" pitchFamily="2" charset="0"/>
                <a:ea typeface="Calibri" panose="020F0502020204030204" pitchFamily="34" charset="0"/>
                <a:cs typeface="Times New Roman" panose="02020603050405020304" pitchFamily="18" charset="0"/>
              </a:rPr>
              <a:t>.: (067) 3693289.</a:t>
            </a:r>
            <a:endParaRPr lang="uk-UA" sz="2000" dirty="0">
              <a:solidFill>
                <a:srgbClr val="0070C0"/>
              </a:solidFill>
              <a:latin typeface="Sitka Banner" panose="02000505000000020004" pitchFamily="2" charset="0"/>
              <a:ea typeface="Calibri" panose="020F0502020204030204" pitchFamily="34" charset="0"/>
              <a:cs typeface="Times New Roman" panose="02020603050405020304" pitchFamily="18" charset="0"/>
            </a:endParaRPr>
          </a:p>
          <a:p>
            <a:pPr marL="342900" lvl="0" indent="-342900" algn="just" defTabSz="914400">
              <a:lnSpc>
                <a:spcPct val="115000"/>
              </a:lnSpc>
              <a:buSzPts val="1000"/>
              <a:buFont typeface="Symbol" panose="05050102010706020507" pitchFamily="18" charset="2"/>
              <a:buChar char=""/>
              <a:tabLst>
                <a:tab pos="457200" algn="l"/>
              </a:tabLst>
            </a:pPr>
            <a:r>
              <a:rPr lang="uk-UA" sz="2000" i="1"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rPr>
              <a:t>email</a:t>
            </a:r>
            <a:r>
              <a:rPr lang="uk-UA" sz="2000" i="1" dirty="0">
                <a:solidFill>
                  <a:srgbClr val="0070C0"/>
                </a:solidFill>
                <a:latin typeface="Sitka Banner" panose="02000505000000020004" pitchFamily="2" charset="0"/>
                <a:ea typeface="Calibri" panose="020F0502020204030204" pitchFamily="34" charset="0"/>
                <a:cs typeface="Times New Roman" panose="02020603050405020304" pitchFamily="18" charset="0"/>
              </a:rPr>
              <a:t>: em.dep.financial@lnu.edu.ua</a:t>
            </a:r>
            <a:endParaRPr lang="uk-UA" sz="2000" dirty="0">
              <a:solidFill>
                <a:srgbClr val="0070C0"/>
              </a:solidFill>
              <a:latin typeface="Sitka Banner" panose="02000505000000020004" pitchFamily="2" charset="0"/>
              <a:ea typeface="Calibri" panose="020F0502020204030204" pitchFamily="34" charset="0"/>
              <a:cs typeface="Times New Roman" panose="02020603050405020304" pitchFamily="18" charset="0"/>
            </a:endParaRPr>
          </a:p>
        </p:txBody>
      </p:sp>
      <p:sp>
        <p:nvSpPr>
          <p:cNvPr id="6" name="TextBox 5"/>
          <p:cNvSpPr txBox="1"/>
          <p:nvPr/>
        </p:nvSpPr>
        <p:spPr>
          <a:xfrm>
            <a:off x="675861" y="546757"/>
            <a:ext cx="8025247" cy="1686680"/>
          </a:xfrm>
          <a:prstGeom prst="rect">
            <a:avLst/>
          </a:prstGeom>
          <a:noFill/>
        </p:spPr>
        <p:txBody>
          <a:bodyPr wrap="square" rtlCol="0">
            <a:spAutoFit/>
          </a:bodyPr>
          <a:lstStyle/>
          <a:p>
            <a:pPr lvl="0" defTabSz="914400" eaLnBrk="0" fontAlgn="ctr" hangingPunct="0">
              <a:spcBef>
                <a:spcPct val="0"/>
              </a:spcBef>
              <a:spcAft>
                <a:spcPct val="0"/>
              </a:spcAft>
            </a:pPr>
            <a:r>
              <a:rPr lang="ru-RU" b="1" dirty="0" smtClean="0">
                <a:solidFill>
                  <a:srgbClr val="0070C0"/>
                </a:solidFill>
                <a:latin typeface="+mj-lt"/>
              </a:rPr>
              <a:t>МИ У СОЦІАЛЬНИХ МЕРЕЖАХ :</a:t>
            </a:r>
          </a:p>
          <a:p>
            <a:pPr lvl="0" algn="just" defTabSz="914400">
              <a:lnSpc>
                <a:spcPct val="107000"/>
              </a:lnSpc>
            </a:pPr>
            <a:r>
              <a:rPr lang="pl-PL" sz="1600" b="1" i="1" u="sng" dirty="0" smtClean="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3"/>
              </a:rPr>
              <a:t>Facebook</a:t>
            </a:r>
            <a:r>
              <a:rPr lang="pl-PL" sz="1600" b="1" i="1" dirty="0" smtClean="0">
                <a:solidFill>
                  <a:srgbClr val="0070C0"/>
                </a:solidFill>
                <a:latin typeface="Sitka Banner" panose="02000505000000020004" pitchFamily="2" charset="0"/>
                <a:ea typeface="Calibri" panose="020F0502020204030204" pitchFamily="34" charset="0"/>
                <a:cs typeface="Times New Roman" panose="02020603050405020304" pitchFamily="18" charset="0"/>
              </a:rPr>
              <a:t> </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Кафедра </a:t>
            </a:r>
            <a:r>
              <a:rPr lang="ru-RU" sz="1600" b="1" i="1" u="sng"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публічного</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 </a:t>
            </a:r>
            <a:r>
              <a:rPr lang="ru-RU" sz="1600" b="1" i="1" u="sng"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адміністрування</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 та </a:t>
            </a:r>
            <a:r>
              <a:rPr lang="ru-RU" sz="1600" b="1" i="1" u="sng"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управління</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 </a:t>
            </a:r>
            <a:r>
              <a:rPr lang="ru-RU" sz="1600" b="1" i="1" u="sng"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бізнесом</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 ФУФБ ЛНУ </a:t>
            </a:r>
            <a:r>
              <a:rPr lang="ru-RU" sz="1600" b="1" i="1" u="sng"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ім</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 </a:t>
            </a:r>
            <a:r>
              <a:rPr lang="ru-RU" sz="1600" b="1" i="1" u="sng"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Івана</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4"/>
              </a:rPr>
              <a:t> Франка</a:t>
            </a:r>
            <a:endParaRPr lang="uk-UA" sz="1600" dirty="0">
              <a:solidFill>
                <a:srgbClr val="0070C0"/>
              </a:solidFill>
              <a:latin typeface="Sitka Banner" panose="02000505000000020004" pitchFamily="2" charset="0"/>
              <a:ea typeface="Calibri" panose="020F0502020204030204" pitchFamily="34" charset="0"/>
              <a:cs typeface="Times New Roman" panose="02020603050405020304" pitchFamily="18" charset="0"/>
            </a:endParaRPr>
          </a:p>
          <a:p>
            <a:pPr lvl="0" algn="just" defTabSz="914400">
              <a:lnSpc>
                <a:spcPct val="107000"/>
              </a:lnSpc>
            </a:pPr>
            <a:r>
              <a:rPr lang="pl-PL"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5"/>
              </a:rPr>
              <a:t>Twitter</a:t>
            </a:r>
            <a:r>
              <a:rPr lang="pl-PL"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rPr>
              <a:t> </a:t>
            </a:r>
            <a:r>
              <a:rPr lang="pl-PL"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https</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a:t>
            </a:r>
            <a:r>
              <a:rPr lang="pl-PL"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twitter</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a:t>
            </a:r>
            <a:r>
              <a:rPr lang="pl-PL"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com</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a:t>
            </a:r>
            <a:r>
              <a:rPr lang="pl-PL"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em</a:t>
            </a:r>
            <a:r>
              <a:rPr lang="ru-RU"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_</a:t>
            </a:r>
            <a:r>
              <a:rPr lang="pl-PL"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6"/>
              </a:rPr>
              <a:t>FYFB</a:t>
            </a:r>
            <a:endParaRPr lang="uk-UA" sz="1600" dirty="0">
              <a:solidFill>
                <a:srgbClr val="0070C0"/>
              </a:solidFill>
              <a:latin typeface="Sitka Banner" panose="02000505000000020004" pitchFamily="2" charset="0"/>
              <a:ea typeface="Calibri" panose="020F0502020204030204" pitchFamily="34" charset="0"/>
              <a:cs typeface="Times New Roman" panose="02020603050405020304" pitchFamily="18" charset="0"/>
            </a:endParaRPr>
          </a:p>
          <a:p>
            <a:pPr lvl="0" algn="just" defTabSz="914400">
              <a:lnSpc>
                <a:spcPct val="107000"/>
              </a:lnSpc>
            </a:pPr>
            <a:r>
              <a:rPr lang="uk-UA" sz="1600"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7"/>
              </a:rPr>
              <a:t>https://.instagram.com/kaf_public_administration/</a:t>
            </a:r>
            <a:endParaRPr lang="uk-UA" sz="1600" dirty="0">
              <a:solidFill>
                <a:srgbClr val="0070C0"/>
              </a:solidFill>
              <a:latin typeface="Sitka Banner" panose="02000505000000020004" pitchFamily="2" charset="0"/>
              <a:ea typeface="Calibri" panose="020F0502020204030204" pitchFamily="34" charset="0"/>
              <a:cs typeface="Times New Roman" panose="02020603050405020304" pitchFamily="18" charset="0"/>
            </a:endParaRPr>
          </a:p>
          <a:p>
            <a:pPr lvl="0" algn="just" defTabSz="914400">
              <a:lnSpc>
                <a:spcPct val="107000"/>
              </a:lnSpc>
            </a:pPr>
            <a:r>
              <a:rPr lang="pl-PL" sz="1600" b="1" i="1" u="sng" dirty="0">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8"/>
              </a:rPr>
              <a:t>https://web.telegram.org/</a:t>
            </a:r>
            <a:r>
              <a:rPr lang="uk-UA" sz="1600" b="1" i="1" u="sng" dirty="0" err="1">
                <a:solidFill>
                  <a:srgbClr val="0070C0"/>
                </a:solidFill>
                <a:latin typeface="Sitka Banner" panose="02000505000000020004" pitchFamily="2" charset="0"/>
                <a:ea typeface="Calibri" panose="020F0502020204030204" pitchFamily="34" charset="0"/>
                <a:cs typeface="Times New Roman" panose="02020603050405020304" pitchFamily="18" charset="0"/>
                <a:hlinkClick r:id="rId8"/>
              </a:rPr>
              <a:t>кафедраПАУБ</a:t>
            </a:r>
            <a:endParaRPr lang="uk-UA" sz="1600" dirty="0">
              <a:solidFill>
                <a:srgbClr val="0070C0"/>
              </a:solidFill>
              <a:latin typeface="Sitka Banner" panose="02000505000000020004" pitchFamily="2" charset="0"/>
              <a:ea typeface="Calibri" panose="020F0502020204030204" pitchFamily="34" charset="0"/>
              <a:cs typeface="Times New Roman" panose="02020603050405020304" pitchFamily="18" charset="0"/>
            </a:endParaRPr>
          </a:p>
        </p:txBody>
      </p:sp>
      <p:pic>
        <p:nvPicPr>
          <p:cNvPr id="2051" name="Picture 3" descr="https://scontent-waw1-1.xx.fbcdn.net/v/t1.0-1/p200x200/17457521_1249204318495498_3047378628141689046_n.jpg?oh=604adc6b0d93763602e696ccc3fd06df&amp;oe=5A5B83BD">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87729" y="636679"/>
            <a:ext cx="2219922" cy="1927887"/>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974542" y="2724508"/>
            <a:ext cx="3869970" cy="523220"/>
          </a:xfrm>
          <a:prstGeom prst="rect">
            <a:avLst/>
          </a:prstGeom>
        </p:spPr>
        <p:txBody>
          <a:bodyPr wrap="none">
            <a:spAutoFit/>
          </a:bodyPr>
          <a:lstStyle/>
          <a:p>
            <a:r>
              <a:rPr lang="ru-RU" sz="2800" b="1" dirty="0">
                <a:solidFill>
                  <a:srgbClr val="0070C0"/>
                </a:solidFill>
                <a:latin typeface="+mj-lt"/>
              </a:rPr>
              <a:t>ЧЕКАЄМО НА </a:t>
            </a:r>
            <a:r>
              <a:rPr lang="ru-RU" sz="2800" b="1" dirty="0" smtClean="0">
                <a:solidFill>
                  <a:srgbClr val="0070C0"/>
                </a:solidFill>
                <a:latin typeface="+mj-lt"/>
              </a:rPr>
              <a:t>ВАС !!!</a:t>
            </a:r>
            <a:endParaRPr lang="ru-RU" sz="2800" dirty="0">
              <a:solidFill>
                <a:srgbClr val="0070C0"/>
              </a:solidFill>
              <a:latin typeface="+mj-lt"/>
            </a:endParaRPr>
          </a:p>
        </p:txBody>
      </p:sp>
      <p:pic>
        <p:nvPicPr>
          <p:cNvPr id="7" name="Рисунок 6"/>
          <p:cNvPicPr>
            <a:picLocks noChangeAspect="1"/>
          </p:cNvPicPr>
          <p:nvPr/>
        </p:nvPicPr>
        <p:blipFill>
          <a:blip r:embed="rId11"/>
          <a:stretch>
            <a:fillRect/>
          </a:stretch>
        </p:blipFill>
        <p:spPr>
          <a:xfrm>
            <a:off x="8091224" y="2409470"/>
            <a:ext cx="3603048" cy="3987130"/>
          </a:xfrm>
          <a:prstGeom prst="rect">
            <a:avLst/>
          </a:prstGeom>
        </p:spPr>
      </p:pic>
    </p:spTree>
    <p:extLst>
      <p:ext uri="{BB962C8B-B14F-4D97-AF65-F5344CB8AC3E}">
        <p14:creationId xmlns:p14="http://schemas.microsoft.com/office/powerpoint/2010/main" val="3261384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lasichna-muzika-melod-ya-dlya-dus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2" name="Заголовок 1"/>
          <p:cNvSpPr>
            <a:spLocks noGrp="1"/>
          </p:cNvSpPr>
          <p:nvPr>
            <p:ph type="title"/>
          </p:nvPr>
        </p:nvSpPr>
        <p:spPr>
          <a:xfrm>
            <a:off x="866298" y="441219"/>
            <a:ext cx="10708395" cy="802601"/>
          </a:xfrm>
        </p:spPr>
        <p:txBody>
          <a:bodyPr>
            <a:noAutofit/>
          </a:bodyPr>
          <a:lstStyle/>
          <a:p>
            <a:pPr algn="l"/>
            <a:r>
              <a:rPr lang="uk-UA" sz="2000" b="1" dirty="0" smtClean="0">
                <a:solidFill>
                  <a:srgbClr val="0070C0"/>
                </a:solidFill>
              </a:rPr>
              <a:t> СПЕЦІАЛЬНІСТЬ 281  “ПУБЛІЧНЕ УПРАВЛІННЯ ТА АДМІНІСТРУВАННЯ</a:t>
            </a:r>
            <a:r>
              <a:rPr lang="ru-RU" sz="2000" b="1" dirty="0" smtClean="0">
                <a:solidFill>
                  <a:srgbClr val="0070C0"/>
                </a:solidFill>
              </a:rPr>
              <a:t>”</a:t>
            </a:r>
            <a:endParaRPr lang="ru-RU" sz="2000" b="1" dirty="0">
              <a:solidFill>
                <a:srgbClr val="0070C0"/>
              </a:solidFill>
            </a:endParaRPr>
          </a:p>
        </p:txBody>
      </p:sp>
      <p:sp>
        <p:nvSpPr>
          <p:cNvPr id="3" name="Объект 2"/>
          <p:cNvSpPr>
            <a:spLocks noGrp="1"/>
          </p:cNvSpPr>
          <p:nvPr>
            <p:ph idx="1"/>
          </p:nvPr>
        </p:nvSpPr>
        <p:spPr>
          <a:xfrm>
            <a:off x="583842" y="1243820"/>
            <a:ext cx="11024316" cy="3815248"/>
          </a:xfrm>
        </p:spPr>
        <p:txBody>
          <a:bodyPr>
            <a:noAutofit/>
          </a:bodyPr>
          <a:lstStyle/>
          <a:p>
            <a:pPr marL="0" indent="0">
              <a:buNone/>
            </a:pPr>
            <a:r>
              <a:rPr lang="uk-UA" sz="1600" i="1" dirty="0" smtClean="0">
                <a:solidFill>
                  <a:srgbClr val="0070C0"/>
                </a:solidFill>
                <a:latin typeface="Batang" panose="02030600000101010101" pitchFamily="18" charset="-127"/>
                <a:ea typeface="Batang" panose="02030600000101010101" pitchFamily="18" charset="-127"/>
                <a:cs typeface="Andalus" panose="02020603050405020304" pitchFamily="18" charset="-78"/>
              </a:rPr>
              <a:t>	</a:t>
            </a:r>
            <a:r>
              <a:rPr lang="uk-UA" sz="2000" b="1" i="1" dirty="0" smtClean="0">
                <a:solidFill>
                  <a:schemeClr val="tx1"/>
                </a:solidFill>
                <a:ea typeface="Batang" panose="02030600000101010101" pitchFamily="18" charset="-127"/>
                <a:cs typeface="Andalus" panose="02020603050405020304" pitchFamily="18" charset="-78"/>
              </a:rPr>
              <a:t>Сьогодні </a:t>
            </a:r>
            <a:r>
              <a:rPr lang="uk-UA" sz="2000" b="1" i="1" dirty="0">
                <a:solidFill>
                  <a:schemeClr val="tx1"/>
                </a:solidFill>
                <a:ea typeface="Batang" panose="02030600000101010101" pitchFamily="18" charset="-127"/>
                <a:cs typeface="Andalus" panose="02020603050405020304" pitchFamily="18" charset="-78"/>
              </a:rPr>
              <a:t>питання залучення молоді на публічну службу (публічне управління,</a:t>
            </a:r>
            <a:r>
              <a:rPr lang="ru-RU" sz="2000" b="1" i="1" dirty="0">
                <a:solidFill>
                  <a:schemeClr val="tx1"/>
                </a:solidFill>
                <a:ea typeface="Batang" panose="02030600000101010101" pitchFamily="18" charset="-127"/>
                <a:cs typeface="Andalus" panose="02020603050405020304" pitchFamily="18" charset="-78"/>
              </a:rPr>
              <a:t> англ. </a:t>
            </a:r>
            <a:r>
              <a:rPr lang="pl-PL" sz="2000" b="1" i="1" dirty="0">
                <a:solidFill>
                  <a:schemeClr val="tx1"/>
                </a:solidFill>
                <a:ea typeface="Batang" panose="02030600000101010101" pitchFamily="18" charset="-127"/>
                <a:cs typeface="Andalus" panose="02020603050405020304" pitchFamily="18" charset="-78"/>
              </a:rPr>
              <a:t>public administration)</a:t>
            </a:r>
            <a:r>
              <a:rPr lang="uk-UA" sz="2000" b="1" i="1" dirty="0">
                <a:solidFill>
                  <a:schemeClr val="tx1"/>
                </a:solidFill>
                <a:ea typeface="Batang" panose="02030600000101010101" pitchFamily="18" charset="-127"/>
                <a:cs typeface="Andalus" panose="02020603050405020304" pitchFamily="18" charset="-78"/>
              </a:rPr>
              <a:t> набуло значної актуальності. Адже без оновлення її кадрового потенціалу та залучення молоді неможливе подальше зростання та розвиток інституту держави. </a:t>
            </a:r>
            <a:endParaRPr lang="uk-UA" sz="2000" b="1" i="1" dirty="0" smtClean="0">
              <a:solidFill>
                <a:schemeClr val="tx1"/>
              </a:solidFill>
              <a:ea typeface="Batang" panose="02030600000101010101" pitchFamily="18" charset="-127"/>
              <a:cs typeface="Andalus" panose="02020603050405020304" pitchFamily="18" charset="-78"/>
            </a:endParaRPr>
          </a:p>
          <a:p>
            <a:pPr marL="0" indent="0">
              <a:buNone/>
            </a:pPr>
            <a:r>
              <a:rPr lang="uk-UA" sz="2000" b="1" i="1" dirty="0" smtClean="0">
                <a:solidFill>
                  <a:schemeClr val="tx1"/>
                </a:solidFill>
                <a:ea typeface="Batang" panose="02030600000101010101" pitchFamily="18" charset="-127"/>
                <a:cs typeface="Andalus" panose="02020603050405020304" pitchFamily="18" charset="-78"/>
              </a:rPr>
              <a:t>	Від </a:t>
            </a:r>
            <a:r>
              <a:rPr lang="uk-UA" sz="2000" b="1" i="1" dirty="0">
                <a:solidFill>
                  <a:schemeClr val="tx1"/>
                </a:solidFill>
                <a:ea typeface="Batang" panose="02030600000101010101" pitchFamily="18" charset="-127"/>
                <a:cs typeface="Andalus" panose="02020603050405020304" pitchFamily="18" charset="-78"/>
              </a:rPr>
              <a:t>здатності молоді бути активною творчою силою значною мірою залежить сам процес створення держави. Молодь є важливою складовою сучасного українського суспільства, носієм інтелектуального потенціалу, визначальним фактором соціально-економічного прогресу, здатним оновити та модернізувати систему державного управління, відіграти важливу роль у процесах розбудови демократичної держави. </a:t>
            </a:r>
            <a:endParaRPr lang="uk-UA" sz="2000" b="1" i="1" dirty="0" smtClean="0">
              <a:solidFill>
                <a:schemeClr val="tx1"/>
              </a:solidFill>
              <a:ea typeface="Batang" panose="02030600000101010101" pitchFamily="18" charset="-127"/>
              <a:cs typeface="Andalus" panose="02020603050405020304" pitchFamily="18" charset="-78"/>
            </a:endParaRPr>
          </a:p>
          <a:p>
            <a:pPr marL="0" indent="0">
              <a:buNone/>
            </a:pPr>
            <a:r>
              <a:rPr lang="uk-UA" sz="2000" b="1" i="1" dirty="0" smtClean="0">
                <a:solidFill>
                  <a:schemeClr val="tx1"/>
                </a:solidFill>
                <a:ea typeface="Batang" panose="02030600000101010101" pitchFamily="18" charset="-127"/>
                <a:cs typeface="Andalus" panose="02020603050405020304" pitchFamily="18" charset="-78"/>
              </a:rPr>
              <a:t>Незважаючи </a:t>
            </a:r>
            <a:r>
              <a:rPr lang="uk-UA" sz="2000" b="1" i="1" dirty="0">
                <a:solidFill>
                  <a:schemeClr val="tx1"/>
                </a:solidFill>
                <a:ea typeface="Batang" panose="02030600000101010101" pitchFamily="18" charset="-127"/>
                <a:cs typeface="Andalus" panose="02020603050405020304" pitchFamily="18" charset="-78"/>
              </a:rPr>
              <a:t>на всі виклики, які ставить перед нами сьогодення: зовнішні загрози, економічні негаразди, молоді люди і далі прагнуть долучитися до розбудови української державності, поліпшення якості роботи владних інституцій, удосконалення механізмів взаємодії органів влади та громадян.</a:t>
            </a:r>
            <a:endParaRPr lang="ru-RU" sz="2000" b="1" dirty="0">
              <a:solidFill>
                <a:schemeClr val="tx1"/>
              </a:solidFill>
              <a:ea typeface="Batang" panose="02030600000101010101" pitchFamily="18" charset="-127"/>
              <a:cs typeface="Andalus" panose="02020603050405020304" pitchFamily="18" charset="-78"/>
            </a:endParaRPr>
          </a:p>
        </p:txBody>
      </p:sp>
    </p:spTree>
    <p:extLst>
      <p:ext uri="{BB962C8B-B14F-4D97-AF65-F5344CB8AC3E}">
        <p14:creationId xmlns:p14="http://schemas.microsoft.com/office/powerpoint/2010/main" val="14797032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p14:dur="10" advClick="0">
        <p15:prstTrans prst="prestige"/>
        <p:sndAc>
          <p:endSnd/>
        </p:sndAc>
      </p:transition>
    </mc:Choice>
    <mc:Fallback>
      <p:transition advClick="0">
        <p:fade/>
        <p:sndAc>
          <p:endSnd/>
        </p:sndAc>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6298" y="441220"/>
            <a:ext cx="10708395" cy="524696"/>
          </a:xfrm>
        </p:spPr>
        <p:txBody>
          <a:bodyPr>
            <a:normAutofit fontScale="90000"/>
          </a:bodyPr>
          <a:lstStyle/>
          <a:p>
            <a:r>
              <a:rPr lang="uk-UA" sz="3200" b="1" i="1" dirty="0" smtClean="0">
                <a:solidFill>
                  <a:srgbClr val="0070C0"/>
                </a:solidFill>
              </a:rPr>
              <a:t>Спеціальність </a:t>
            </a:r>
            <a:r>
              <a:rPr lang="uk-UA" sz="3200" b="1" i="1" dirty="0" smtClean="0">
                <a:solidFill>
                  <a:srgbClr val="0070C0"/>
                </a:solidFill>
              </a:rPr>
              <a:t>281 “Публічне </a:t>
            </a:r>
            <a:r>
              <a:rPr lang="uk-UA" sz="3200" b="1" i="1" dirty="0" smtClean="0">
                <a:solidFill>
                  <a:srgbClr val="0070C0"/>
                </a:solidFill>
              </a:rPr>
              <a:t>управління та адміністрування</a:t>
            </a:r>
            <a:r>
              <a:rPr lang="ru-RU" sz="3200" b="1" i="1" dirty="0" smtClean="0">
                <a:solidFill>
                  <a:srgbClr val="0070C0"/>
                </a:solidFill>
              </a:rPr>
              <a:t>”</a:t>
            </a:r>
            <a:endParaRPr lang="ru-RU" sz="3200" b="1" i="1" dirty="0">
              <a:solidFill>
                <a:srgbClr val="0070C0"/>
              </a:solidFill>
            </a:endParaRPr>
          </a:p>
        </p:txBody>
      </p:sp>
      <p:sp>
        <p:nvSpPr>
          <p:cNvPr id="5" name="Прямоугольник 4"/>
          <p:cNvSpPr/>
          <p:nvPr/>
        </p:nvSpPr>
        <p:spPr>
          <a:xfrm>
            <a:off x="935425" y="965916"/>
            <a:ext cx="10570140" cy="1015663"/>
          </a:xfrm>
          <a:prstGeom prst="rect">
            <a:avLst/>
          </a:prstGeom>
        </p:spPr>
        <p:txBody>
          <a:bodyPr wrap="square">
            <a:spAutoFit/>
          </a:bodyPr>
          <a:lstStyle/>
          <a:p>
            <a:pPr algn="ctr"/>
            <a:r>
              <a:rPr lang="uk-UA" sz="2000" b="1" i="1" dirty="0">
                <a:ln w="3175" cmpd="sng">
                  <a:noFill/>
                </a:ln>
                <a:solidFill>
                  <a:srgbClr val="0070C0"/>
                </a:solidFill>
              </a:rPr>
              <a:t>Спеціальність “Публічне управління та адміністрування</a:t>
            </a:r>
            <a:r>
              <a:rPr lang="ru-RU" sz="2000" b="1" i="1" dirty="0" smtClean="0">
                <a:ln w="3175" cmpd="sng">
                  <a:noFill/>
                </a:ln>
                <a:solidFill>
                  <a:srgbClr val="0070C0"/>
                </a:solidFill>
              </a:rPr>
              <a:t>” </a:t>
            </a:r>
            <a:r>
              <a:rPr lang="uk-UA" sz="2000" i="1" dirty="0" smtClean="0"/>
              <a:t>набуває особливого значення у зв’язку із запровадженням в Україні світових та європейських стандартів управлінської моделі, розширенням прав і свобод людини та громадянина у сфері публічного управління та адміністрування.</a:t>
            </a:r>
            <a:endParaRPr lang="uk-UA" sz="2000" i="1" dirty="0"/>
          </a:p>
        </p:txBody>
      </p:sp>
      <p:sp>
        <p:nvSpPr>
          <p:cNvPr id="6" name="Прямоугольник 5"/>
          <p:cNvSpPr/>
          <p:nvPr/>
        </p:nvSpPr>
        <p:spPr>
          <a:xfrm>
            <a:off x="935425" y="1954673"/>
            <a:ext cx="10708395" cy="1631216"/>
          </a:xfrm>
          <a:prstGeom prst="rect">
            <a:avLst/>
          </a:prstGeom>
        </p:spPr>
        <p:txBody>
          <a:bodyPr wrap="square">
            <a:spAutoFit/>
          </a:bodyPr>
          <a:lstStyle/>
          <a:p>
            <a:r>
              <a:rPr lang="uk-UA" b="1" i="1" dirty="0" smtClean="0">
                <a:solidFill>
                  <a:srgbClr val="0070C0"/>
                </a:solidFill>
                <a:latin typeface="Trebuchet MS" panose="020B0603020202020204" pitchFamily="34" charset="0"/>
              </a:rPr>
              <a:t>Мета спеціальності</a:t>
            </a:r>
            <a:r>
              <a:rPr lang="uk-UA" dirty="0" smtClean="0">
                <a:solidFill>
                  <a:srgbClr val="0070C0"/>
                </a:solidFill>
                <a:latin typeface="Trebuchet MS" panose="020B0603020202020204" pitchFamily="34" charset="0"/>
              </a:rPr>
              <a:t> - </a:t>
            </a:r>
            <a:r>
              <a:rPr lang="uk-UA" sz="2000" dirty="0" smtClean="0"/>
              <a:t>забезпечити публічний сектор висококваліфікованими фахівцями муніципального, регіонального, загальнодержавного та міжнародного рівня.</a:t>
            </a:r>
          </a:p>
          <a:p>
            <a:r>
              <a:rPr lang="uk-UA" sz="2000" dirty="0" smtClean="0"/>
              <a:t> Сформувати нове покоління управлінців, які мають глибокі знання, вміють системно та інноваційно мислити, ухвалювати ефективні рішення, керуватися принципами гуманності та ставати на захист громадських інтересів.</a:t>
            </a:r>
            <a:endParaRPr lang="uk-UA" sz="2000" dirty="0"/>
          </a:p>
        </p:txBody>
      </p:sp>
      <p:pic>
        <p:nvPicPr>
          <p:cNvPr id="7" name="Рисунок 6"/>
          <p:cNvPicPr>
            <a:picLocks noChangeAspect="1"/>
          </p:cNvPicPr>
          <p:nvPr/>
        </p:nvPicPr>
        <p:blipFill>
          <a:blip r:embed="rId2"/>
          <a:stretch>
            <a:fillRect/>
          </a:stretch>
        </p:blipFill>
        <p:spPr>
          <a:xfrm>
            <a:off x="498863" y="3558983"/>
            <a:ext cx="1845091" cy="2494087"/>
          </a:xfrm>
          <a:prstGeom prst="rect">
            <a:avLst/>
          </a:prstGeom>
        </p:spPr>
      </p:pic>
      <p:sp>
        <p:nvSpPr>
          <p:cNvPr id="8" name="Прямоугольник 7"/>
          <p:cNvSpPr/>
          <p:nvPr/>
        </p:nvSpPr>
        <p:spPr>
          <a:xfrm>
            <a:off x="2274828" y="3352865"/>
            <a:ext cx="9299865" cy="2954655"/>
          </a:xfrm>
          <a:prstGeom prst="rect">
            <a:avLst/>
          </a:prstGeom>
        </p:spPr>
        <p:txBody>
          <a:bodyPr wrap="square">
            <a:spAutoFit/>
          </a:bodyPr>
          <a:lstStyle/>
          <a:p>
            <a:r>
              <a:rPr lang="uk-UA" b="1" u="sng" dirty="0" smtClean="0">
                <a:solidFill>
                  <a:srgbClr val="0070C0"/>
                </a:solidFill>
                <a:latin typeface="Trebuchet MS" panose="020B0603020202020204" pitchFamily="34" charset="0"/>
              </a:rPr>
              <a:t>Мета навчання спеціальності </a:t>
            </a:r>
            <a:r>
              <a:rPr lang="ru-RU" b="1" u="sng" dirty="0" smtClean="0">
                <a:solidFill>
                  <a:srgbClr val="0070C0"/>
                </a:solidFill>
                <a:latin typeface="Trebuchet MS" panose="020B0603020202020204" pitchFamily="34" charset="0"/>
              </a:rPr>
              <a:t>281 "</a:t>
            </a:r>
            <a:r>
              <a:rPr lang="ru-RU" b="1" u="sng" dirty="0" err="1" smtClean="0">
                <a:solidFill>
                  <a:srgbClr val="0070C0"/>
                </a:solidFill>
                <a:latin typeface="Trebuchet MS" panose="020B0603020202020204" pitchFamily="34" charset="0"/>
              </a:rPr>
              <a:t>Публічне</a:t>
            </a:r>
            <a:r>
              <a:rPr lang="ru-RU" b="1" u="sng" dirty="0" smtClean="0">
                <a:solidFill>
                  <a:srgbClr val="0070C0"/>
                </a:solidFill>
                <a:latin typeface="Trebuchet MS" panose="020B0603020202020204" pitchFamily="34" charset="0"/>
              </a:rPr>
              <a:t> </a:t>
            </a:r>
            <a:r>
              <a:rPr lang="ru-RU" b="1" u="sng" dirty="0" err="1" smtClean="0">
                <a:solidFill>
                  <a:srgbClr val="0070C0"/>
                </a:solidFill>
                <a:latin typeface="Trebuchet MS" panose="020B0603020202020204" pitchFamily="34" charset="0"/>
              </a:rPr>
              <a:t>управління</a:t>
            </a:r>
            <a:r>
              <a:rPr lang="ru-RU" b="1" u="sng" dirty="0" smtClean="0">
                <a:solidFill>
                  <a:srgbClr val="0070C0"/>
                </a:solidFill>
                <a:latin typeface="Trebuchet MS" panose="020B0603020202020204" pitchFamily="34" charset="0"/>
              </a:rPr>
              <a:t> та </a:t>
            </a:r>
            <a:r>
              <a:rPr lang="ru-RU" b="1" u="sng" dirty="0" err="1" smtClean="0">
                <a:solidFill>
                  <a:srgbClr val="0070C0"/>
                </a:solidFill>
                <a:latin typeface="Trebuchet MS" panose="020B0603020202020204" pitchFamily="34" charset="0"/>
              </a:rPr>
              <a:t>адміністрування</a:t>
            </a:r>
            <a:r>
              <a:rPr lang="ru-RU" b="1" u="sng" dirty="0" smtClean="0">
                <a:solidFill>
                  <a:srgbClr val="0070C0"/>
                </a:solidFill>
                <a:latin typeface="Trebuchet MS" panose="020B0603020202020204" pitchFamily="34" charset="0"/>
              </a:rPr>
              <a:t>"</a:t>
            </a:r>
            <a:r>
              <a:rPr lang="uk-UA" b="1" u="sng" dirty="0" smtClean="0">
                <a:solidFill>
                  <a:srgbClr val="0070C0"/>
                </a:solidFill>
                <a:latin typeface="Trebuchet MS" panose="020B0603020202020204" pitchFamily="34" charset="0"/>
              </a:rPr>
              <a:t> </a:t>
            </a:r>
            <a:r>
              <a:rPr lang="uk-UA" b="1" u="sng" dirty="0" smtClean="0">
                <a:solidFill>
                  <a:srgbClr val="0070C0"/>
                </a:solidFill>
                <a:latin typeface="Trebuchet MS" panose="020B0603020202020204" pitchFamily="34" charset="0"/>
              </a:rPr>
              <a:t>у Львівському національному університеті імені Івана Франка</a:t>
            </a:r>
            <a:r>
              <a:rPr lang="uk-UA" b="1" dirty="0" smtClean="0">
                <a:solidFill>
                  <a:srgbClr val="0070C0"/>
                </a:solidFill>
                <a:latin typeface="Trebuchet MS" panose="020B0603020202020204" pitchFamily="34" charset="0"/>
              </a:rPr>
              <a:t> </a:t>
            </a:r>
            <a:r>
              <a:rPr lang="uk-UA" sz="2400" dirty="0" smtClean="0"/>
              <a:t>полягає в наданні бакалаврам та магістрам теоретичних знань, практичних вмінь і навичок з публічного управління та адміністрування щодо застосування законів, принципів, методів, технологій та процедур в управлінні суб'єктами публічної сфери, що забезпечить європейський рівень надання адміністративних послуг на засадах запровадження у практику діяльності принципів демократичного врядування.</a:t>
            </a:r>
            <a:endParaRPr lang="uk-UA" sz="2400" dirty="0"/>
          </a:p>
        </p:txBody>
      </p:sp>
    </p:spTree>
    <p:extLst>
      <p:ext uri="{BB962C8B-B14F-4D97-AF65-F5344CB8AC3E}">
        <p14:creationId xmlns:p14="http://schemas.microsoft.com/office/powerpoint/2010/main" val="380105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6298" y="244699"/>
            <a:ext cx="10708395" cy="999121"/>
          </a:xfrm>
        </p:spPr>
        <p:txBody>
          <a:bodyPr>
            <a:normAutofit/>
          </a:bodyPr>
          <a:lstStyle/>
          <a:p>
            <a:r>
              <a:rPr lang="uk-UA" sz="3200" b="1" i="1" dirty="0" smtClean="0">
                <a:solidFill>
                  <a:srgbClr val="0070C0"/>
                </a:solidFill>
              </a:rPr>
              <a:t>Спеціальність “Публічне управління та адміністрування</a:t>
            </a:r>
            <a:r>
              <a:rPr lang="ru-RU" sz="3200" b="1" i="1" dirty="0" smtClean="0">
                <a:solidFill>
                  <a:srgbClr val="0070C0"/>
                </a:solidFill>
              </a:rPr>
              <a:t>”</a:t>
            </a:r>
            <a:endParaRPr lang="ru-RU" sz="3200" b="1" i="1" dirty="0">
              <a:solidFill>
                <a:srgbClr val="0070C0"/>
              </a:solidFill>
            </a:endParaRPr>
          </a:p>
        </p:txBody>
      </p:sp>
      <p:pic>
        <p:nvPicPr>
          <p:cNvPr id="9" name="Рисунок 8"/>
          <p:cNvPicPr>
            <a:picLocks noChangeAspect="1"/>
          </p:cNvPicPr>
          <p:nvPr/>
        </p:nvPicPr>
        <p:blipFill>
          <a:blip r:embed="rId2"/>
          <a:stretch>
            <a:fillRect/>
          </a:stretch>
        </p:blipFill>
        <p:spPr>
          <a:xfrm>
            <a:off x="9243390" y="2146852"/>
            <a:ext cx="2437747" cy="4163796"/>
          </a:xfrm>
          <a:prstGeom prst="rect">
            <a:avLst/>
          </a:prstGeom>
        </p:spPr>
      </p:pic>
      <p:sp>
        <p:nvSpPr>
          <p:cNvPr id="11" name="Прямоугольник 10"/>
          <p:cNvSpPr/>
          <p:nvPr/>
        </p:nvSpPr>
        <p:spPr>
          <a:xfrm>
            <a:off x="605307" y="2471967"/>
            <a:ext cx="9128535" cy="1323439"/>
          </a:xfrm>
          <a:prstGeom prst="rect">
            <a:avLst/>
          </a:prstGeom>
        </p:spPr>
        <p:txBody>
          <a:bodyPr wrap="square">
            <a:spAutoFit/>
          </a:bodyPr>
          <a:lstStyle/>
          <a:p>
            <a:r>
              <a:rPr lang="uk-UA" sz="2000" b="1" dirty="0" smtClean="0">
                <a:solidFill>
                  <a:srgbClr val="0070C0"/>
                </a:solidFill>
              </a:rPr>
              <a:t>Публічне адміністрування </a:t>
            </a:r>
            <a:r>
              <a:rPr lang="uk-UA" sz="2000" dirty="0" smtClean="0">
                <a:solidFill>
                  <a:srgbClr val="0070C0"/>
                </a:solidFill>
              </a:rPr>
              <a:t>– </a:t>
            </a:r>
            <a:r>
              <a:rPr lang="uk-UA" sz="2000" dirty="0" smtClean="0"/>
              <a:t>одна з ключових дисциплін, яка формує управлінську еліту для забезпечення взаємодії інтересів бізнесу, політики, громадянського суспільства з метою розробки та прийняття стратегічних рішень на базі використання сучасних інноваційних технологій.</a:t>
            </a:r>
            <a:endParaRPr lang="uk-UA" sz="2000" dirty="0"/>
          </a:p>
        </p:txBody>
      </p:sp>
      <p:sp>
        <p:nvSpPr>
          <p:cNvPr id="12" name="Прямоугольник 11"/>
          <p:cNvSpPr/>
          <p:nvPr/>
        </p:nvSpPr>
        <p:spPr>
          <a:xfrm>
            <a:off x="605307" y="965918"/>
            <a:ext cx="9362941" cy="1323439"/>
          </a:xfrm>
          <a:prstGeom prst="rect">
            <a:avLst/>
          </a:prstGeom>
        </p:spPr>
        <p:txBody>
          <a:bodyPr wrap="square">
            <a:spAutoFit/>
          </a:bodyPr>
          <a:lstStyle/>
          <a:p>
            <a:pPr algn="just"/>
            <a:r>
              <a:rPr lang="uk-UA" sz="2000" b="1" dirty="0" smtClean="0">
                <a:solidFill>
                  <a:srgbClr val="0070C0"/>
                </a:solidFill>
              </a:rPr>
              <a:t>Публічне</a:t>
            </a:r>
            <a:r>
              <a:rPr lang="ru-RU" sz="2000" b="1" dirty="0" smtClean="0">
                <a:solidFill>
                  <a:srgbClr val="0070C0"/>
                </a:solidFill>
              </a:rPr>
              <a:t> </a:t>
            </a:r>
            <a:r>
              <a:rPr lang="uk-UA" sz="2000" b="1" dirty="0" smtClean="0">
                <a:solidFill>
                  <a:srgbClr val="0070C0"/>
                </a:solidFill>
              </a:rPr>
              <a:t>управління</a:t>
            </a:r>
            <a:r>
              <a:rPr lang="uk-UA" sz="2000" dirty="0" smtClean="0">
                <a:solidFill>
                  <a:srgbClr val="0070C0"/>
                </a:solidFill>
              </a:rPr>
              <a:t> – </a:t>
            </a:r>
            <a:r>
              <a:rPr lang="uk-UA" sz="2000" dirty="0" smtClean="0"/>
              <a:t>це владний вплив на життєздатність людей з боку органів державної влади, місцевого самоврядування та громадських організацій шляхом застосування сукупності методів (економічних, адміністративних, інформаційно-психологічних та ін.) з метою досягнення цілей суспільного розвитку.</a:t>
            </a:r>
            <a:endParaRPr lang="uk-UA" sz="2000" dirty="0"/>
          </a:p>
        </p:txBody>
      </p:sp>
      <p:sp>
        <p:nvSpPr>
          <p:cNvPr id="13" name="Прямоугольник 12"/>
          <p:cNvSpPr/>
          <p:nvPr/>
        </p:nvSpPr>
        <p:spPr>
          <a:xfrm>
            <a:off x="515154" y="3795406"/>
            <a:ext cx="9543245" cy="2308324"/>
          </a:xfrm>
          <a:prstGeom prst="rect">
            <a:avLst/>
          </a:prstGeom>
        </p:spPr>
        <p:txBody>
          <a:bodyPr wrap="square">
            <a:spAutoFit/>
          </a:bodyPr>
          <a:lstStyle/>
          <a:p>
            <a:pPr algn="ctr" fontAlgn="base"/>
            <a:r>
              <a:rPr lang="uk-UA" b="1" i="1" dirty="0" smtClean="0">
                <a:solidFill>
                  <a:srgbClr val="0070C0"/>
                </a:solidFill>
                <a:latin typeface="Trebuchet MS" panose="020B0603020202020204" pitchFamily="34" charset="0"/>
              </a:rPr>
              <a:t>Цільова аудиторія</a:t>
            </a:r>
            <a:r>
              <a:rPr lang="uk-UA" i="1" dirty="0" smtClean="0">
                <a:solidFill>
                  <a:srgbClr val="0070C0"/>
                </a:solidFill>
                <a:latin typeface="Trebuchet MS" panose="020B0603020202020204" pitchFamily="34" charset="0"/>
              </a:rPr>
              <a:t> </a:t>
            </a:r>
            <a:endParaRPr lang="uk-UA" dirty="0">
              <a:solidFill>
                <a:srgbClr val="0070C0"/>
              </a:solidFill>
              <a:latin typeface="Trebuchet MS" panose="020B0603020202020204" pitchFamily="34" charset="0"/>
            </a:endParaRPr>
          </a:p>
          <a:p>
            <a:pPr algn="just" fontAlgn="base"/>
            <a:r>
              <a:rPr lang="uk-UA" i="1" dirty="0" smtClean="0">
                <a:latin typeface="Trebuchet MS" panose="020B0603020202020204" pitchFamily="34" charset="0"/>
              </a:rPr>
              <a:t>	</a:t>
            </a:r>
            <a:r>
              <a:rPr lang="uk-UA" dirty="0" smtClean="0"/>
              <a:t>Сучасна молодь, що зацікавлена у вирішенні проблем публічного адміністрування, державні службовці, працівники структур, що надають управлінські та адміністративні послуги, випускники вищих навчальних закладів.</a:t>
            </a:r>
          </a:p>
          <a:p>
            <a:pPr algn="just" fontAlgn="base"/>
            <a:r>
              <a:rPr lang="uk-UA" dirty="0" smtClean="0"/>
              <a:t>	У ході навчання студенти беруть участь в науково-практичних заходах, тренінгах, міжнародних та вітчизняних конференціях, симпозіумах та конференціях за участю представників міжнародних світових та європейських організацій, фахівців органів державної влади та місцевого самоврядування.</a:t>
            </a:r>
            <a:endParaRPr lang="uk-UA" b="0" dirty="0">
              <a:effectLst/>
            </a:endParaRPr>
          </a:p>
        </p:txBody>
      </p:sp>
    </p:spTree>
    <p:extLst>
      <p:ext uri="{BB962C8B-B14F-4D97-AF65-F5344CB8AC3E}">
        <p14:creationId xmlns:p14="http://schemas.microsoft.com/office/powerpoint/2010/main" val="1657499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15155" y="335846"/>
            <a:ext cx="11178861" cy="5139869"/>
          </a:xfrm>
          <a:prstGeom prst="rect">
            <a:avLst/>
          </a:prstGeom>
        </p:spPr>
        <p:txBody>
          <a:bodyPr wrap="square">
            <a:spAutoFit/>
          </a:bodyPr>
          <a:lstStyle/>
          <a:p>
            <a:pPr algn="ctr" fontAlgn="base"/>
            <a:r>
              <a:rPr lang="uk-UA" sz="2400" b="1" u="sng" dirty="0" smtClean="0">
                <a:solidFill>
                  <a:srgbClr val="005689"/>
                </a:solidFill>
              </a:rPr>
              <a:t>Основними завданнями підготовки фахівців за спеціальністю </a:t>
            </a:r>
            <a:endParaRPr lang="ru-RU" sz="2400" b="1" u="sng" dirty="0">
              <a:solidFill>
                <a:srgbClr val="005689"/>
              </a:solidFill>
            </a:endParaRPr>
          </a:p>
          <a:p>
            <a:pPr algn="ctr" fontAlgn="base"/>
            <a:r>
              <a:rPr lang="ru-RU" sz="2400" b="1" u="sng" dirty="0" smtClean="0">
                <a:solidFill>
                  <a:srgbClr val="005689"/>
                </a:solidFill>
              </a:rPr>
              <a:t>281 "</a:t>
            </a:r>
            <a:r>
              <a:rPr lang="ru-RU" sz="2400" b="1" u="sng" dirty="0" err="1" smtClean="0">
                <a:solidFill>
                  <a:srgbClr val="005689"/>
                </a:solidFill>
              </a:rPr>
              <a:t>Публічне</a:t>
            </a:r>
            <a:r>
              <a:rPr lang="ru-RU" sz="2400" b="1" u="sng" dirty="0" smtClean="0">
                <a:solidFill>
                  <a:srgbClr val="005689"/>
                </a:solidFill>
              </a:rPr>
              <a:t> </a:t>
            </a:r>
            <a:r>
              <a:rPr lang="ru-RU" sz="2400" b="1" u="sng" dirty="0" err="1" smtClean="0">
                <a:solidFill>
                  <a:srgbClr val="005689"/>
                </a:solidFill>
              </a:rPr>
              <a:t>управління</a:t>
            </a:r>
            <a:r>
              <a:rPr lang="ru-RU" sz="2400" b="1" u="sng" dirty="0" smtClean="0">
                <a:solidFill>
                  <a:srgbClr val="005689"/>
                </a:solidFill>
              </a:rPr>
              <a:t> та </a:t>
            </a:r>
            <a:r>
              <a:rPr lang="ru-RU" sz="2400" b="1" u="sng" dirty="0" err="1" smtClean="0">
                <a:solidFill>
                  <a:srgbClr val="005689"/>
                </a:solidFill>
              </a:rPr>
              <a:t>адміністрування</a:t>
            </a:r>
            <a:r>
              <a:rPr lang="ru-RU" sz="2400" b="1" u="sng" dirty="0" smtClean="0">
                <a:solidFill>
                  <a:srgbClr val="005689"/>
                </a:solidFill>
              </a:rPr>
              <a:t>"</a:t>
            </a:r>
            <a:r>
              <a:rPr lang="uk-UA" sz="2400" b="1" u="sng" dirty="0" smtClean="0">
                <a:solidFill>
                  <a:srgbClr val="005689"/>
                </a:solidFill>
              </a:rPr>
              <a:t> </a:t>
            </a:r>
            <a:r>
              <a:rPr lang="uk-UA" sz="2400" b="1" u="sng" dirty="0" smtClean="0">
                <a:solidFill>
                  <a:srgbClr val="005689"/>
                </a:solidFill>
              </a:rPr>
              <a:t>є:</a:t>
            </a:r>
          </a:p>
          <a:p>
            <a:pPr fontAlgn="base">
              <a:buFont typeface="Arial" panose="020B0604020202020204" pitchFamily="34" charset="0"/>
              <a:buChar char="•"/>
            </a:pPr>
            <a:r>
              <a:rPr lang="uk-UA" sz="2000" b="1" i="1" dirty="0" smtClean="0"/>
              <a:t>визначення суті, законів, принципів і механізмів публічного управління у процесі розвитку суспільства;</a:t>
            </a:r>
          </a:p>
          <a:p>
            <a:pPr fontAlgn="base">
              <a:buFont typeface="Arial" panose="020B0604020202020204" pitchFamily="34" charset="0"/>
              <a:buChar char="•"/>
            </a:pPr>
            <a:r>
              <a:rPr lang="uk-UA" sz="2000" b="1" i="1" dirty="0" smtClean="0"/>
              <a:t>опанування методами формування, моніторингу та контролю за прийняттям управлінських рішень на міжнародному, державному, регіональному та </a:t>
            </a:r>
            <a:r>
              <a:rPr lang="uk-UA" sz="2000" b="1" i="1" dirty="0" smtClean="0"/>
              <a:t>муніципальному </a:t>
            </a:r>
            <a:r>
              <a:rPr lang="uk-UA" sz="2000" b="1" i="1" dirty="0" smtClean="0"/>
              <a:t>рівнях;</a:t>
            </a:r>
          </a:p>
          <a:p>
            <a:pPr fontAlgn="base">
              <a:buFont typeface="Arial" panose="020B0604020202020204" pitchFamily="34" charset="0"/>
              <a:buChar char="•"/>
            </a:pPr>
            <a:r>
              <a:rPr lang="uk-UA" sz="2000" b="1" i="1" dirty="0" smtClean="0"/>
              <a:t>набуття навичок розроблення та впровадження заходів щодо забезпечення результативної та ефективної діяльності суб'єктів публічної сфери;</a:t>
            </a:r>
          </a:p>
          <a:p>
            <a:pPr fontAlgn="base">
              <a:buFont typeface="Arial" panose="020B0604020202020204" pitchFamily="34" charset="0"/>
              <a:buChar char="•"/>
            </a:pPr>
            <a:r>
              <a:rPr lang="uk-UA" sz="2000" b="1" i="1" dirty="0" smtClean="0"/>
              <a:t>систематизація основних тенденцій та напрямів еволюції управління у сфері публічного адміністрування;</a:t>
            </a:r>
          </a:p>
          <a:p>
            <a:pPr fontAlgn="base">
              <a:buFont typeface="Arial" panose="020B0604020202020204" pitchFamily="34" charset="0"/>
              <a:buChar char="•"/>
            </a:pPr>
            <a:r>
              <a:rPr lang="uk-UA" sz="2000" b="1" i="1" dirty="0" smtClean="0"/>
              <a:t>пошук нових підходів до надання державної допомоги для розвитку окремих регіонів та галузей економіки;</a:t>
            </a:r>
          </a:p>
          <a:p>
            <a:pPr fontAlgn="base">
              <a:buFont typeface="Arial" panose="020B0604020202020204" pitchFamily="34" charset="0"/>
              <a:buChar char="•"/>
            </a:pPr>
            <a:r>
              <a:rPr lang="uk-UA" sz="2000" b="1" i="1" dirty="0" smtClean="0"/>
              <a:t>оволодіння основами методології, технологіями та процедурами публічного адміністрування об'єктів публічної сфери;</a:t>
            </a:r>
          </a:p>
          <a:p>
            <a:pPr fontAlgn="base">
              <a:buFont typeface="Arial" panose="020B0604020202020204" pitchFamily="34" charset="0"/>
              <a:buChar char="•"/>
            </a:pPr>
            <a:r>
              <a:rPr lang="uk-UA" sz="2000" b="1" i="1" dirty="0" smtClean="0"/>
              <a:t>здійснення експертизи, моніторингу, оцінювання очікуваних результатів та наслідків реалізації політики державних, регіональних та місцевих органів влади.</a:t>
            </a:r>
            <a:endParaRPr lang="uk-UA" sz="2000" b="1" i="1" dirty="0">
              <a:effectLst/>
            </a:endParaRPr>
          </a:p>
        </p:txBody>
      </p:sp>
      <p:pic>
        <p:nvPicPr>
          <p:cNvPr id="7" name="Рисунок 6"/>
          <p:cNvPicPr>
            <a:picLocks noChangeAspect="1"/>
          </p:cNvPicPr>
          <p:nvPr/>
        </p:nvPicPr>
        <p:blipFill>
          <a:blip r:embed="rId2"/>
          <a:stretch>
            <a:fillRect/>
          </a:stretch>
        </p:blipFill>
        <p:spPr>
          <a:xfrm>
            <a:off x="7662931" y="5125792"/>
            <a:ext cx="4031085" cy="1249250"/>
          </a:xfrm>
          <a:prstGeom prst="rect">
            <a:avLst/>
          </a:prstGeom>
        </p:spPr>
      </p:pic>
    </p:spTree>
    <p:extLst>
      <p:ext uri="{BB962C8B-B14F-4D97-AF65-F5344CB8AC3E}">
        <p14:creationId xmlns:p14="http://schemas.microsoft.com/office/powerpoint/2010/main" val="11987395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76518" y="441345"/>
            <a:ext cx="11320530" cy="5961632"/>
          </a:xfrm>
          <a:prstGeom prst="rect">
            <a:avLst/>
          </a:prstGeom>
        </p:spPr>
        <p:txBody>
          <a:bodyPr wrap="square">
            <a:spAutoFit/>
          </a:bodyPr>
          <a:lstStyle/>
          <a:p>
            <a:pPr>
              <a:lnSpc>
                <a:spcPct val="107000"/>
              </a:lnSpc>
              <a:spcAft>
                <a:spcPts val="0"/>
              </a:spcAft>
            </a:pPr>
            <a:r>
              <a:rPr lang="uk-UA" sz="2000" b="1" u="sng" dirty="0">
                <a:solidFill>
                  <a:srgbClr val="0070C0"/>
                </a:solidFill>
                <a:latin typeface="+mj-lt"/>
                <a:ea typeface="Calibri" panose="020F0502020204030204" pitchFamily="34" charset="0"/>
                <a:cs typeface="Times New Roman" panose="02020603050405020304" pitchFamily="18" charset="0"/>
              </a:rPr>
              <a:t>Пакети прикладних програм, які використовуються під час навчання:</a:t>
            </a:r>
            <a:endParaRPr lang="ru-RU" sz="2000" b="1" dirty="0">
              <a:solidFill>
                <a:srgbClr val="0070C0"/>
              </a:solidFill>
              <a:latin typeface="+mj-lt"/>
              <a:ea typeface="Calibri" panose="020F0502020204030204" pitchFamily="34" charset="0"/>
              <a:cs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uk-UA" b="1" dirty="0">
                <a:latin typeface="+mj-lt"/>
                <a:ea typeface="Calibri" panose="020F0502020204030204" pitchFamily="34" charset="0"/>
                <a:cs typeface="Times New Roman" panose="02020603050405020304" pitchFamily="18" charset="0"/>
              </a:rPr>
              <a:t>MS Office ( Word, Excel, Access, Power Point, Project)</a:t>
            </a:r>
            <a:endParaRPr lang="ru-RU" b="1" dirty="0">
              <a:latin typeface="+mj-lt"/>
              <a:ea typeface="Calibri" panose="020F0502020204030204" pitchFamily="34" charset="0"/>
              <a:cs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uk-UA" b="1" dirty="0">
                <a:latin typeface="+mj-lt"/>
                <a:ea typeface="Calibri" panose="020F0502020204030204" pitchFamily="34" charset="0"/>
                <a:cs typeface="Times New Roman" panose="02020603050405020304" pitchFamily="18" charset="0"/>
              </a:rPr>
              <a:t>Підготовка по технологіях SAS, IBM для вузів користувачів</a:t>
            </a:r>
            <a:endParaRPr lang="ru-RU" b="1" dirty="0">
              <a:latin typeface="+mj-lt"/>
              <a:ea typeface="Calibri" panose="020F0502020204030204" pitchFamily="34" charset="0"/>
              <a:cs typeface="Times New Roman" panose="02020603050405020304" pitchFamily="18" charset="0"/>
            </a:endParaRPr>
          </a:p>
          <a:p>
            <a:pPr marL="342900" lvl="0" indent="-342900">
              <a:spcAft>
                <a:spcPts val="0"/>
              </a:spcAft>
              <a:buSzPts val="1000"/>
              <a:buFont typeface="Symbol" panose="05050102010706020507" pitchFamily="18" charset="2"/>
              <a:buChar char=""/>
              <a:tabLst>
                <a:tab pos="457200" algn="l"/>
              </a:tabLst>
            </a:pPr>
            <a:r>
              <a:rPr lang="uk-UA" b="1" dirty="0">
                <a:latin typeface="+mj-lt"/>
                <a:ea typeface="Calibri" panose="020F0502020204030204" pitchFamily="34" charset="0"/>
                <a:cs typeface="Times New Roman" panose="02020603050405020304" pitchFamily="18" charset="0"/>
              </a:rPr>
              <a:t>Електронне навчання, системи комп’ютерного </a:t>
            </a:r>
            <a:r>
              <a:rPr lang="uk-UA" b="1" dirty="0" smtClean="0">
                <a:latin typeface="+mj-lt"/>
                <a:ea typeface="Calibri" panose="020F0502020204030204" pitchFamily="34" charset="0"/>
                <a:cs typeface="Times New Roman" panose="02020603050405020304" pitchFamily="18" charset="0"/>
              </a:rPr>
              <a:t>тестування</a:t>
            </a:r>
          </a:p>
          <a:p>
            <a:pPr marL="342900" lvl="0" indent="-342900">
              <a:spcAft>
                <a:spcPts val="0"/>
              </a:spcAft>
              <a:buSzPts val="1000"/>
              <a:buFont typeface="Symbol" panose="05050102010706020507" pitchFamily="18" charset="2"/>
              <a:buChar char=""/>
              <a:tabLst>
                <a:tab pos="457200" algn="l"/>
              </a:tabLst>
            </a:pPr>
            <a:r>
              <a:rPr lang="ru-RU" b="1" dirty="0">
                <a:latin typeface="+mj-lt"/>
                <a:ea typeface="Calibri" panose="020F0502020204030204" pitchFamily="34" charset="0"/>
                <a:cs typeface="Times New Roman" panose="02020603050405020304" pitchFamily="18" charset="0"/>
              </a:rPr>
              <a:t>Лексикон, </a:t>
            </a:r>
            <a:r>
              <a:rPr lang="pl-PL" b="1" dirty="0">
                <a:latin typeface="+mj-lt"/>
                <a:ea typeface="Calibri" panose="020F0502020204030204" pitchFamily="34" charset="0"/>
                <a:cs typeface="Times New Roman" panose="02020603050405020304" pitchFamily="18" charset="0"/>
              </a:rPr>
              <a:t>Word, WordPerfect, WordPro, </a:t>
            </a:r>
            <a:r>
              <a:rPr lang="ru-RU" b="1" dirty="0">
                <a:latin typeface="+mj-lt"/>
                <a:ea typeface="Calibri" panose="020F0502020204030204" pitchFamily="34" charset="0"/>
                <a:cs typeface="Times New Roman" panose="02020603050405020304" pitchFamily="18" charset="0"/>
              </a:rPr>
              <a:t>Лексикон </a:t>
            </a:r>
            <a:r>
              <a:rPr lang="pl-PL" b="1" dirty="0">
                <a:latin typeface="+mj-lt"/>
                <a:ea typeface="Calibri" panose="020F0502020204030204" pitchFamily="34" charset="0"/>
                <a:cs typeface="Times New Roman" panose="02020603050405020304" pitchFamily="18" charset="0"/>
              </a:rPr>
              <a:t>Works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Adobe </a:t>
            </a:r>
            <a:r>
              <a:rPr lang="pl-PL" b="1" dirty="0">
                <a:latin typeface="+mj-lt"/>
                <a:ea typeface="Calibri" panose="020F0502020204030204" pitchFamily="34" charset="0"/>
                <a:cs typeface="Times New Roman" panose="02020603050405020304" pitchFamily="18" charset="0"/>
              </a:rPr>
              <a:t>Page Maker, Corel Ventura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Lotus </a:t>
            </a:r>
            <a:r>
              <a:rPr lang="pl-PL" b="1" dirty="0">
                <a:latin typeface="+mj-lt"/>
                <a:ea typeface="Calibri" panose="020F0502020204030204" pitchFamily="34" charset="0"/>
                <a:cs typeface="Times New Roman" panose="02020603050405020304" pitchFamily="18" charset="0"/>
              </a:rPr>
              <a:t>1—2—3, Quattro Pro, Works, SuperCalc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ru-RU" b="1" dirty="0">
                <a:latin typeface="+mj-lt"/>
                <a:ea typeface="Calibri" panose="020F0502020204030204" pitchFamily="34" charset="0"/>
                <a:cs typeface="Times New Roman" panose="02020603050405020304" pitchFamily="18" charset="0"/>
              </a:rPr>
              <a:t>СУБД (системи управління базами даних)</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FoxPro</a:t>
            </a:r>
            <a:r>
              <a:rPr lang="pl-PL" b="1" dirty="0">
                <a:latin typeface="+mj-lt"/>
                <a:ea typeface="Calibri" panose="020F0502020204030204" pitchFamily="34" charset="0"/>
                <a:cs typeface="Times New Roman" panose="02020603050405020304" pitchFamily="18" charset="0"/>
              </a:rPr>
              <a:t>, Access, Paradox, Oracle, Informix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Mathcad</a:t>
            </a:r>
            <a:r>
              <a:rPr lang="pl-PL" b="1" dirty="0">
                <a:latin typeface="+mj-lt"/>
                <a:ea typeface="Calibri" panose="020F0502020204030204" pitchFamily="34" charset="0"/>
                <a:cs typeface="Times New Roman" panose="02020603050405020304" pitchFamily="18" charset="0"/>
              </a:rPr>
              <a:t>, MATHLAB, Statistics, Maple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FineReader</a:t>
            </a:r>
            <a:r>
              <a:rPr lang="pl-PL" b="1" dirty="0">
                <a:latin typeface="+mj-lt"/>
                <a:ea typeface="Calibri" panose="020F0502020204030204" pitchFamily="34" charset="0"/>
                <a:cs typeface="Times New Roman" panose="02020603050405020304" pitchFamily="18" charset="0"/>
              </a:rPr>
              <a:t>, CuneiForm.</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Pragma</a:t>
            </a:r>
            <a:r>
              <a:rPr lang="pl-PL" b="1" dirty="0">
                <a:latin typeface="+mj-lt"/>
                <a:ea typeface="Calibri" panose="020F0502020204030204" pitchFamily="34" charset="0"/>
                <a:cs typeface="Times New Roman" panose="02020603050405020304" pitchFamily="18" charset="0"/>
              </a:rPr>
              <a:t>, Stylus, Socrat, Lingvo, POLYGLOSSUM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CorelDRAW</a:t>
            </a:r>
            <a:r>
              <a:rPr lang="pl-PL" b="1" dirty="0">
                <a:latin typeface="+mj-lt"/>
                <a:ea typeface="Calibri" panose="020F0502020204030204" pitchFamily="34" charset="0"/>
                <a:cs typeface="Times New Roman" panose="02020603050405020304" pitchFamily="18" charset="0"/>
              </a:rPr>
              <a:t>, FreeHand, SDStudioMAX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ru-RU" b="1" dirty="0">
                <a:latin typeface="+mj-lt"/>
                <a:ea typeface="Calibri" panose="020F0502020204030204" pitchFamily="34" charset="0"/>
                <a:cs typeface="Times New Roman" panose="02020603050405020304" pitchFamily="18" charset="0"/>
              </a:rPr>
              <a:t>Системи підготовки мультимедійних публікацій</a:t>
            </a:r>
          </a:p>
          <a:p>
            <a:pPr marL="342900" lvl="0" indent="-342900">
              <a:spcAft>
                <a:spcPts val="0"/>
              </a:spcAft>
              <a:buSzPts val="1000"/>
              <a:buFont typeface="Symbol" panose="05050102010706020507" pitchFamily="18" charset="2"/>
              <a:buChar char=""/>
              <a:tabLst>
                <a:tab pos="457200" algn="l"/>
              </a:tabLst>
            </a:pPr>
            <a:r>
              <a:rPr lang="ru-RU" b="1" dirty="0">
                <a:latin typeface="+mj-lt"/>
                <a:ea typeface="Calibri" panose="020F0502020204030204" pitchFamily="34" charset="0"/>
                <a:cs typeface="Times New Roman" panose="02020603050405020304" pitchFamily="18" charset="0"/>
              </a:rPr>
              <a:t>Монтаж відео- та удіо продукції, редагування зображень, створення анімації</a:t>
            </a:r>
          </a:p>
          <a:p>
            <a:pPr marL="342900" lvl="0" indent="-342900">
              <a:spcAft>
                <a:spcPts val="0"/>
              </a:spcAft>
              <a:buSzPts val="1000"/>
              <a:buFont typeface="Symbol" panose="05050102010706020507" pitchFamily="18" charset="2"/>
              <a:buChar char=""/>
              <a:tabLst>
                <a:tab pos="457200" algn="l"/>
              </a:tabLst>
            </a:pPr>
            <a:r>
              <a:rPr lang="pl-PL" b="1" dirty="0">
                <a:latin typeface="+mj-lt"/>
                <a:ea typeface="Calibri" panose="020F0502020204030204" pitchFamily="34" charset="0"/>
                <a:cs typeface="Times New Roman" panose="02020603050405020304" pitchFamily="18" charset="0"/>
              </a:rPr>
              <a:t>Premiere, Director, Animator Studio, Power Animator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FrontPage</a:t>
            </a:r>
            <a:r>
              <a:rPr lang="pl-PL" b="1" dirty="0">
                <a:latin typeface="+mj-lt"/>
                <a:ea typeface="Calibri" panose="020F0502020204030204" pitchFamily="34" charset="0"/>
                <a:cs typeface="Times New Roman" panose="02020603050405020304" pitchFamily="18" charset="0"/>
              </a:rPr>
              <a:t>, Dreamweaver, HomeSite, Flash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ru-RU" b="1" dirty="0">
                <a:latin typeface="+mj-lt"/>
                <a:ea typeface="Calibri" panose="020F0502020204030204" pitchFamily="34" charset="0"/>
                <a:cs typeface="Times New Roman" panose="02020603050405020304" pitchFamily="18" charset="0"/>
              </a:rPr>
              <a:t>Системи ділової і наукової графіки</a:t>
            </a:r>
          </a:p>
          <a:p>
            <a:pPr marL="342900" lvl="0" indent="-342900">
              <a:spcAft>
                <a:spcPts val="0"/>
              </a:spcAft>
              <a:buSzPts val="1000"/>
              <a:buFont typeface="Symbol" panose="05050102010706020507" pitchFamily="18" charset="2"/>
              <a:buChar char=""/>
              <a:tabLst>
                <a:tab pos="457200" algn="l"/>
              </a:tabLst>
            </a:pPr>
            <a:r>
              <a:rPr lang="pl-PL" b="1" dirty="0" smtClean="0">
                <a:latin typeface="+mj-lt"/>
                <a:ea typeface="Calibri" panose="020F0502020204030204" pitchFamily="34" charset="0"/>
                <a:cs typeface="Times New Roman" panose="02020603050405020304" pitchFamily="18" charset="0"/>
              </a:rPr>
              <a:t>Microsoft </a:t>
            </a:r>
            <a:r>
              <a:rPr lang="pl-PL" b="1" dirty="0">
                <a:latin typeface="+mj-lt"/>
                <a:ea typeface="Calibri" panose="020F0502020204030204" pitchFamily="34" charset="0"/>
                <a:cs typeface="Times New Roman" panose="02020603050405020304" pitchFamily="18" charset="0"/>
              </a:rPr>
              <a:t>Shart, Harvard Graphics </a:t>
            </a:r>
            <a:r>
              <a:rPr lang="ru-RU" b="1" dirty="0">
                <a:latin typeface="+mj-lt"/>
                <a:ea typeface="Calibri" panose="020F0502020204030204" pitchFamily="34" charset="0"/>
                <a:cs typeface="Times New Roman" panose="02020603050405020304" pitchFamily="18" charset="0"/>
              </a:rPr>
              <a:t>тощо.</a:t>
            </a:r>
          </a:p>
          <a:p>
            <a:pPr marL="342900" lvl="0" indent="-342900">
              <a:spcAft>
                <a:spcPts val="0"/>
              </a:spcAft>
              <a:buSzPts val="1000"/>
              <a:buFont typeface="Symbol" panose="05050102010706020507" pitchFamily="18" charset="2"/>
              <a:buChar char=""/>
              <a:tabLst>
                <a:tab pos="457200" algn="l"/>
              </a:tabLst>
            </a:pPr>
            <a:r>
              <a:rPr lang="ru-RU" b="1" dirty="0">
                <a:latin typeface="+mj-lt"/>
                <a:ea typeface="Calibri" panose="020F0502020204030204" pitchFamily="34" charset="0"/>
                <a:cs typeface="Times New Roman" panose="02020603050405020304" pitchFamily="18" charset="0"/>
              </a:rPr>
              <a:t>Бухгалтерські </a:t>
            </a:r>
            <a:r>
              <a:rPr lang="ru-RU" b="1" dirty="0" smtClean="0">
                <a:latin typeface="+mj-lt"/>
                <a:ea typeface="Calibri" panose="020F0502020204030204" pitchFamily="34" charset="0"/>
                <a:cs typeface="Times New Roman" panose="02020603050405020304" pitchFamily="18" charset="0"/>
              </a:rPr>
              <a:t>програми, </a:t>
            </a:r>
            <a:r>
              <a:rPr lang="ru-RU" b="1" dirty="0" err="1" smtClean="0">
                <a:latin typeface="+mj-lt"/>
                <a:ea typeface="Calibri" panose="020F0502020204030204" pitchFamily="34" charset="0"/>
                <a:cs typeface="Times New Roman" panose="02020603050405020304" pitchFamily="18" charset="0"/>
              </a:rPr>
              <a:t>які</a:t>
            </a:r>
            <a:r>
              <a:rPr lang="ru-RU" b="1" dirty="0" smtClean="0">
                <a:latin typeface="+mj-lt"/>
                <a:ea typeface="Calibri" panose="020F0502020204030204" pitchFamily="34" charset="0"/>
                <a:cs typeface="Times New Roman" panose="02020603050405020304" pitchFamily="18" charset="0"/>
              </a:rPr>
              <a:t> </a:t>
            </a:r>
            <a:r>
              <a:rPr lang="ru-RU" b="1" dirty="0" err="1" smtClean="0">
                <a:latin typeface="+mj-lt"/>
                <a:ea typeface="Calibri" panose="020F0502020204030204" pitchFamily="34" charset="0"/>
                <a:cs typeface="Times New Roman" panose="02020603050405020304" pitchFamily="18" charset="0"/>
              </a:rPr>
              <a:t>використовуються</a:t>
            </a:r>
            <a:r>
              <a:rPr lang="ru-RU" b="1" dirty="0" smtClean="0">
                <a:latin typeface="+mj-lt"/>
                <a:ea typeface="Calibri" panose="020F0502020204030204" pitchFamily="34" charset="0"/>
                <a:cs typeface="Times New Roman" panose="02020603050405020304" pitchFamily="18" charset="0"/>
              </a:rPr>
              <a:t> </a:t>
            </a:r>
            <a:r>
              <a:rPr lang="ru-RU" b="1" dirty="0">
                <a:latin typeface="+mj-lt"/>
                <a:ea typeface="Calibri" panose="020F0502020204030204" pitchFamily="34" charset="0"/>
                <a:cs typeface="Times New Roman" panose="02020603050405020304" pitchFamily="18" charset="0"/>
              </a:rPr>
              <a:t>для ведення бухгалтерської звітності і фінансової діяльності </a:t>
            </a:r>
            <a:r>
              <a:rPr lang="ru-RU" b="1" dirty="0" smtClean="0">
                <a:latin typeface="+mj-lt"/>
                <a:ea typeface="Calibri" panose="020F0502020204030204" pitchFamily="34" charset="0"/>
                <a:cs typeface="Times New Roman" panose="02020603050405020304" pitchFamily="18" charset="0"/>
              </a:rPr>
              <a:t>підприємств</a:t>
            </a:r>
            <a:endParaRPr lang="ru-RU" b="1"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5482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16835" y="508630"/>
            <a:ext cx="11224591" cy="5355312"/>
          </a:xfrm>
          <a:prstGeom prst="rect">
            <a:avLst/>
          </a:prstGeom>
        </p:spPr>
        <p:txBody>
          <a:bodyPr wrap="square">
            <a:spAutoFit/>
          </a:bodyPr>
          <a:lstStyle/>
          <a:p>
            <a:pPr algn="ctr"/>
            <a:r>
              <a:rPr lang="uk-UA" b="1" dirty="0" smtClean="0">
                <a:solidFill>
                  <a:srgbClr val="002561"/>
                </a:solidFill>
                <a:latin typeface="PT Sans"/>
              </a:rPr>
              <a:t>	Знання</a:t>
            </a:r>
            <a:endParaRPr lang="uk-UA" dirty="0" smtClean="0">
              <a:solidFill>
                <a:srgbClr val="002561"/>
              </a:solidFill>
              <a:latin typeface="PT Sans"/>
            </a:endParaRPr>
          </a:p>
          <a:p>
            <a:r>
              <a:rPr lang="uk-UA" dirty="0" smtClean="0">
                <a:solidFill>
                  <a:srgbClr val="333333"/>
                </a:solidFill>
                <a:latin typeface="PT Sans"/>
              </a:rPr>
              <a:t>Студенти, що навчаються за напрямом </a:t>
            </a:r>
            <a:r>
              <a:rPr lang="ru-RU" dirty="0" smtClean="0">
                <a:solidFill>
                  <a:srgbClr val="333333"/>
                </a:solidFill>
                <a:latin typeface="PT Sans"/>
              </a:rPr>
              <a:t>281  "</a:t>
            </a:r>
            <a:r>
              <a:rPr lang="ru-RU" dirty="0" err="1" smtClean="0">
                <a:solidFill>
                  <a:srgbClr val="333333"/>
                </a:solidFill>
                <a:latin typeface="PT Sans"/>
              </a:rPr>
              <a:t>Публічне</a:t>
            </a:r>
            <a:r>
              <a:rPr lang="ru-RU" dirty="0" smtClean="0">
                <a:solidFill>
                  <a:srgbClr val="333333"/>
                </a:solidFill>
                <a:latin typeface="PT Sans"/>
              </a:rPr>
              <a:t> </a:t>
            </a:r>
            <a:r>
              <a:rPr lang="ru-RU" dirty="0" err="1" smtClean="0">
                <a:solidFill>
                  <a:srgbClr val="333333"/>
                </a:solidFill>
                <a:latin typeface="PT Sans"/>
              </a:rPr>
              <a:t>управління</a:t>
            </a:r>
            <a:r>
              <a:rPr lang="ru-RU" dirty="0" smtClean="0">
                <a:solidFill>
                  <a:srgbClr val="333333"/>
                </a:solidFill>
                <a:latin typeface="PT Sans"/>
              </a:rPr>
              <a:t> та </a:t>
            </a:r>
            <a:r>
              <a:rPr lang="ru-RU" dirty="0" err="1" smtClean="0">
                <a:solidFill>
                  <a:srgbClr val="333333"/>
                </a:solidFill>
                <a:latin typeface="PT Sans"/>
              </a:rPr>
              <a:t>адміністрування</a:t>
            </a:r>
            <a:r>
              <a:rPr lang="ru-RU" dirty="0" smtClean="0">
                <a:solidFill>
                  <a:srgbClr val="333333"/>
                </a:solidFill>
                <a:latin typeface="PT Sans"/>
              </a:rPr>
              <a:t>"</a:t>
            </a:r>
            <a:r>
              <a:rPr lang="uk-UA" dirty="0" smtClean="0">
                <a:solidFill>
                  <a:srgbClr val="333333"/>
                </a:solidFill>
                <a:latin typeface="PT Sans"/>
              </a:rPr>
              <a:t>, </a:t>
            </a:r>
            <a:r>
              <a:rPr lang="uk-UA" dirty="0" smtClean="0">
                <a:solidFill>
                  <a:srgbClr val="333333"/>
                </a:solidFill>
                <a:latin typeface="PT Sans"/>
              </a:rPr>
              <a:t>засвоюють знання міждисциплінарні, професійні за предметними областями, з узагальненим об’єктом діяльності – первинний рівень управління в організаціях (установах) публічного сектору, що передбачає набуття предметно-спеціальних компетентностей для забезпечення подальшого особистісного розвитку та стратегічного розвитку суспільства, громади.</a:t>
            </a:r>
          </a:p>
          <a:p>
            <a:pPr algn="ctr"/>
            <a:r>
              <a:rPr lang="uk-UA" b="1" dirty="0" smtClean="0">
                <a:solidFill>
                  <a:srgbClr val="002561"/>
                </a:solidFill>
                <a:latin typeface="PT Sans"/>
              </a:rPr>
              <a:t>	Вміння і навики</a:t>
            </a:r>
            <a:endParaRPr lang="uk-UA" dirty="0" smtClean="0">
              <a:solidFill>
                <a:srgbClr val="002561"/>
              </a:solidFill>
              <a:latin typeface="PT Sans"/>
            </a:endParaRPr>
          </a:p>
          <a:p>
            <a:r>
              <a:rPr lang="uk-UA" dirty="0" smtClean="0">
                <a:solidFill>
                  <a:srgbClr val="333333"/>
                </a:solidFill>
                <a:latin typeface="PT Sans"/>
              </a:rPr>
              <a:t>Студенти набувають у процесі навчання концептуальні знання про особливості професійної діяльності, включаючи певні знання сучасних досягнень у публічному секторі. Вчаться критично осмислювати основні теорії, принципи, методи і поняття у навчанні професійної діяльності набувають практичних навиків управляти комплексними діями або проектами, відповідати за прийняті рішення у непередбачуваних умовах, визначати особливості та оцінювати впливи макросередовища на функціонування держави.</a:t>
            </a:r>
          </a:p>
          <a:p>
            <a:pPr algn="ctr"/>
            <a:r>
              <a:rPr lang="uk-UA" b="1" dirty="0" smtClean="0">
                <a:solidFill>
                  <a:srgbClr val="002561"/>
                </a:solidFill>
                <a:latin typeface="PT Sans"/>
              </a:rPr>
              <a:t>Компетенції і працевлаштування</a:t>
            </a:r>
            <a:endParaRPr lang="uk-UA" dirty="0" smtClean="0">
              <a:solidFill>
                <a:srgbClr val="002561"/>
              </a:solidFill>
              <a:latin typeface="PT Sans"/>
            </a:endParaRPr>
          </a:p>
          <a:p>
            <a:r>
              <a:rPr lang="uk-UA" dirty="0" smtClean="0">
                <a:solidFill>
                  <a:srgbClr val="333333"/>
                </a:solidFill>
                <a:latin typeface="PT Sans"/>
              </a:rPr>
              <a:t>Випускники напряму «Публічне управління і адміністрування» мають можливість працевлаштуватись у центральні органи виконавчої влади, територіальні органи центральних органів виконавчої влади, місцеві органи виконавчої влади, органи місцевого самоврядування, державні і муніципальні установи, інституції громадянського суспільства, громадські об’єднання, некомерційні організації, міжнародні неурядові організації, міждержавні органи та структури, науково-освітні та науково-дослідні установи.</a:t>
            </a:r>
            <a:endParaRPr lang="uk-UA" b="0" i="0" dirty="0">
              <a:solidFill>
                <a:srgbClr val="333333"/>
              </a:solidFill>
              <a:effectLst/>
              <a:latin typeface="PT Sans"/>
            </a:endParaRPr>
          </a:p>
        </p:txBody>
      </p:sp>
    </p:spTree>
    <p:extLst>
      <p:ext uri="{BB962C8B-B14F-4D97-AF65-F5344CB8AC3E}">
        <p14:creationId xmlns:p14="http://schemas.microsoft.com/office/powerpoint/2010/main" val="2584052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340654" y="536994"/>
            <a:ext cx="4147931" cy="1921566"/>
          </a:xfrm>
          <a:prstGeom prst="rect">
            <a:avLst/>
          </a:prstGeom>
        </p:spPr>
      </p:pic>
      <p:sp>
        <p:nvSpPr>
          <p:cNvPr id="3" name="Прямоугольник 2"/>
          <p:cNvSpPr/>
          <p:nvPr/>
        </p:nvSpPr>
        <p:spPr>
          <a:xfrm>
            <a:off x="474617" y="2136505"/>
            <a:ext cx="6096000" cy="1384995"/>
          </a:xfrm>
          <a:prstGeom prst="rect">
            <a:avLst/>
          </a:prstGeom>
        </p:spPr>
        <p:txBody>
          <a:bodyPr>
            <a:spAutoFit/>
          </a:bodyPr>
          <a:lstStyle/>
          <a:p>
            <a:pPr algn="just"/>
            <a:r>
              <a:rPr lang="uk-UA" sz="2000" b="1" dirty="0" smtClean="0">
                <a:solidFill>
                  <a:srgbClr val="0070C0"/>
                </a:solidFill>
                <a:latin typeface="+mj-lt"/>
              </a:rPr>
              <a:t>Навчання здійснюється за наступними формами навчання:</a:t>
            </a:r>
            <a:endParaRPr lang="uk-UA" sz="2000" dirty="0" smtClean="0">
              <a:solidFill>
                <a:srgbClr val="0070C0"/>
              </a:solidFill>
              <a:latin typeface="+mj-lt"/>
            </a:endParaRPr>
          </a:p>
          <a:p>
            <a:pPr marL="342900" indent="-342900" algn="just">
              <a:buFont typeface="Wingdings" panose="05000000000000000000" pitchFamily="2" charset="2"/>
              <a:buChar char="q"/>
            </a:pPr>
            <a:r>
              <a:rPr lang="uk-UA" sz="2200" b="1" dirty="0" smtClean="0">
                <a:solidFill>
                  <a:srgbClr val="0070C0"/>
                </a:solidFill>
                <a:latin typeface="+mj-lt"/>
              </a:rPr>
              <a:t>денна</a:t>
            </a:r>
            <a:endParaRPr lang="uk-UA" sz="2200" b="1" dirty="0" smtClean="0">
              <a:solidFill>
                <a:srgbClr val="0070C0"/>
              </a:solidFill>
              <a:latin typeface="+mj-lt"/>
            </a:endParaRPr>
          </a:p>
          <a:p>
            <a:pPr marL="342900" indent="-342900" algn="just">
              <a:buFont typeface="Wingdings" panose="05000000000000000000" pitchFamily="2" charset="2"/>
              <a:buChar char="q"/>
            </a:pPr>
            <a:r>
              <a:rPr lang="uk-UA" sz="2200" b="1" dirty="0" smtClean="0">
                <a:solidFill>
                  <a:srgbClr val="0070C0"/>
                </a:solidFill>
                <a:latin typeface="+mj-lt"/>
              </a:rPr>
              <a:t>заочна</a:t>
            </a:r>
            <a:endParaRPr lang="uk-UA" sz="2200" b="1" dirty="0">
              <a:solidFill>
                <a:srgbClr val="0070C0"/>
              </a:solidFill>
              <a:effectLst/>
              <a:latin typeface="+mj-lt"/>
            </a:endParaRPr>
          </a:p>
        </p:txBody>
      </p:sp>
      <p:sp>
        <p:nvSpPr>
          <p:cNvPr id="4" name="Прямоугольник 3"/>
          <p:cNvSpPr/>
          <p:nvPr/>
        </p:nvSpPr>
        <p:spPr>
          <a:xfrm>
            <a:off x="7093131" y="2136505"/>
            <a:ext cx="4778164" cy="1323439"/>
          </a:xfrm>
          <a:prstGeom prst="rect">
            <a:avLst/>
          </a:prstGeom>
        </p:spPr>
        <p:txBody>
          <a:bodyPr wrap="square">
            <a:spAutoFit/>
          </a:bodyPr>
          <a:lstStyle/>
          <a:p>
            <a:r>
              <a:rPr lang="ru-RU" sz="2000" b="1" dirty="0">
                <a:solidFill>
                  <a:srgbClr val="0070C0"/>
                </a:solidFill>
                <a:latin typeface="+mj-lt"/>
              </a:rPr>
              <a:t>Підготовка </a:t>
            </a:r>
            <a:r>
              <a:rPr lang="uk-UA" sz="2000" b="1" dirty="0" smtClean="0">
                <a:solidFill>
                  <a:srgbClr val="0070C0"/>
                </a:solidFill>
                <a:latin typeface="+mj-lt"/>
              </a:rPr>
              <a:t>фахівців ведеться за двома ступенями вищої освіти</a:t>
            </a:r>
            <a:r>
              <a:rPr lang="ru-RU" sz="2000" b="1" dirty="0" smtClean="0">
                <a:solidFill>
                  <a:srgbClr val="0070C0"/>
                </a:solidFill>
                <a:latin typeface="+mj-lt"/>
              </a:rPr>
              <a:t> </a:t>
            </a:r>
            <a:r>
              <a:rPr lang="ru-RU" sz="2000" b="1" dirty="0">
                <a:solidFill>
                  <a:srgbClr val="0070C0"/>
                </a:solidFill>
                <a:latin typeface="+mj-lt"/>
              </a:rPr>
              <a:t>(СВО</a:t>
            </a:r>
            <a:r>
              <a:rPr lang="ru-RU" sz="2000" b="1" dirty="0" smtClean="0">
                <a:solidFill>
                  <a:srgbClr val="0070C0"/>
                </a:solidFill>
                <a:latin typeface="+mj-lt"/>
              </a:rPr>
              <a:t>):</a:t>
            </a:r>
          </a:p>
          <a:p>
            <a:pPr marL="285750" indent="-285750">
              <a:buFont typeface="Wingdings" panose="05000000000000000000" pitchFamily="2" charset="2"/>
              <a:buChar char="q"/>
            </a:pPr>
            <a:r>
              <a:rPr lang="uk-UA" sz="2000" b="1" dirty="0" smtClean="0">
                <a:solidFill>
                  <a:srgbClr val="0070C0"/>
                </a:solidFill>
                <a:latin typeface="+mj-lt"/>
              </a:rPr>
              <a:t>Бакалавр</a:t>
            </a:r>
          </a:p>
          <a:p>
            <a:pPr marL="285750" indent="-285750">
              <a:buFont typeface="Wingdings" panose="05000000000000000000" pitchFamily="2" charset="2"/>
              <a:buChar char="q"/>
            </a:pPr>
            <a:r>
              <a:rPr lang="uk-UA" sz="2000" b="1" dirty="0" smtClean="0">
                <a:solidFill>
                  <a:srgbClr val="0070C0"/>
                </a:solidFill>
                <a:latin typeface="+mj-lt"/>
              </a:rPr>
              <a:t>Магістр</a:t>
            </a:r>
            <a:endParaRPr lang="ru-RU" sz="2000" dirty="0">
              <a:solidFill>
                <a:srgbClr val="0070C0"/>
              </a:solidFill>
              <a:latin typeface="+mj-lt"/>
            </a:endParaRPr>
          </a:p>
        </p:txBody>
      </p:sp>
      <p:sp>
        <p:nvSpPr>
          <p:cNvPr id="5" name="Прямоугольник 4"/>
          <p:cNvSpPr/>
          <p:nvPr/>
        </p:nvSpPr>
        <p:spPr>
          <a:xfrm>
            <a:off x="627017" y="3423796"/>
            <a:ext cx="10842171" cy="2554545"/>
          </a:xfrm>
          <a:prstGeom prst="rect">
            <a:avLst/>
          </a:prstGeom>
        </p:spPr>
        <p:txBody>
          <a:bodyPr wrap="square">
            <a:spAutoFit/>
          </a:bodyPr>
          <a:lstStyle/>
          <a:p>
            <a:r>
              <a:rPr lang="ru-RU" sz="1600" b="1" dirty="0">
                <a:solidFill>
                  <a:srgbClr val="000000"/>
                </a:solidFill>
                <a:latin typeface="Trebuchet MS" panose="020B0603020202020204" pitchFamily="34" charset="0"/>
              </a:rPr>
              <a:t>Умови прийому:</a:t>
            </a:r>
          </a:p>
          <a:p>
            <a:pPr algn="just">
              <a:buFont typeface="Arial" panose="020B0604020202020204" pitchFamily="34" charset="0"/>
              <a:buChar char="•"/>
            </a:pPr>
            <a:r>
              <a:rPr lang="ru-RU" sz="1600" dirty="0">
                <a:solidFill>
                  <a:srgbClr val="000000"/>
                </a:solidFill>
                <a:latin typeface="Trebuchet MS" panose="020B0603020202020204" pitchFamily="34" charset="0"/>
              </a:rPr>
              <a:t>за ступенем вищої освіти «Бакалавр» зарахування проводиться за результатами зовнішнього незалежного оцінювання;</a:t>
            </a:r>
          </a:p>
          <a:p>
            <a:pPr algn="just">
              <a:buFont typeface="Arial" panose="020B0604020202020204" pitchFamily="34" charset="0"/>
              <a:buChar char="•"/>
            </a:pPr>
            <a:r>
              <a:rPr lang="ru-RU" sz="1600" dirty="0">
                <a:solidFill>
                  <a:srgbClr val="000000"/>
                </a:solidFill>
                <a:latin typeface="Trebuchet MS" panose="020B0603020202020204" pitchFamily="34" charset="0"/>
              </a:rPr>
              <a:t>за ступенем вищої освіти «Магістр» зарахування проводиться на підставі фахового вступного випробування та </a:t>
            </a:r>
            <a:r>
              <a:rPr lang="ru-RU" sz="1600" dirty="0" smtClean="0">
                <a:solidFill>
                  <a:srgbClr val="000000"/>
                </a:solidFill>
                <a:latin typeface="Trebuchet MS" panose="020B0603020202020204" pitchFamily="34" charset="0"/>
              </a:rPr>
              <a:t>ЄВІ </a:t>
            </a:r>
            <a:r>
              <a:rPr lang="ru-RU" sz="1600" dirty="0">
                <a:solidFill>
                  <a:srgbClr val="000000"/>
                </a:solidFill>
                <a:latin typeface="Trebuchet MS" panose="020B0603020202020204" pitchFamily="34" charset="0"/>
              </a:rPr>
              <a:t>з іноземної мови. Для вступу необхідно мати базову чи повну (магістр, б</a:t>
            </a:r>
            <a:r>
              <a:rPr lang="ru-RU" sz="1600" dirty="0" smtClean="0">
                <a:solidFill>
                  <a:srgbClr val="000000"/>
                </a:solidFill>
                <a:latin typeface="Trebuchet MS" panose="020B0603020202020204" pitchFamily="34" charset="0"/>
              </a:rPr>
              <a:t>акалавр) </a:t>
            </a:r>
            <a:r>
              <a:rPr lang="ru-RU" sz="1600" dirty="0">
                <a:solidFill>
                  <a:srgbClr val="000000"/>
                </a:solidFill>
                <a:latin typeface="Trebuchet MS" panose="020B0603020202020204" pitchFamily="34" charset="0"/>
              </a:rPr>
              <a:t>освіту вищого навчального закладу </a:t>
            </a:r>
            <a:r>
              <a:rPr lang="pl-PL" sz="1600" dirty="0">
                <a:solidFill>
                  <a:srgbClr val="000000"/>
                </a:solidFill>
                <a:latin typeface="Trebuchet MS" panose="020B0603020202020204" pitchFamily="34" charset="0"/>
              </a:rPr>
              <a:t>III-</a:t>
            </a:r>
            <a:r>
              <a:rPr lang="ru-RU" sz="1600" dirty="0">
                <a:solidFill>
                  <a:srgbClr val="000000"/>
                </a:solidFill>
                <a:latin typeface="Trebuchet MS" panose="020B0603020202020204" pitchFamily="34" charset="0"/>
              </a:rPr>
              <a:t>І</a:t>
            </a:r>
            <a:r>
              <a:rPr lang="pl-PL" sz="1600" dirty="0">
                <a:solidFill>
                  <a:srgbClr val="000000"/>
                </a:solidFill>
                <a:latin typeface="Trebuchet MS" panose="020B0603020202020204" pitchFamily="34" charset="0"/>
              </a:rPr>
              <a:t>V </a:t>
            </a:r>
            <a:r>
              <a:rPr lang="ru-RU" sz="1600" dirty="0">
                <a:solidFill>
                  <a:srgbClr val="000000"/>
                </a:solidFill>
                <a:latin typeface="Trebuchet MS" panose="020B0603020202020204" pitchFamily="34" charset="0"/>
              </a:rPr>
              <a:t>рівня акредитації за будь-якою галуззю знань.</a:t>
            </a:r>
          </a:p>
          <a:p>
            <a:pPr algn="just"/>
            <a:endParaRPr lang="ru-RU" sz="1600" b="1" dirty="0" smtClean="0">
              <a:solidFill>
                <a:srgbClr val="000000"/>
              </a:solidFill>
              <a:latin typeface="Trebuchet MS" panose="020B0603020202020204" pitchFamily="34" charset="0"/>
            </a:endParaRPr>
          </a:p>
          <a:p>
            <a:pPr algn="just"/>
            <a:r>
              <a:rPr lang="ru-RU" sz="1600" b="1" dirty="0" smtClean="0">
                <a:solidFill>
                  <a:srgbClr val="000000"/>
                </a:solidFill>
                <a:latin typeface="Trebuchet MS" panose="020B0603020202020204" pitchFamily="34" charset="0"/>
              </a:rPr>
              <a:t>Термін </a:t>
            </a:r>
            <a:r>
              <a:rPr lang="ru-RU" sz="1600" b="1" dirty="0">
                <a:solidFill>
                  <a:srgbClr val="000000"/>
                </a:solidFill>
                <a:latin typeface="Trebuchet MS" panose="020B0603020202020204" pitchFamily="34" charset="0"/>
              </a:rPr>
              <a:t>навчання:</a:t>
            </a:r>
            <a:endParaRPr lang="ru-RU" sz="1600" dirty="0">
              <a:solidFill>
                <a:srgbClr val="000000"/>
              </a:solidFill>
              <a:latin typeface="Trebuchet MS" panose="020B0603020202020204" pitchFamily="34" charset="0"/>
            </a:endParaRPr>
          </a:p>
          <a:p>
            <a:pPr algn="just">
              <a:buFont typeface="Arial" panose="020B0604020202020204" pitchFamily="34" charset="0"/>
              <a:buChar char="•"/>
            </a:pPr>
            <a:r>
              <a:rPr lang="ru-RU" sz="1600" dirty="0">
                <a:solidFill>
                  <a:srgbClr val="000000"/>
                </a:solidFill>
                <a:latin typeface="Trebuchet MS" panose="020B0603020202020204" pitchFamily="34" charset="0"/>
              </a:rPr>
              <a:t>За ступенем вищої освіти «Бакалавр»: денна форма навчання – </a:t>
            </a:r>
            <a:r>
              <a:rPr lang="ru-RU" sz="1600" dirty="0" smtClean="0">
                <a:solidFill>
                  <a:srgbClr val="000000"/>
                </a:solidFill>
                <a:latin typeface="Trebuchet MS" panose="020B0603020202020204" pitchFamily="34" charset="0"/>
              </a:rPr>
              <a:t>3 </a:t>
            </a:r>
            <a:r>
              <a:rPr lang="ru-RU" sz="1600" dirty="0" smtClean="0">
                <a:solidFill>
                  <a:srgbClr val="000000"/>
                </a:solidFill>
                <a:latin typeface="Trebuchet MS" panose="020B0603020202020204" pitchFamily="34" charset="0"/>
              </a:rPr>
              <a:t>роки 10 </a:t>
            </a:r>
            <a:r>
              <a:rPr lang="ru-RU" sz="1600" dirty="0" err="1" smtClean="0">
                <a:solidFill>
                  <a:srgbClr val="000000"/>
                </a:solidFill>
                <a:latin typeface="Trebuchet MS" panose="020B0603020202020204" pitchFamily="34" charset="0"/>
              </a:rPr>
              <a:t>міс</a:t>
            </a:r>
            <a:r>
              <a:rPr lang="ru-RU" sz="1600" dirty="0" smtClean="0">
                <a:solidFill>
                  <a:srgbClr val="000000"/>
                </a:solidFill>
                <a:latin typeface="Trebuchet MS" panose="020B0603020202020204" pitchFamily="34" charset="0"/>
              </a:rPr>
              <a:t>.</a:t>
            </a:r>
            <a:endParaRPr lang="ru-RU" sz="1600" dirty="0">
              <a:solidFill>
                <a:srgbClr val="000000"/>
              </a:solidFill>
              <a:latin typeface="Trebuchet MS" panose="020B0603020202020204" pitchFamily="34" charset="0"/>
            </a:endParaRPr>
          </a:p>
          <a:p>
            <a:pPr algn="just">
              <a:buFont typeface="Arial" panose="020B0604020202020204" pitchFamily="34" charset="0"/>
              <a:buChar char="•"/>
            </a:pPr>
            <a:r>
              <a:rPr lang="ru-RU" sz="1600" dirty="0">
                <a:solidFill>
                  <a:srgbClr val="000000"/>
                </a:solidFill>
                <a:latin typeface="Trebuchet MS" panose="020B0603020202020204" pitchFamily="34" charset="0"/>
              </a:rPr>
              <a:t>За ступенем вищої освіти «Магістр» – 1 р. </a:t>
            </a:r>
            <a:r>
              <a:rPr lang="ru-RU" sz="1600" dirty="0" smtClean="0">
                <a:solidFill>
                  <a:srgbClr val="000000"/>
                </a:solidFill>
                <a:latin typeface="Trebuchet MS" panose="020B0603020202020204" pitchFamily="34" charset="0"/>
              </a:rPr>
              <a:t>4 </a:t>
            </a:r>
            <a:r>
              <a:rPr lang="ru-RU" sz="1600" dirty="0">
                <a:solidFill>
                  <a:srgbClr val="000000"/>
                </a:solidFill>
                <a:latin typeface="Trebuchet MS" panose="020B0603020202020204" pitchFamily="34" charset="0"/>
              </a:rPr>
              <a:t>міс. (за денною і заочною формами навчання).</a:t>
            </a:r>
            <a:endParaRPr lang="ru-RU" sz="1600" b="0" i="0" dirty="0">
              <a:solidFill>
                <a:srgbClr val="000000"/>
              </a:solidFill>
              <a:effectLst/>
              <a:latin typeface="Trebuchet MS" panose="020B0603020202020204" pitchFamily="34" charset="0"/>
            </a:endParaRPr>
          </a:p>
        </p:txBody>
      </p:sp>
    </p:spTree>
    <p:extLst>
      <p:ext uri="{BB962C8B-B14F-4D97-AF65-F5344CB8AC3E}">
        <p14:creationId xmlns:p14="http://schemas.microsoft.com/office/powerpoint/2010/main" val="18838844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10609</TotalTime>
  <Words>1669</Words>
  <Application>Microsoft Office PowerPoint</Application>
  <PresentationFormat>Широкоэкранный</PresentationFormat>
  <Paragraphs>166</Paragraphs>
  <Slides>23</Slides>
  <Notes>0</Notes>
  <HiddenSlides>0</HiddenSlides>
  <MMClips>2</MMClips>
  <ScaleCrop>false</ScaleCrop>
  <HeadingPairs>
    <vt:vector size="6" baseType="variant">
      <vt:variant>
        <vt:lpstr>Использованные шрифты</vt:lpstr>
      </vt:variant>
      <vt:variant>
        <vt:i4>15</vt:i4>
      </vt:variant>
      <vt:variant>
        <vt:lpstr>Тема</vt:lpstr>
      </vt:variant>
      <vt:variant>
        <vt:i4>1</vt:i4>
      </vt:variant>
      <vt:variant>
        <vt:lpstr>Заголовки слайдов</vt:lpstr>
      </vt:variant>
      <vt:variant>
        <vt:i4>23</vt:i4>
      </vt:variant>
    </vt:vector>
  </HeadingPairs>
  <TitlesOfParts>
    <vt:vector size="39" baseType="lpstr">
      <vt:lpstr>Andalus</vt:lpstr>
      <vt:lpstr>Arabic Typesetting</vt:lpstr>
      <vt:lpstr>Arial</vt:lpstr>
      <vt:lpstr>Batang</vt:lpstr>
      <vt:lpstr>Calibri</vt:lpstr>
      <vt:lpstr>Courier New</vt:lpstr>
      <vt:lpstr>Garamond</vt:lpstr>
      <vt:lpstr>Helvetica</vt:lpstr>
      <vt:lpstr>magistralcregular</vt:lpstr>
      <vt:lpstr>PT Sans</vt:lpstr>
      <vt:lpstr>Sitka Banner</vt:lpstr>
      <vt:lpstr>Symbol</vt:lpstr>
      <vt:lpstr>Times New Roman</vt:lpstr>
      <vt:lpstr>Trebuchet MS</vt:lpstr>
      <vt:lpstr>Wingdings</vt:lpstr>
      <vt:lpstr>Натуральные материалы</vt:lpstr>
      <vt:lpstr>Презентация PowerPoint</vt:lpstr>
      <vt:lpstr>Спеціальність 281 “Публічне управління та адміністрування”</vt:lpstr>
      <vt:lpstr> СПЕЦІАЛЬНІСТЬ 281  “ПУБЛІЧНЕ УПРАВЛІННЯ ТА АДМІНІСТРУВАННЯ”</vt:lpstr>
      <vt:lpstr>Спеціальність 281 “Публічне управління та адміністрування”</vt:lpstr>
      <vt:lpstr>Спеціальність “Публічне управління та адміністрування”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Ганна Комарницька</dc:creator>
  <cp:lastModifiedBy>Ганна Комарницька</cp:lastModifiedBy>
  <cp:revision>68</cp:revision>
  <cp:lastPrinted>2017-09-24T09:23:43Z</cp:lastPrinted>
  <dcterms:created xsi:type="dcterms:W3CDTF">2017-08-31T17:43:45Z</dcterms:created>
  <dcterms:modified xsi:type="dcterms:W3CDTF">2020-03-08T15:13:03Z</dcterms:modified>
</cp:coreProperties>
</file>