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4038" r:id="rId2"/>
    <p:sldMasterId id="2147484127" r:id="rId3"/>
  </p:sldMasterIdLst>
  <p:sldIdLst>
    <p:sldId id="257" r:id="rId4"/>
    <p:sldId id="258" r:id="rId5"/>
    <p:sldId id="272" r:id="rId6"/>
    <p:sldId id="273" r:id="rId7"/>
    <p:sldId id="274" r:id="rId8"/>
    <p:sldId id="278" r:id="rId9"/>
    <p:sldId id="279" r:id="rId10"/>
    <p:sldId id="275" r:id="rId11"/>
    <p:sldId id="271" r:id="rId12"/>
    <p:sldId id="259" r:id="rId13"/>
    <p:sldId id="260" r:id="rId14"/>
    <p:sldId id="261" r:id="rId15"/>
    <p:sldId id="276" r:id="rId16"/>
    <p:sldId id="262" r:id="rId17"/>
    <p:sldId id="265" r:id="rId18"/>
    <p:sldId id="264" r:id="rId19"/>
    <p:sldId id="263" r:id="rId20"/>
    <p:sldId id="267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9452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9337384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170497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4187932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1483963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0410187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376350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37619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6252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3106059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016011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587126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0543653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1495116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3349206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9471825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642905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7120726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6003444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3830493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4242580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213258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0653484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3043301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5648606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5103432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022858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0268135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6998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0082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161052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563907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931904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137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063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17CD27-B885-48C5-90B6-A5CEA62B7517}" type="datetimeFigureOut">
              <a:rPr lang="uk-UA" smtClean="0"/>
              <a:t>14.05.2017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DB5B465-C0CB-4CE0-8AD8-FBA1C2CF17B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359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Переваги хмарних технологій для бізнесу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Олексієвець Анастасія</a:t>
            </a:r>
            <a:endParaRPr lang="uk-UA" dirty="0"/>
          </a:p>
        </p:txBody>
      </p:sp>
      <p:pic>
        <p:nvPicPr>
          <p:cNvPr id="1026" name="Picture 2" descr="Результат пошуку зображень за запитом &quot;cloud technolog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0" y="113305"/>
            <a:ext cx="7467599" cy="657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3606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2000"/>
            <a:ext cx="12192000" cy="5372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 rot="21299597">
            <a:off x="508430" y="1691639"/>
            <a:ext cx="3230880" cy="199644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Обсяг пам'яті, хоч і є досить великим, все ж обмежений обсягом дискового простору.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7523">
            <a:off x="3982909" y="2977682"/>
            <a:ext cx="3753605" cy="2319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8938">
            <a:off x="8126261" y="2200266"/>
            <a:ext cx="3362303" cy="2077827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 rot="546271">
            <a:off x="2037400" y="4472992"/>
            <a:ext cx="1579450" cy="9905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 rot="20789386">
            <a:off x="8620639" y="2612491"/>
            <a:ext cx="2849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Для кожного співробітника доводиться настроювати рівні доступу. </a:t>
            </a:r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324" y="1310770"/>
            <a:ext cx="1579001" cy="9937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423596">
            <a:off x="4429082" y="3528941"/>
            <a:ext cx="3409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У разі неполадок на сервері, дані (якщо не було резервної копії) можуть бути просто знищені</a:t>
            </a:r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703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60842" cy="4601183"/>
          </a:xfrm>
        </p:spPr>
        <p:txBody>
          <a:bodyPr>
            <a:normAutofit fontScale="90000"/>
          </a:bodyPr>
          <a:lstStyle/>
          <a:p>
            <a:r>
              <a:rPr lang="uk-UA" noProof="1" smtClean="0"/>
              <a:t>Щоб позбутися від усіх цих проблем, багато компаній стали використовувати хмарні сховища. У чому їх переваги?</a:t>
            </a:r>
            <a:endParaRPr lang="uk-UA" noProof="1"/>
          </a:p>
        </p:txBody>
      </p:sp>
      <p:pic>
        <p:nvPicPr>
          <p:cNvPr id="3074" name="Picture 2" descr="Результат пошуку зображень за запитом &quot;cloud technology advanta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61" y="747918"/>
            <a:ext cx="7818731" cy="53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234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734334"/>
            <a:ext cx="12211346" cy="5389331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339456" y="1044854"/>
            <a:ext cx="3491433" cy="181353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доступність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 rot="21299597">
            <a:off x="3284094" y="2153409"/>
            <a:ext cx="2687976" cy="181353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мобільність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 rot="348302">
            <a:off x="23147" y="3210535"/>
            <a:ext cx="3207057" cy="181353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>
                    <a:lumMod val="65000"/>
                  </a:schemeClr>
                </a:solidFill>
              </a:rPr>
              <a:t>економія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 rot="1234874">
            <a:off x="5709666" y="1026748"/>
            <a:ext cx="2680069" cy="175848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гнучкість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 rot="21182280">
            <a:off x="5681469" y="3102137"/>
            <a:ext cx="3640077" cy="182187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висока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технологічність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 rot="21299597">
            <a:off x="8521942" y="4013928"/>
            <a:ext cx="2976528" cy="181353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надійність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 rot="21299597">
            <a:off x="3089244" y="4231138"/>
            <a:ext cx="2687976" cy="181353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>
                    <a:lumMod val="65000"/>
                  </a:schemeClr>
                </a:solidFill>
              </a:rPr>
              <a:t>оренда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 rot="553853">
            <a:off x="8831498" y="1701246"/>
            <a:ext cx="3339374" cy="182187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bg1">
                    <a:lumMod val="65000"/>
                  </a:schemeClr>
                </a:solidFill>
              </a:rPr>
              <a:t>Автоматизація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99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6" y="734335"/>
            <a:ext cx="12211346" cy="5389331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2853758" y="1414800"/>
            <a:ext cx="6140339" cy="356193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bg1">
                    <a:lumMod val="65000"/>
                  </a:schemeClr>
                </a:solidFill>
              </a:rPr>
              <a:t>Перехід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bg1">
                    <a:lumMod val="65000"/>
                  </a:schemeClr>
                </a:solidFill>
              </a:rPr>
              <a:t>хмарні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65000"/>
                  </a:schemeClr>
                </a:solidFill>
              </a:rPr>
              <a:t>технології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65000"/>
                  </a:schemeClr>
                </a:solidFill>
              </a:rPr>
              <a:t>допомагає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65000"/>
                  </a:schemeClr>
                </a:solidFill>
              </a:rPr>
              <a:t>скоротити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65000"/>
                  </a:schemeClr>
                </a:solidFill>
              </a:rPr>
              <a:t>витрати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65000"/>
                  </a:schemeClr>
                </a:solidFill>
              </a:rPr>
              <a:t>підприємтсва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 на 30%</a:t>
            </a:r>
          </a:p>
        </p:txBody>
      </p:sp>
      <p:pic>
        <p:nvPicPr>
          <p:cNvPr id="3076" name="Picture 4" descr="Результат пошуку зображень за запитом &quot;знак восклицан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778">
            <a:off x="1060076" y="1963134"/>
            <a:ext cx="2465262" cy="246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8906">
            <a:off x="8223085" y="1830144"/>
            <a:ext cx="2731245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526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75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875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8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Компаніям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«</a:t>
            </a:r>
            <a:r>
              <a:rPr lang="ru-RU" dirty="0" err="1"/>
              <a:t>хмар</a:t>
            </a:r>
            <a:r>
              <a:rPr lang="ru-RU" dirty="0"/>
              <a:t>» </a:t>
            </a:r>
            <a:endParaRPr lang="uk-UA" dirty="0"/>
          </a:p>
        </p:txBody>
      </p:sp>
      <p:pic>
        <p:nvPicPr>
          <p:cNvPr id="8" name="Picture 2" descr="Результат пошуку зображень за запитом &quot;cloud technology advanta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59" y="899215"/>
            <a:ext cx="8049718" cy="5050425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734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254780" cy="4601183"/>
          </a:xfrm>
        </p:spPr>
        <p:txBody>
          <a:bodyPr/>
          <a:lstStyle/>
          <a:p>
            <a:r>
              <a:rPr lang="uk-UA" dirty="0"/>
              <a:t>Інфраструктура як послуга (</a:t>
            </a:r>
            <a:r>
              <a:rPr lang="en-US" dirty="0"/>
              <a:t>IaaS, Infrastructure as a Service)</a:t>
            </a:r>
            <a:endParaRPr lang="uk-UA" dirty="0"/>
          </a:p>
        </p:txBody>
      </p:sp>
      <p:pic>
        <p:nvPicPr>
          <p:cNvPr id="9218" name="Picture 2" descr="Результат пошуку зображень за запитом &quot;iaaS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25" y="-134911"/>
            <a:ext cx="9029075" cy="62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912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Платформа як послуга (</a:t>
            </a:r>
            <a:r>
              <a:rPr lang="en-US" dirty="0"/>
              <a:t>PaaS, Platform as a Service)</a:t>
            </a:r>
            <a:endParaRPr lang="uk-UA" dirty="0"/>
          </a:p>
        </p:txBody>
      </p:sp>
      <p:pic>
        <p:nvPicPr>
          <p:cNvPr id="7170" name="Picture 2" descr="Пов’язане зображенн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41" y="823951"/>
            <a:ext cx="7899816" cy="520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386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352799" cy="4601183"/>
          </a:xfrm>
        </p:spPr>
        <p:txBody>
          <a:bodyPr/>
          <a:lstStyle/>
          <a:p>
            <a:r>
              <a:rPr lang="uk-UA" dirty="0"/>
              <a:t>Програмне забезпечення як послуга (</a:t>
            </a:r>
            <a:r>
              <a:rPr lang="en-US" dirty="0"/>
              <a:t>SaaS, Software as a Service)</a:t>
            </a:r>
            <a:endParaRPr lang="uk-UA" dirty="0"/>
          </a:p>
        </p:txBody>
      </p:sp>
      <p:pic>
        <p:nvPicPr>
          <p:cNvPr id="6146" name="Picture 2" descr="Результат пошуку зображень за запитом &quot;saas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83" y="868680"/>
            <a:ext cx="8176457" cy="51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882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62000"/>
            <a:ext cx="12192000" cy="5372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лако 5"/>
          <p:cNvSpPr/>
          <p:nvPr/>
        </p:nvSpPr>
        <p:spPr>
          <a:xfrm>
            <a:off x="3732552" y="2172749"/>
            <a:ext cx="5126636" cy="250335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>
                    <a:lumMod val="65000"/>
                  </a:schemeClr>
                </a:solidFill>
              </a:rPr>
              <a:t>Дякую за увагу</a:t>
            </a:r>
            <a:r>
              <a:rPr lang="uk-UA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</a:t>
            </a:r>
            <a:endParaRPr lang="uk-U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06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2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775094" cy="4601183"/>
          </a:xfrm>
        </p:spPr>
        <p:txBody>
          <a:bodyPr/>
          <a:lstStyle/>
          <a:p>
            <a:r>
              <a:rPr lang="uk-UA" dirty="0" smtClean="0"/>
              <a:t>Що таке «хмари» і навіщо </a:t>
            </a:r>
            <a:r>
              <a:rPr lang="uk-UA" dirty="0"/>
              <a:t>взагалі </a:t>
            </a:r>
            <a:r>
              <a:rPr lang="uk-UA" dirty="0" smtClean="0"/>
              <a:t>вони потрібні?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4257" y="746760"/>
            <a:ext cx="8181023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25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1370" y="749507"/>
            <a:ext cx="6235909" cy="5351489"/>
          </a:xfrm>
        </p:spPr>
        <p:txBody>
          <a:bodyPr>
            <a:noAutofit/>
          </a:bodyPr>
          <a:lstStyle/>
          <a:p>
            <a:r>
              <a:rPr lang="ru-RU" dirty="0"/>
              <a:t>Хмарні </a:t>
            </a:r>
            <a:r>
              <a:rPr lang="ru-RU" dirty="0" err="1"/>
              <a:t>технології</a:t>
            </a:r>
            <a:r>
              <a:rPr lang="ru-RU" dirty="0"/>
              <a:t> −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комп’ютерні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інтернет-користувачу</a:t>
            </a:r>
            <a:r>
              <a:rPr lang="ru-RU" dirty="0"/>
              <a:t> як онлайн-</a:t>
            </a:r>
            <a:r>
              <a:rPr lang="ru-RU" dirty="0" err="1"/>
              <a:t>сервіси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Термін </a:t>
            </a:r>
            <a:r>
              <a:rPr lang="uk-UA" dirty="0"/>
              <a:t>“хмарні”, що прийшов з перекладу англійської назви “</a:t>
            </a:r>
            <a:r>
              <a:rPr lang="en-US" dirty="0"/>
              <a:t>cloud technology” − </a:t>
            </a:r>
            <a:r>
              <a:rPr lang="uk-UA" dirty="0"/>
              <a:t>не зовсім вірний. Власне, дослівний переклад слова “</a:t>
            </a:r>
            <a:r>
              <a:rPr lang="en-US" dirty="0"/>
              <a:t>cloud” </a:t>
            </a:r>
            <a:r>
              <a:rPr lang="uk-UA" dirty="0"/>
              <a:t>і означає “хмара” (звідси і термін хмарні технології), однак в іншому значенні це ж слово перекладається як “розсіяний, розподілений”. Тож хмарні технології по суті є “розподіленими технологіями”, тобто опрацювання даних відбувається з використанням не одного стаціонарного комп’ютера, а розподіляється по комп’ютерах, підключених до </a:t>
            </a:r>
            <a:r>
              <a:rPr lang="en-US" dirty="0"/>
              <a:t>Internet.</a:t>
            </a:r>
          </a:p>
          <a:p>
            <a:endParaRPr lang="en-US" dirty="0"/>
          </a:p>
          <a:p>
            <a:r>
              <a:rPr lang="uk-UA" dirty="0"/>
              <a:t>Вперше термін “хмарні технології” з’явився 2008 року</a:t>
            </a:r>
            <a:r>
              <a:rPr lang="uk-UA" dirty="0" smtClean="0"/>
              <a:t>.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49506"/>
            <a:ext cx="5171607" cy="535148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784172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Хмарні технології в Україні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9361" y="764498"/>
            <a:ext cx="8079475" cy="2659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589360" y="3432973"/>
            <a:ext cx="8079475" cy="2598176"/>
          </a:xfrm>
          <a:prstGeom prst="rect">
            <a:avLst/>
          </a:prstGeom>
          <a:solidFill>
            <a:srgbClr val="E6F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Результат пошуку зображень за запитом &quot;хмарні технології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89" y="1123837"/>
            <a:ext cx="7948086" cy="509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245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8" y="728060"/>
            <a:ext cx="12211346" cy="5389331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 rot="21299597">
            <a:off x="218606" y="1198501"/>
            <a:ext cx="4076767" cy="258515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відсоток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компаній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використовують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"хмари",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максимальний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серед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всіх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країн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Європи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- 86%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7135695" y="1040387"/>
            <a:ext cx="4719425" cy="225867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Ринок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хмарних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послуг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швидко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розвивається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замовники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мігрують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в" хмари" не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легкі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додатки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, але і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бази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даних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, і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необхідні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бізнесу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додатки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813417" y="2325624"/>
            <a:ext cx="3490190" cy="244153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73%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українських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підприємців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вважають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"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хмарні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"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сервіси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необхідні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для росту і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їх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бізнесу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 rot="546271">
            <a:off x="754510" y="4472993"/>
            <a:ext cx="1579450" cy="9905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блако 13"/>
          <p:cNvSpPr/>
          <p:nvPr/>
        </p:nvSpPr>
        <p:spPr>
          <a:xfrm rot="20966387">
            <a:off x="4978324" y="1105463"/>
            <a:ext cx="1579450" cy="9905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блако 8"/>
          <p:cNvSpPr/>
          <p:nvPr/>
        </p:nvSpPr>
        <p:spPr>
          <a:xfrm rot="21299597">
            <a:off x="6732216" y="3741048"/>
            <a:ext cx="4562804" cy="233099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43%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опитаних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компаній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малого і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середнього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бізнесу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користуються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офісними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АТС.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Отже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хмарні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АТС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мають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досить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хороші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перспективи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951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сервісів</a:t>
            </a:r>
            <a:r>
              <a:rPr lang="ru-RU" dirty="0"/>
              <a:t> </a:t>
            </a:r>
            <a:r>
              <a:rPr lang="ru-RU" dirty="0" err="1"/>
              <a:t>офісної</a:t>
            </a:r>
            <a:r>
              <a:rPr lang="ru-RU" dirty="0"/>
              <a:t> АТС, нова </a:t>
            </a:r>
            <a:r>
              <a:rPr lang="ru-RU" dirty="0" err="1"/>
              <a:t>хмарна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3827" y="764276"/>
            <a:ext cx="8311486" cy="53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173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2000"/>
            <a:ext cx="12192000" cy="5372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блако 4"/>
          <p:cNvSpPr/>
          <p:nvPr/>
        </p:nvSpPr>
        <p:spPr>
          <a:xfrm rot="21299597">
            <a:off x="385600" y="1057018"/>
            <a:ext cx="3230880" cy="199644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bg1">
                    <a:lumMod val="65000"/>
                  </a:schemeClr>
                </a:solidFill>
              </a:rPr>
              <a:t>Єдина корпоративна мережа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 rot="21299597">
            <a:off x="716020" y="3655860"/>
            <a:ext cx="3230880" cy="199644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bg1">
                    <a:lumMod val="65000"/>
                  </a:schemeClr>
                </a:solidFill>
              </a:rPr>
              <a:t>Скорочення витрат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 rot="21299597">
            <a:off x="4083034" y="1743625"/>
            <a:ext cx="3230880" cy="199644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Масштабність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 rot="21299597">
            <a:off x="8403660" y="1057017"/>
            <a:ext cx="3230880" cy="199644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bg1">
                    <a:lumMod val="65000"/>
                  </a:schemeClr>
                </a:solidFill>
              </a:rPr>
              <a:t>Швидке управління і настройка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 rot="280961">
            <a:off x="6523960" y="3664485"/>
            <a:ext cx="3230880" cy="199644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bg1">
                    <a:lumMod val="65000"/>
                  </a:schemeClr>
                </a:solidFill>
              </a:rPr>
              <a:t>Легкість перенесення номера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 rot="546271">
            <a:off x="4448132" y="4609943"/>
            <a:ext cx="1579450" cy="9905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блако 10"/>
          <p:cNvSpPr/>
          <p:nvPr/>
        </p:nvSpPr>
        <p:spPr>
          <a:xfrm rot="546271">
            <a:off x="10221745" y="3381984"/>
            <a:ext cx="1579450" cy="9905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2148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627619" cy="4601183"/>
          </a:xfrm>
        </p:spPr>
        <p:txBody>
          <a:bodyPr/>
          <a:lstStyle/>
          <a:p>
            <a:r>
              <a:rPr lang="ru-RU" dirty="0"/>
              <a:t>Але </a:t>
            </a:r>
            <a:r>
              <a:rPr lang="ru-RU" dirty="0" err="1"/>
              <a:t>традиційно</a:t>
            </a:r>
            <a:r>
              <a:rPr lang="ru-RU" dirty="0"/>
              <a:t> в </a:t>
            </a:r>
            <a:r>
              <a:rPr lang="ru-RU" dirty="0" err="1"/>
              <a:t>компаніях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і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файлів</a:t>
            </a:r>
            <a:r>
              <a:rPr lang="ru-RU" dirty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/>
              <a:t>файлові</a:t>
            </a:r>
            <a:r>
              <a:rPr lang="ru-RU" dirty="0"/>
              <a:t> </a:t>
            </a:r>
            <a:r>
              <a:rPr lang="ru-RU" dirty="0" err="1"/>
              <a:t>сервери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619" y="798369"/>
            <a:ext cx="8049720" cy="53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89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Недоліки файлових серверів</a:t>
            </a:r>
            <a:endParaRPr lang="uk-UA" dirty="0"/>
          </a:p>
        </p:txBody>
      </p:sp>
      <p:pic>
        <p:nvPicPr>
          <p:cNvPr id="10242" name="Picture 2" descr="Результат пошуку зображень за запитом &quot;file server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52" y="800836"/>
            <a:ext cx="7687933" cy="53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099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ма">
  <a:themeElements>
    <a:clrScheme name="Другая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A3CEED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538</TotalTime>
  <Words>392</Words>
  <Application>Microsoft Office PowerPoint</Application>
  <PresentationFormat>Широкоэкранный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Calibri</vt:lpstr>
      <vt:lpstr>Calibri Light</vt:lpstr>
      <vt:lpstr>Corbel</vt:lpstr>
      <vt:lpstr>Wingdings</vt:lpstr>
      <vt:lpstr>Wingdings 2</vt:lpstr>
      <vt:lpstr>HDOfficeLightV0</vt:lpstr>
      <vt:lpstr>1_HDOfficeLightV0</vt:lpstr>
      <vt:lpstr>Рама</vt:lpstr>
      <vt:lpstr>Переваги хмарних технологій для бізнесу</vt:lpstr>
      <vt:lpstr>Що таке «хмари» і навіщо взагалі вони потрібні?</vt:lpstr>
      <vt:lpstr>Презентация PowerPoint</vt:lpstr>
      <vt:lpstr>Хмарні технології в Україні</vt:lpstr>
      <vt:lpstr>Презентация PowerPoint</vt:lpstr>
      <vt:lpstr>Крім стандартних сервісів офісної АТС, нова хмарна послуга має додаткові переваги</vt:lpstr>
      <vt:lpstr>Презентация PowerPoint</vt:lpstr>
      <vt:lpstr>Але традиційно в компаніях для зберігання і розподілу файлів використовували файлові сервери. </vt:lpstr>
      <vt:lpstr>Недоліки файлових серверів</vt:lpstr>
      <vt:lpstr>Презентация PowerPoint</vt:lpstr>
      <vt:lpstr>Щоб позбутися від усіх цих проблем, багато компаній стали використовувати хмарні сховища. У чому їх переваги?</vt:lpstr>
      <vt:lpstr>Презентация PowerPoint</vt:lpstr>
      <vt:lpstr>Презентация PowerPoint</vt:lpstr>
      <vt:lpstr>Компаніям доступні такі  основні категорії «хмар» </vt:lpstr>
      <vt:lpstr>Інфраструктура як послуга (IaaS, Infrastructure as a Service)</vt:lpstr>
      <vt:lpstr>Платформа як послуга (PaaS, Platform as a Service)</vt:lpstr>
      <vt:lpstr>Програмне забезпечення як послуга (SaaS, Software as a Service)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Переваги хмарних технологій для бізнесу</dc:title>
  <dc:creator>Nastya Oleksievets</dc:creator>
  <cp:lastModifiedBy>Nastya Oleksievets</cp:lastModifiedBy>
  <cp:revision>27</cp:revision>
  <dcterms:created xsi:type="dcterms:W3CDTF">2017-05-04T12:35:53Z</dcterms:created>
  <dcterms:modified xsi:type="dcterms:W3CDTF">2017-05-14T20:31:54Z</dcterms:modified>
</cp:coreProperties>
</file>