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5" r:id="rId9"/>
    <p:sldId id="267" r:id="rId10"/>
    <p:sldId id="268"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DD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C1CD2-CF46-4003-9E5F-A1D378883581}" type="datetimeFigureOut">
              <a:rPr lang="uk-UA" smtClean="0"/>
              <a:pPr/>
              <a:t>15.05.2017</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22253-8F47-4310-AE3C-1CFCBD8CE583}"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84622253-8F47-4310-AE3C-1CFCBD8CE583}" type="slidenum">
              <a:rPr lang="uk-UA" smtClean="0"/>
              <a:pPr/>
              <a:t>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45B7F7-99A5-40B1-B13D-E90EDDE651C3}" type="datetimeFigureOut">
              <a:rPr lang="uk-UA" smtClean="0"/>
              <a:pPr/>
              <a:t>15.05.2017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7330796-D64B-4CB5-9617-A60CC0E00B92}"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5B7F7-99A5-40B1-B13D-E90EDDE651C3}" type="datetimeFigureOut">
              <a:rPr lang="uk-UA" smtClean="0"/>
              <a:pPr/>
              <a:t>15.05.2017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30796-D64B-4CB5-9617-A60CC0E00B92}"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ellisa.ru/internet/oblachnoe-hranilishhe-dropbo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ellisa.ru/internet/google-drive-polzuemsya-novyim-oblachnyim-hranilishh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vellisa.ru/internet/microsoft-skydrive-servis-dlya-hraneniya-faylov"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poradi.ru/tehnika-ta-tehnologii/33103-nalashtovuemo-standartni-poshtovi-programi-window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0" r="-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42985"/>
            <a:ext cx="7772400" cy="3429024"/>
          </a:xfrm>
        </p:spPr>
        <p:txBody>
          <a:bodyPr>
            <a:prstTxWarp prst="textFadeDown">
              <a:avLst/>
            </a:prstTxWarp>
            <a:normAutofit/>
            <a:scene3d>
              <a:camera prst="perspectiveAbove"/>
              <a:lightRig rig="threePt" dir="t"/>
            </a:scene3d>
            <a:sp3d extrusionH="57150">
              <a:bevelT w="38100" h="38100"/>
            </a:sp3d>
          </a:bodyPr>
          <a:lstStyle/>
          <a:p>
            <a:r>
              <a:rPr lang="ru-RU"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що</a:t>
            </a:r>
            <a:r>
              <a:rPr lang="ru-RU"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 </a:t>
            </a:r>
            <a:r>
              <a:rPr lang="ru-RU"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таке</a:t>
            </a:r>
            <a:r>
              <a:rPr lang="ru-RU"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 </a:t>
            </a:r>
            <a:r>
              <a:rPr lang="ru-RU"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хмара</a:t>
            </a:r>
            <a:r>
              <a:rPr lang="ru-RU"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 </a:t>
            </a:r>
            <a:r>
              <a:rPr lang="ru-RU"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і</a:t>
            </a:r>
            <a:r>
              <a:rPr lang="ru-RU"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 </a:t>
            </a:r>
            <a:r>
              <a:rPr lang="ru-RU"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хмарні</a:t>
            </a:r>
            <a:r>
              <a:rPr lang="ru-RU"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 </a:t>
            </a:r>
            <a:r>
              <a:rPr lang="ru-RU" sz="7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технології</a:t>
            </a:r>
            <a:endParaRPr lang="uk-UA"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endParaRPr>
          </a:p>
        </p:txBody>
      </p:sp>
      <p:sp>
        <p:nvSpPr>
          <p:cNvPr id="3" name="Подзаголовок 2"/>
          <p:cNvSpPr>
            <a:spLocks noGrp="1"/>
          </p:cNvSpPr>
          <p:nvPr>
            <p:ph type="subTitle" idx="1"/>
          </p:nvPr>
        </p:nvSpPr>
        <p:spPr>
          <a:xfrm>
            <a:off x="6572264" y="5105400"/>
            <a:ext cx="2571736" cy="1752600"/>
          </a:xfrm>
        </p:spPr>
        <p:txBody>
          <a:bodyPr>
            <a:normAutofit fontScale="85000" lnSpcReduction="10000"/>
            <a:scene3d>
              <a:camera prst="orthographicFront"/>
              <a:lightRig rig="threePt" dir="t"/>
            </a:scene3d>
            <a:sp3d extrusionH="57150">
              <a:bevelT w="82550" h="38100" prst="coolSlant"/>
            </a:sp3d>
          </a:bodyPr>
          <a:lstStyle/>
          <a:p>
            <a:pPr algn="l"/>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Підготувала:</a:t>
            </a:r>
          </a:p>
          <a:p>
            <a:pPr algn="l"/>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Студентка групи </a:t>
            </a:r>
            <a:r>
              <a:rPr lang="uk-U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УФЕ</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-11</a:t>
            </a:r>
          </a:p>
          <a:p>
            <a:pPr algn="l"/>
            <a:r>
              <a:rPr lang="uk-U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Григель</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Тетяна</a:t>
            </a:r>
          </a:p>
          <a:p>
            <a:pPr algn="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alpha val="7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t>Висновки та рекомендації</a:t>
            </a:r>
            <a:endParaRPr lang="uk-UA" sz="5400" b="1" dirty="0"/>
          </a:p>
        </p:txBody>
      </p:sp>
      <p:sp>
        <p:nvSpPr>
          <p:cNvPr id="3" name="Содержимое 2"/>
          <p:cNvSpPr>
            <a:spLocks noGrp="1"/>
          </p:cNvSpPr>
          <p:nvPr>
            <p:ph idx="1"/>
          </p:nvPr>
        </p:nvSpPr>
        <p:spPr>
          <a:xfrm>
            <a:off x="457200" y="1357298"/>
            <a:ext cx="8229600" cy="4768865"/>
          </a:xfrm>
        </p:spPr>
        <p:txBody>
          <a:bodyPr>
            <a:noAutofit/>
          </a:bodyPr>
          <a:lstStyle/>
          <a:p>
            <a:pPr>
              <a:buNone/>
            </a:pPr>
            <a:r>
              <a:rPr lang="uk-UA" sz="1700" dirty="0" smtClean="0"/>
              <a:t/>
            </a:r>
            <a:br>
              <a:rPr lang="uk-UA" sz="1700" dirty="0" smtClean="0"/>
            </a:br>
            <a:r>
              <a:rPr lang="uk-UA" sz="1700" dirty="0" smtClean="0">
                <a:effectLst>
                  <a:outerShdw blurRad="38100" dist="38100" dir="2700000" algn="tl">
                    <a:srgbClr val="000000">
                      <a:alpha val="43137"/>
                    </a:srgbClr>
                  </a:outerShdw>
                </a:effectLst>
              </a:rPr>
              <a:t>1</a:t>
            </a:r>
            <a:r>
              <a:rPr lang="uk-UA" sz="1700" dirty="0">
                <a:effectLst>
                  <a:outerShdw blurRad="38100" dist="38100" dir="2700000" algn="tl">
                    <a:srgbClr val="000000">
                      <a:alpha val="43137"/>
                    </a:srgbClr>
                  </a:outerShdw>
                </a:effectLst>
              </a:rPr>
              <a:t>. Сучасні хмарні технології (</a:t>
            </a:r>
            <a:r>
              <a:rPr lang="en-US" sz="1700" dirty="0">
                <a:effectLst>
                  <a:outerShdw blurRad="38100" dist="38100" dir="2700000" algn="tl">
                    <a:srgbClr val="000000">
                      <a:alpha val="43137"/>
                    </a:srgbClr>
                  </a:outerShdw>
                </a:effectLst>
              </a:rPr>
              <a:t>cloud computing) </a:t>
            </a:r>
            <a:r>
              <a:rPr lang="uk-UA" sz="1700" dirty="0">
                <a:effectLst>
                  <a:outerShdw blurRad="38100" dist="38100" dir="2700000" algn="tl">
                    <a:srgbClr val="000000">
                      <a:alpha val="43137"/>
                    </a:srgbClr>
                  </a:outerShdw>
                </a:effectLst>
              </a:rPr>
              <a:t>є прогресивним та перспективним рішенням, одним з елементів революційної «третьої </a:t>
            </a:r>
            <a:r>
              <a:rPr lang="uk-UA" sz="1700" dirty="0" err="1">
                <a:effectLst>
                  <a:outerShdw blurRad="38100" dist="38100" dir="2700000" algn="tl">
                    <a:srgbClr val="000000">
                      <a:alpha val="43137"/>
                    </a:srgbClr>
                  </a:outerShdw>
                </a:effectLst>
              </a:rPr>
              <a:t>ІТ-платформи</a:t>
            </a:r>
            <a:r>
              <a:rPr lang="uk-UA" sz="1700" dirty="0">
                <a:effectLst>
                  <a:outerShdw blurRad="38100" dist="38100" dir="2700000" algn="tl">
                    <a:srgbClr val="000000">
                      <a:alpha val="43137"/>
                    </a:srgbClr>
                  </a:outerShdw>
                </a:effectLst>
              </a:rPr>
              <a:t>». Їх швидке поширення зараз є одним з тих ключових трендів, що в найближчі 5-8 років помітно вплинуть на глобальний розвиток</a:t>
            </a:r>
            <a:r>
              <a:rPr lang="uk-UA" sz="1700" dirty="0" smtClean="0">
                <a:effectLst>
                  <a:outerShdw blurRad="38100" dist="38100" dir="2700000" algn="tl">
                    <a:srgbClr val="000000">
                      <a:alpha val="43137"/>
                    </a:srgbClr>
                  </a:outerShdw>
                </a:effectLst>
              </a:rPr>
              <a:t>.</a:t>
            </a:r>
            <a:r>
              <a:rPr lang="en-US" sz="1700" dirty="0" smtClean="0">
                <a:effectLst>
                  <a:outerShdw blurRad="38100" dist="38100" dir="2700000" algn="tl">
                    <a:srgbClr val="000000">
                      <a:alpha val="43137"/>
                    </a:srgbClr>
                  </a:outerShdw>
                </a:effectLst>
              </a:rPr>
              <a:t/>
            </a:r>
            <a:br>
              <a:rPr lang="en-US" sz="1700" dirty="0" smtClean="0">
                <a:effectLst>
                  <a:outerShdw blurRad="38100" dist="38100" dir="2700000" algn="tl">
                    <a:srgbClr val="000000">
                      <a:alpha val="43137"/>
                    </a:srgbClr>
                  </a:outerShdw>
                </a:effectLst>
              </a:rPr>
            </a:br>
            <a:r>
              <a:rPr lang="uk-UA" sz="1700" dirty="0" smtClean="0">
                <a:effectLst>
                  <a:outerShdw blurRad="38100" dist="38100" dir="2700000" algn="tl">
                    <a:srgbClr val="000000">
                      <a:alpha val="43137"/>
                    </a:srgbClr>
                  </a:outerShdw>
                </a:effectLst>
              </a:rPr>
              <a:t> </a:t>
            </a:r>
            <a:r>
              <a:rPr lang="uk-UA" sz="1700" dirty="0">
                <a:effectLst>
                  <a:outerShdw blurRad="38100" dist="38100" dir="2700000" algn="tl">
                    <a:srgbClr val="000000">
                      <a:alpha val="43137"/>
                    </a:srgbClr>
                  </a:outerShdw>
                </a:effectLst>
              </a:rPr>
              <a:t>2.Використання хмарних технологій пов’язане не лише з величезним зменшенням витрат та інтенсифікацією, але і зі значущими споживацькими ризиками (передусім – ризики зберігання та передачі даних). З іншого боку, (а) хмарні рішення весь час вдосконалюються, і (б) хмарний провайдер сьогодні може досягти прийнятного рівня безпеки, акуратно дотримуючись низки умов.</a:t>
            </a:r>
            <a:r>
              <a:rPr lang="uk-UA" sz="1700" dirty="0" smtClean="0">
                <a:effectLst>
                  <a:outerShdw blurRad="38100" dist="38100" dir="2700000" algn="tl">
                    <a:srgbClr val="000000">
                      <a:alpha val="43137"/>
                    </a:srgbClr>
                  </a:outerShdw>
                </a:effectLst>
              </a:rPr>
              <a:t/>
            </a:r>
            <a:br>
              <a:rPr lang="uk-UA" sz="1700" dirty="0" smtClean="0">
                <a:effectLst>
                  <a:outerShdw blurRad="38100" dist="38100" dir="2700000" algn="tl">
                    <a:srgbClr val="000000">
                      <a:alpha val="43137"/>
                    </a:srgbClr>
                  </a:outerShdw>
                </a:effectLst>
              </a:rPr>
            </a:br>
            <a:r>
              <a:rPr lang="uk-UA" sz="1700" dirty="0">
                <a:effectLst>
                  <a:outerShdw blurRad="38100" dist="38100" dir="2700000" algn="tl">
                    <a:srgbClr val="000000">
                      <a:alpha val="43137"/>
                    </a:srgbClr>
                  </a:outerShdw>
                </a:effectLst>
              </a:rPr>
              <a:t>3.Український хмарний ринок, на відміну від ринків США чи ЄС, нині знаходиться у «латентній фазі» розвитку – формування попиту і акумулювання первинного досвіду споживання хмарних рішень, – але за одностайними експертними прогнозами вже з наступного року </a:t>
            </a:r>
            <a:r>
              <a:rPr lang="uk-UA" sz="1700" dirty="0" smtClean="0">
                <a:effectLst>
                  <a:outerShdw blurRad="38100" dist="38100" dir="2700000" algn="tl">
                    <a:srgbClr val="000000">
                      <a:alpha val="43137"/>
                    </a:srgbClr>
                  </a:outerShdw>
                </a:effectLst>
              </a:rPr>
              <a:t>він </a:t>
            </a:r>
            <a:r>
              <a:rPr lang="uk-UA" sz="1700" dirty="0">
                <a:effectLst>
                  <a:outerShdw blurRad="38100" dist="38100" dir="2700000" algn="tl">
                    <a:srgbClr val="000000">
                      <a:alpha val="43137"/>
                    </a:srgbClr>
                  </a:outerShdw>
                </a:effectLst>
              </a:rPr>
              <a:t>демонструватиме експоненціальне зростання, характерне для хмарних ринків розвинених країн. Багаторазове збільшення ринку найближчими роками приведе до виникнення нового специфічного і значущого сектору української економіки та інфраструктури.</a:t>
            </a:r>
            <a:r>
              <a:rPr lang="uk-UA" sz="1700" dirty="0" smtClean="0">
                <a:effectLst>
                  <a:outerShdw blurRad="38100" dist="38100" dir="2700000" algn="tl">
                    <a:srgbClr val="000000">
                      <a:alpha val="43137"/>
                    </a:srgbClr>
                  </a:outerShdw>
                </a:effectLst>
              </a:rPr>
              <a:t/>
            </a:r>
            <a:br>
              <a:rPr lang="uk-UA" sz="1700" dirty="0" smtClean="0">
                <a:effectLst>
                  <a:outerShdw blurRad="38100" dist="38100" dir="2700000" algn="tl">
                    <a:srgbClr val="000000">
                      <a:alpha val="43137"/>
                    </a:srgbClr>
                  </a:outerShdw>
                </a:effectLst>
              </a:rPr>
            </a:br>
            <a:r>
              <a:rPr lang="uk-UA" sz="1700" dirty="0">
                <a:effectLst>
                  <a:outerShdw blurRad="38100" dist="38100" dir="2700000" algn="tl">
                    <a:srgbClr val="000000">
                      <a:alpha val="43137"/>
                    </a:srgbClr>
                  </a:outerShdw>
                </a:effectLst>
              </a:rPr>
              <a:t>Такі перспективи розвитку актуалізують необхідність вироблення державою ефективної регуляторної політики.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70000"/>
          </a:srgbClr>
        </a:solidFill>
        <a:effectLst/>
      </p:bgPr>
    </p:bg>
    <p:spTree>
      <p:nvGrpSpPr>
        <p:cNvPr id="1" name=""/>
        <p:cNvGrpSpPr/>
        <p:nvPr/>
      </p:nvGrpSpPr>
      <p:grpSpPr>
        <a:xfrm>
          <a:off x="0" y="0"/>
          <a:ext cx="0" cy="0"/>
          <a:chOff x="0" y="0"/>
          <a:chExt cx="0" cy="0"/>
        </a:xfrm>
      </p:grpSpPr>
      <p:pic>
        <p:nvPicPr>
          <p:cNvPr id="5" name="Рисунок 4" descr="benefits-database-cloud-computing1.jpg"/>
          <p:cNvPicPr>
            <a:picLocks noChangeAspect="1"/>
          </p:cNvPicPr>
          <p:nvPr/>
        </p:nvPicPr>
        <p:blipFill>
          <a:blip r:embed="rId2" cstate="print">
            <a:clrChange>
              <a:clrFrom>
                <a:srgbClr val="8AC6E0"/>
              </a:clrFrom>
              <a:clrTo>
                <a:srgbClr val="8AC6E0">
                  <a:alpha val="0"/>
                </a:srgbClr>
              </a:clrTo>
            </a:clrChange>
          </a:blip>
          <a:stretch>
            <a:fillRect/>
          </a:stretch>
        </p:blipFill>
        <p:spPr>
          <a:xfrm>
            <a:off x="5286380" y="3786190"/>
            <a:ext cx="3857620" cy="3071810"/>
          </a:xfrm>
          <a:prstGeom prst="rect">
            <a:avLst/>
          </a:prstGeom>
        </p:spPr>
      </p:pic>
      <p:sp>
        <p:nvSpPr>
          <p:cNvPr id="2" name="Заголовок 1"/>
          <p:cNvSpPr>
            <a:spLocks noGrp="1"/>
          </p:cNvSpPr>
          <p:nvPr>
            <p:ph type="title"/>
          </p:nvPr>
        </p:nvSpPr>
        <p:spPr>
          <a:xfrm>
            <a:off x="457200" y="274638"/>
            <a:ext cx="8229600" cy="3582990"/>
          </a:xfrm>
        </p:spPr>
        <p:txBody>
          <a:bodyPr>
            <a:normAutofit/>
          </a:bodyPr>
          <a:lstStyle/>
          <a:p>
            <a:r>
              <a:rPr lang="uk-UA" sz="2600" b="1" u="sng" dirty="0"/>
              <a:t>Хмарні технології </a:t>
            </a:r>
            <a:r>
              <a:rPr lang="uk-UA" sz="2600" b="1" dirty="0"/>
              <a:t>– це і </a:t>
            </a:r>
            <a:r>
              <a:rPr lang="uk-UA" sz="2600" b="1" dirty="0" err="1"/>
              <a:t>браузерний</a:t>
            </a:r>
            <a:r>
              <a:rPr lang="uk-UA" sz="2600" b="1" dirty="0"/>
              <a:t> інтерфейс поштової скриньки, і можливість створення та редагування офісних документів </a:t>
            </a:r>
            <a:r>
              <a:rPr lang="uk-UA" sz="2600" b="1" dirty="0" err="1"/>
              <a:t>онлайн</a:t>
            </a:r>
            <a:r>
              <a:rPr lang="uk-UA" sz="2600" b="1" dirty="0"/>
              <a:t>, і складні математичні обчислення, для яких потужності одного персонального комп’ютера недостатньо. Якщо коротко, хмарні технології − це такі технології обробки даних, в яких комп’ютерні ресурси надаються </a:t>
            </a:r>
            <a:r>
              <a:rPr lang="uk-UA" sz="2600" b="1" dirty="0" err="1"/>
              <a:t>інтернет-користувачу</a:t>
            </a:r>
            <a:r>
              <a:rPr lang="uk-UA" sz="2600" b="1" dirty="0"/>
              <a:t> як </a:t>
            </a:r>
            <a:r>
              <a:rPr lang="uk-UA" sz="2600" b="1" dirty="0" err="1"/>
              <a:t>онлайн-сервіси</a:t>
            </a:r>
            <a:r>
              <a:rPr lang="uk-UA" sz="2600" b="1" dirty="0"/>
              <a:t>.</a:t>
            </a:r>
          </a:p>
        </p:txBody>
      </p:sp>
      <p:sp>
        <p:nvSpPr>
          <p:cNvPr id="3" name="Содержимое 2"/>
          <p:cNvSpPr>
            <a:spLocks noGrp="1"/>
          </p:cNvSpPr>
          <p:nvPr>
            <p:ph idx="1"/>
          </p:nvPr>
        </p:nvSpPr>
        <p:spPr>
          <a:xfrm>
            <a:off x="428596" y="3929066"/>
            <a:ext cx="4972056" cy="2625725"/>
          </a:xfrm>
        </p:spPr>
        <p:txBody>
          <a:bodyPr>
            <a:normAutofit fontScale="92500" lnSpcReduction="10000"/>
          </a:bodyPr>
          <a:lstStyle/>
          <a:p>
            <a:r>
              <a:rPr lang="ru-RU" dirty="0" err="1"/>
              <a:t>Найголовнішою</a:t>
            </a:r>
            <a:r>
              <a:rPr lang="ru-RU" dirty="0"/>
              <a:t> </a:t>
            </a:r>
            <a:r>
              <a:rPr lang="ru-RU" dirty="0" err="1"/>
              <a:t>функцією</a:t>
            </a:r>
            <a:r>
              <a:rPr lang="ru-RU" dirty="0"/>
              <a:t> </a:t>
            </a:r>
            <a:r>
              <a:rPr lang="ru-RU" dirty="0" err="1"/>
              <a:t>хмарних</a:t>
            </a:r>
            <a:r>
              <a:rPr lang="ru-RU" dirty="0"/>
              <a:t> </a:t>
            </a:r>
            <a:r>
              <a:rPr lang="ru-RU" dirty="0" err="1"/>
              <a:t>технологій</a:t>
            </a:r>
            <a:r>
              <a:rPr lang="ru-RU" dirty="0"/>
              <a:t> </a:t>
            </a:r>
            <a:r>
              <a:rPr lang="ru-RU" dirty="0" err="1"/>
              <a:t>є</a:t>
            </a:r>
            <a:r>
              <a:rPr lang="ru-RU" dirty="0"/>
              <a:t> </a:t>
            </a:r>
            <a:r>
              <a:rPr lang="ru-RU" dirty="0" err="1"/>
              <a:t>задоволення</a:t>
            </a:r>
            <a:r>
              <a:rPr lang="ru-RU" dirty="0"/>
              <a:t> потреб </a:t>
            </a:r>
            <a:r>
              <a:rPr lang="ru-RU" dirty="0" err="1"/>
              <a:t>користувачів</a:t>
            </a:r>
            <a:r>
              <a:rPr lang="ru-RU" dirty="0"/>
              <a:t>, </a:t>
            </a:r>
            <a:r>
              <a:rPr lang="ru-RU" dirty="0" err="1"/>
              <a:t>що</a:t>
            </a:r>
            <a:r>
              <a:rPr lang="ru-RU" dirty="0"/>
              <a:t> </a:t>
            </a:r>
            <a:r>
              <a:rPr lang="ru-RU" dirty="0" err="1"/>
              <a:t>потребують</a:t>
            </a:r>
            <a:r>
              <a:rPr lang="ru-RU" dirty="0"/>
              <a:t> </a:t>
            </a:r>
            <a:r>
              <a:rPr lang="ru-RU" dirty="0" err="1"/>
              <a:t>віддаленої</a:t>
            </a:r>
            <a:r>
              <a:rPr lang="ru-RU" dirty="0"/>
              <a:t> </a:t>
            </a:r>
            <a:r>
              <a:rPr lang="ru-RU" dirty="0" err="1"/>
              <a:t>обробки</a:t>
            </a:r>
            <a:r>
              <a:rPr lang="ru-RU" dirty="0"/>
              <a:t> </a:t>
            </a:r>
            <a:r>
              <a:rPr lang="ru-RU" dirty="0" err="1"/>
              <a:t>даних</a:t>
            </a:r>
            <a:r>
              <a:rPr lang="ru-RU" dirty="0"/>
              <a:t>.</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Переваги та Недоліки</a:t>
            </a:r>
          </a:p>
        </p:txBody>
      </p:sp>
      <p:sp>
        <p:nvSpPr>
          <p:cNvPr id="3" name="Содержимое 2"/>
          <p:cNvSpPr>
            <a:spLocks noGrp="1"/>
          </p:cNvSpPr>
          <p:nvPr>
            <p:ph idx="1"/>
          </p:nvPr>
        </p:nvSpPr>
        <p:spPr/>
        <p:txBody>
          <a:bodyPr>
            <a:noAutofit/>
          </a:bodyPr>
          <a:lstStyle/>
          <a:p>
            <a:r>
              <a:rPr lang="uk-UA" sz="2100" b="1" dirty="0" smtClean="0">
                <a:effectLst>
                  <a:glow rad="63500">
                    <a:schemeClr val="accent4">
                      <a:satMod val="175000"/>
                      <a:alpha val="40000"/>
                    </a:schemeClr>
                  </a:glow>
                </a:effectLst>
              </a:rPr>
              <a:t>Для бізнесу хмарні технології мають суттєве значення, адже способів застосування хмарних технологій в бізнесі можна знайти безліч. Мабуть, основною перевагою є можливість зекономити на дорогому програмному забезпеченні. Адже не потрібно на кожен ПК працівника встановлювати дорогі офісні пакети та спеціалізовані програми обробки даних. Серед іншого, хмарні технології можуть дозволити усім працівникам фірми взагалі користуватися лише однією операційною системою, при цьому доступ до їх робочих місць відбувається за допомогою значно дешевших терміналів.</a:t>
            </a:r>
            <a:br>
              <a:rPr lang="uk-UA" sz="2100" b="1" dirty="0" smtClean="0">
                <a:effectLst>
                  <a:glow rad="63500">
                    <a:schemeClr val="accent4">
                      <a:satMod val="175000"/>
                      <a:alpha val="40000"/>
                    </a:schemeClr>
                  </a:glow>
                </a:effectLst>
              </a:rPr>
            </a:br>
            <a:r>
              <a:rPr lang="uk-UA" sz="2100" b="1" dirty="0" smtClean="0">
                <a:effectLst>
                  <a:glow rad="63500">
                    <a:schemeClr val="accent4">
                      <a:satMod val="175000"/>
                      <a:alpha val="40000"/>
                    </a:schemeClr>
                  </a:glow>
                </a:effectLst>
              </a:rPr>
              <a:t>Незважаючи на очевидні переваги, концепція хмарних технологій піддається і значній критиці. Основні претензії пов’язані, насамперед, із безпекою, адже не кожному видається надійним зберігати особисті дані на віддаленому сервері.</a:t>
            </a:r>
            <a:endParaRPr lang="uk-UA" sz="2100" b="1" dirty="0">
              <a:effectLst>
                <a:glow rad="635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7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57200" y="285728"/>
            <a:ext cx="8229600" cy="6572272"/>
          </a:xfrm>
        </p:spPr>
        <p:txBody>
          <a:bodyPr>
            <a:normAutofit/>
          </a:bodyPr>
          <a:lstStyle/>
          <a:p>
            <a:r>
              <a:rPr lang="uk-UA" sz="1850" b="1" dirty="0" smtClean="0"/>
              <a:t>Хмара</a:t>
            </a:r>
            <a:r>
              <a:rPr lang="uk-UA" sz="1850" b="1" dirty="0"/>
              <a:t> - це якийсь ЦОД (дата-центр, сервер) або їх мережу, де зберігаються дані і додатки, що з'єднуються з користувачами через Інтернет.</a:t>
            </a:r>
          </a:p>
          <a:p>
            <a:r>
              <a:rPr lang="uk-UA" sz="1850" b="1" dirty="0"/>
              <a:t>Хмарні технології дозволяють споживачам </a:t>
            </a:r>
            <a:r>
              <a:rPr lang="uk-UA" sz="1850" b="1" dirty="0" smtClean="0"/>
              <a:t>використовувати</a:t>
            </a:r>
            <a:r>
              <a:rPr lang="en-US" sz="1850" b="1" dirty="0" smtClean="0"/>
              <a:t> </a:t>
            </a:r>
            <a:r>
              <a:rPr lang="uk-UA" sz="1850" b="1" dirty="0" smtClean="0"/>
              <a:t>програми </a:t>
            </a:r>
            <a:r>
              <a:rPr lang="uk-UA" sz="1850" b="1" dirty="0"/>
              <a:t>без установки і доступу до особистих файлів з ​​будь-якого комп'ютера з доступом в Інтернет. Ця технологія дозволяє вести набагато більш ефективне управління підприємством (</a:t>
            </a:r>
            <a:r>
              <a:rPr lang="en-US" sz="1850" b="1" dirty="0"/>
              <a:t>CRM, ERP) </a:t>
            </a:r>
            <a:r>
              <a:rPr lang="uk-UA" sz="1850" b="1" dirty="0"/>
              <a:t>за </a:t>
            </a:r>
            <a:r>
              <a:rPr lang="uk-UA" sz="1850" b="1" dirty="0" smtClean="0"/>
              <a:t>рахунок</a:t>
            </a:r>
            <a:r>
              <a:rPr lang="en-US" sz="1850" b="1" dirty="0" smtClean="0"/>
              <a:t> </a:t>
            </a:r>
            <a:r>
              <a:rPr lang="uk-UA" sz="1850" b="1" dirty="0" smtClean="0"/>
              <a:t>централізації</a:t>
            </a:r>
            <a:r>
              <a:rPr lang="uk-UA" sz="1850" b="1" dirty="0"/>
              <a:t> управлінської та облікової інформації,обробки, пропускної здатності та надійності зберігання даних.</a:t>
            </a:r>
          </a:p>
          <a:p>
            <a:r>
              <a:rPr lang="uk-UA" sz="1850" b="1" dirty="0"/>
              <a:t>Простим прикладом хмарних обчислень є сервіси електронної пошти, наприклад, </a:t>
            </a:r>
            <a:r>
              <a:rPr lang="en-US" sz="1850" b="1" dirty="0"/>
              <a:t>Gmail, Meta </a:t>
            </a:r>
            <a:r>
              <a:rPr lang="uk-UA" sz="1850" b="1" dirty="0"/>
              <a:t>і т.д., Вам буде потрібно всього лише підключення до Інтернету, і Ви зможете відправити пошту, а в додатковому </a:t>
            </a:r>
            <a:r>
              <a:rPr lang="uk-UA" sz="1850" b="1" dirty="0" smtClean="0"/>
              <a:t>програмному</a:t>
            </a:r>
            <a:r>
              <a:rPr lang="en-US" sz="1850" b="1" dirty="0" smtClean="0"/>
              <a:t> </a:t>
            </a:r>
            <a:r>
              <a:rPr lang="uk-UA" sz="1850" b="1" dirty="0" smtClean="0"/>
              <a:t>забезпеченні </a:t>
            </a:r>
            <a:r>
              <a:rPr lang="uk-UA" sz="1850" b="1" dirty="0"/>
              <a:t>або сервері Ви не потребуєте.</a:t>
            </a:r>
          </a:p>
          <a:p>
            <a:r>
              <a:rPr lang="uk-UA" sz="1850" b="1" dirty="0"/>
              <a:t>Можна навести аналогію: "Якщо Вам потрібно молоко, чи будете ви купувати корову? Усі користувачі </a:t>
            </a:r>
            <a:r>
              <a:rPr lang="uk-UA" sz="1850" b="1" dirty="0" smtClean="0"/>
              <a:t>та</a:t>
            </a:r>
            <a:r>
              <a:rPr lang="en-US" sz="1850" b="1" dirty="0" smtClean="0"/>
              <a:t> </a:t>
            </a:r>
            <a:r>
              <a:rPr lang="uk-UA" sz="1850" b="1" dirty="0" smtClean="0"/>
              <a:t>споживачі </a:t>
            </a:r>
            <a:r>
              <a:rPr lang="uk-UA" sz="1850" b="1" dirty="0"/>
              <a:t>мають потребу в отриманні вигод від використання програмного забезпечення або апаратних засобів комп'ютера, таких як відправка електронної пошти, доступ до управлінських систем </a:t>
            </a:r>
            <a:r>
              <a:rPr lang="uk-UA" sz="1850" b="1" dirty="0" err="1"/>
              <a:t>онлайн</a:t>
            </a:r>
            <a:r>
              <a:rPr lang="uk-UA" sz="1850" b="1" dirty="0"/>
              <a:t> (</a:t>
            </a:r>
            <a:r>
              <a:rPr lang="en-US" sz="1850" b="1" dirty="0"/>
              <a:t>CRM, ERP). </a:t>
            </a:r>
            <a:r>
              <a:rPr lang="uk-UA" sz="1850" b="1" dirty="0"/>
              <a:t>просто,щоб отримати цю вигоду (у нашому прикладі молоко), навіщо споживачеві купувати </a:t>
            </a:r>
            <a:r>
              <a:rPr lang="en-US" sz="1850" b="1" dirty="0"/>
              <a:t>desktop-</a:t>
            </a:r>
            <a:r>
              <a:rPr lang="uk-UA" sz="1850" b="1" dirty="0" err="1"/>
              <a:t>ве</a:t>
            </a:r>
            <a:r>
              <a:rPr lang="uk-UA" sz="1850" b="1" dirty="0"/>
              <a:t> програмне забезпечення (корову</a:t>
            </a:r>
            <a:r>
              <a:rPr lang="uk-UA" sz="1850" b="1" dirty="0" smtClean="0"/>
              <a:t>).</a:t>
            </a:r>
            <a:endParaRPr lang="uk-UA" sz="185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alpha val="7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57200" y="1600200"/>
            <a:ext cx="4329114" cy="4525963"/>
          </a:xfrm>
        </p:spPr>
        <p:txBody>
          <a:bodyPr>
            <a:noAutofit/>
          </a:bodyPr>
          <a:lstStyle/>
          <a:p>
            <a:pPr>
              <a:buNone/>
            </a:pPr>
            <a:r>
              <a:rPr lang="en-US" sz="2400" b="1" dirty="0" smtClean="0"/>
              <a:t>     </a:t>
            </a:r>
            <a:r>
              <a:rPr lang="uk-UA" b="1" dirty="0" smtClean="0"/>
              <a:t>Хмарне </a:t>
            </a:r>
            <a:r>
              <a:rPr lang="uk-UA" b="1" dirty="0"/>
              <a:t>сховище </a:t>
            </a:r>
            <a:r>
              <a:rPr lang="en-US" sz="2000" b="1" dirty="0" smtClean="0"/>
              <a:t/>
            </a:r>
            <a:br>
              <a:rPr lang="en-US" sz="2000" b="1" dirty="0" smtClean="0"/>
            </a:br>
            <a:r>
              <a:rPr lang="en-US" sz="2400" b="1" dirty="0" err="1" smtClean="0">
                <a:hlinkClick r:id="rId2"/>
              </a:rPr>
              <a:t>Dropbox</a:t>
            </a:r>
            <a:endParaRPr lang="en-US" sz="2400" b="1" dirty="0"/>
          </a:p>
          <a:p>
            <a:pPr>
              <a:buNone/>
            </a:pPr>
            <a:r>
              <a:rPr lang="en-US" sz="2000" b="1" dirty="0" smtClean="0"/>
              <a:t>      </a:t>
            </a:r>
            <a:r>
              <a:rPr lang="uk-UA" sz="2000" b="1" dirty="0" smtClean="0"/>
              <a:t>Хмарне </a:t>
            </a:r>
            <a:r>
              <a:rPr lang="uk-UA" sz="2000" b="1" dirty="0"/>
              <a:t>сховище </a:t>
            </a:r>
            <a:r>
              <a:rPr lang="en-US" sz="2000" b="1" dirty="0" err="1"/>
              <a:t>Dropbox</a:t>
            </a:r>
            <a:r>
              <a:rPr lang="en-US" sz="2000" b="1" dirty="0"/>
              <a:t> </a:t>
            </a:r>
            <a:r>
              <a:rPr lang="uk-UA" sz="2000" b="1" dirty="0"/>
              <a:t>використовується для зберігання даних користувачів. Дані, які зберігаються в хмарному сховищі, доступні користувачу не тільки зі свого комп’ютера, але з інших пристроїв. Можна ділитися своїми файлами через Інтернет з іншими користувачами, а також завантажувати дані з хмарного сховища на комп’ютер</a:t>
            </a:r>
          </a:p>
        </p:txBody>
      </p:sp>
      <p:pic>
        <p:nvPicPr>
          <p:cNvPr id="6" name="Рисунок 5" descr="ris-22.jpg"/>
          <p:cNvPicPr>
            <a:picLocks noChangeAspect="1"/>
          </p:cNvPicPr>
          <p:nvPr/>
        </p:nvPicPr>
        <p:blipFill>
          <a:blip r:embed="rId3" cstate="print"/>
          <a:stretch>
            <a:fillRect/>
          </a:stretch>
        </p:blipFill>
        <p:spPr>
          <a:xfrm>
            <a:off x="4857752" y="1857364"/>
            <a:ext cx="4286248" cy="37862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alpha val="7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57200" y="285728"/>
            <a:ext cx="8229600" cy="5840435"/>
          </a:xfrm>
        </p:spPr>
        <p:txBody>
          <a:bodyPr>
            <a:normAutofit/>
          </a:bodyPr>
          <a:lstStyle/>
          <a:p>
            <a:pPr>
              <a:buNone/>
            </a:pPr>
            <a:r>
              <a:rPr lang="en-US" b="1" dirty="0" smtClean="0"/>
              <a:t>  </a:t>
            </a:r>
            <a:r>
              <a:rPr lang="uk-UA" b="1" dirty="0" smtClean="0"/>
              <a:t>Хмарне </a:t>
            </a:r>
            <a:r>
              <a:rPr lang="uk-UA" b="1" dirty="0"/>
              <a:t>сховище </a:t>
            </a:r>
            <a:endParaRPr lang="uk-UA" b="0" dirty="0" smtClean="0"/>
          </a:p>
          <a:p>
            <a:pPr>
              <a:buNone/>
            </a:pPr>
            <a:r>
              <a:rPr lang="en-US" sz="2400" dirty="0" smtClean="0"/>
              <a:t>   </a:t>
            </a:r>
            <a:r>
              <a:rPr lang="en-US" sz="2400" b="1" u="sng" dirty="0" smtClean="0">
                <a:hlinkClick r:id="rId2"/>
              </a:rPr>
              <a:t>Google Drive</a:t>
            </a:r>
            <a:endParaRPr lang="en-US" sz="2400" dirty="0" smtClean="0"/>
          </a:p>
          <a:p>
            <a:pPr>
              <a:buNone/>
            </a:pPr>
            <a:r>
              <a:rPr lang="en-US" sz="2400" b="1" dirty="0" smtClean="0"/>
              <a:t>   </a:t>
            </a:r>
            <a:r>
              <a:rPr lang="uk-UA" sz="2400" b="1" dirty="0" smtClean="0"/>
              <a:t>В </a:t>
            </a:r>
            <a:r>
              <a:rPr lang="uk-UA" sz="2400" b="1" dirty="0"/>
              <a:t>кінці квітня 2012 року </a:t>
            </a:r>
            <a:r>
              <a:rPr lang="en-US" sz="2400" b="1" dirty="0"/>
              <a:t>Google </a:t>
            </a:r>
            <a:r>
              <a:rPr lang="uk-UA" sz="2400" b="1" dirty="0"/>
              <a:t>офіційно запустила </a:t>
            </a:r>
            <a:r>
              <a:rPr lang="uk-UA" sz="2400" b="1" dirty="0" smtClean="0"/>
              <a:t>хмарне</a:t>
            </a:r>
            <a:endParaRPr lang="en-US" sz="2400" b="1" dirty="0"/>
          </a:p>
          <a:p>
            <a:pPr>
              <a:buNone/>
            </a:pPr>
            <a:r>
              <a:rPr lang="en-US" sz="2400" b="1" dirty="0" smtClean="0"/>
              <a:t>   </a:t>
            </a:r>
            <a:r>
              <a:rPr lang="uk-UA" sz="2400" b="1" dirty="0" smtClean="0"/>
              <a:t>сховище </a:t>
            </a:r>
            <a:r>
              <a:rPr lang="en-US" sz="2400" b="1" dirty="0"/>
              <a:t>Google Drive </a:t>
            </a:r>
            <a:r>
              <a:rPr lang="uk-UA" sz="2400" b="1" dirty="0"/>
              <a:t>для зберігання файлів </a:t>
            </a:r>
            <a:r>
              <a:rPr lang="uk-UA" sz="2400" b="1" dirty="0" smtClean="0"/>
              <a:t>користувачів</a:t>
            </a:r>
            <a:r>
              <a:rPr lang="en-US" sz="2400" b="1" dirty="0"/>
              <a:t> </a:t>
            </a:r>
            <a:endParaRPr lang="en-US" sz="2400" b="1" dirty="0" smtClean="0"/>
          </a:p>
          <a:p>
            <a:pPr>
              <a:buNone/>
            </a:pPr>
            <a:r>
              <a:rPr lang="en-US" sz="2400" b="1" dirty="0"/>
              <a:t> </a:t>
            </a:r>
            <a:r>
              <a:rPr lang="en-US" sz="2400" b="1" dirty="0" smtClean="0"/>
              <a:t>  </a:t>
            </a:r>
            <a:r>
              <a:rPr lang="uk-UA" sz="2400" b="1" dirty="0" smtClean="0"/>
              <a:t>в </a:t>
            </a:r>
            <a:r>
              <a:rPr lang="uk-UA" sz="2400" b="1" dirty="0" err="1"/>
              <a:t>інтернеті</a:t>
            </a:r>
            <a:r>
              <a:rPr lang="uk-UA" sz="2400" b="1" dirty="0"/>
              <a:t>.</a:t>
            </a:r>
          </a:p>
        </p:txBody>
      </p:sp>
      <p:pic>
        <p:nvPicPr>
          <p:cNvPr id="5" name="Рисунок 4" descr="bk_info_orig_78251_1476677905.jpg"/>
          <p:cNvPicPr>
            <a:picLocks noChangeAspect="1"/>
          </p:cNvPicPr>
          <p:nvPr/>
        </p:nvPicPr>
        <p:blipFill>
          <a:blip r:embed="rId3" cstate="print"/>
          <a:stretch>
            <a:fillRect/>
          </a:stretch>
        </p:blipFill>
        <p:spPr>
          <a:xfrm>
            <a:off x="642910" y="2571744"/>
            <a:ext cx="7929618" cy="40005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alpha val="70000"/>
          </a:srgbClr>
        </a:solidFill>
        <a:effectLst/>
      </p:bgPr>
    </p:bg>
    <p:spTree>
      <p:nvGrpSpPr>
        <p:cNvPr id="1" name=""/>
        <p:cNvGrpSpPr/>
        <p:nvPr/>
      </p:nvGrpSpPr>
      <p:grpSpPr>
        <a:xfrm>
          <a:off x="0" y="0"/>
          <a:ext cx="0" cy="0"/>
          <a:chOff x="0" y="0"/>
          <a:chExt cx="0" cy="0"/>
        </a:xfrm>
      </p:grpSpPr>
      <p:pic>
        <p:nvPicPr>
          <p:cNvPr id="4" name="Рисунок 3" descr="25 GB of storage for Microsoft SkyDrive.jpeg"/>
          <p:cNvPicPr>
            <a:picLocks noChangeAspect="1"/>
          </p:cNvPicPr>
          <p:nvPr/>
        </p:nvPicPr>
        <p:blipFill>
          <a:blip r:embed="rId2" cstate="print">
            <a:clrChange>
              <a:clrFrom>
                <a:srgbClr val="FFFFFF"/>
              </a:clrFrom>
              <a:clrTo>
                <a:srgbClr val="FFFFFF">
                  <a:alpha val="0"/>
                </a:srgbClr>
              </a:clrTo>
            </a:clrChange>
          </a:blip>
          <a:stretch>
            <a:fillRect/>
          </a:stretch>
        </p:blipFill>
        <p:spPr>
          <a:xfrm>
            <a:off x="5786446" y="3571876"/>
            <a:ext cx="3357554" cy="2428892"/>
          </a:xfrm>
          <a:prstGeom prst="rect">
            <a:avLst/>
          </a:prstGeom>
        </p:spPr>
      </p:pic>
      <p:sp>
        <p:nvSpPr>
          <p:cNvPr id="2" name="Заголовок 1"/>
          <p:cNvSpPr>
            <a:spLocks noGrp="1"/>
          </p:cNvSpPr>
          <p:nvPr>
            <p:ph type="title"/>
          </p:nvPr>
        </p:nvSpPr>
        <p:spPr>
          <a:xfrm>
            <a:off x="457200" y="274638"/>
            <a:ext cx="8229600" cy="4011618"/>
          </a:xfrm>
        </p:spPr>
        <p:txBody>
          <a:bodyPr>
            <a:normAutofit/>
          </a:bodyPr>
          <a:lstStyle/>
          <a:p>
            <a:pPr algn="l"/>
            <a:r>
              <a:rPr lang="uk-UA" sz="2400" b="1" dirty="0"/>
              <a:t>Хмарне сховище </a:t>
            </a:r>
            <a:r>
              <a:rPr lang="uk-UA" sz="2400" b="0" dirty="0" smtClean="0"/>
              <a:t/>
            </a:r>
            <a:br>
              <a:rPr lang="uk-UA" sz="2400" b="0" dirty="0" smtClean="0"/>
            </a:br>
            <a:r>
              <a:rPr lang="en-US" sz="2400" b="1" u="sng" dirty="0">
                <a:hlinkClick r:id="rId3"/>
              </a:rPr>
              <a:t>Microsoft </a:t>
            </a:r>
            <a:r>
              <a:rPr lang="en-US" sz="2400" b="1" u="sng" dirty="0" err="1">
                <a:hlinkClick r:id="rId3"/>
              </a:rPr>
              <a:t>SkyDrive</a:t>
            </a:r>
            <a:r>
              <a:rPr lang="en-US" sz="2400" b="0" dirty="0" smtClean="0"/>
              <a:t/>
            </a:r>
            <a:br>
              <a:rPr lang="en-US" sz="2400" b="0" dirty="0" smtClean="0"/>
            </a:br>
            <a:r>
              <a:rPr lang="en-US" sz="2400" b="0" dirty="0" smtClean="0"/>
              <a:t/>
            </a:r>
            <a:br>
              <a:rPr lang="en-US" sz="2400" b="0" dirty="0" smtClean="0"/>
            </a:br>
            <a:r>
              <a:rPr lang="uk-UA" sz="2400" dirty="0"/>
              <a:t>Хмарне сховище </a:t>
            </a:r>
            <a:r>
              <a:rPr lang="en-US" sz="2400" dirty="0"/>
              <a:t>Microsoft </a:t>
            </a:r>
            <a:r>
              <a:rPr lang="en-US" sz="2400" dirty="0" err="1"/>
              <a:t>SkyDrive</a:t>
            </a:r>
            <a:r>
              <a:rPr lang="en-US" sz="2400" dirty="0"/>
              <a:t> </a:t>
            </a:r>
            <a:r>
              <a:rPr lang="uk-UA" sz="2400" dirty="0"/>
              <a:t>було створено корпорацією </a:t>
            </a:r>
            <a:r>
              <a:rPr lang="en-US" sz="2400" dirty="0"/>
              <a:t>Microsoft, </a:t>
            </a:r>
            <a:r>
              <a:rPr lang="uk-UA" sz="2400" dirty="0"/>
              <a:t>для розміщення і зберігання файлів на сервісі </a:t>
            </a:r>
            <a:r>
              <a:rPr lang="en-US" sz="2400" dirty="0" err="1"/>
              <a:t>SkyDrive</a:t>
            </a:r>
            <a:r>
              <a:rPr lang="en-US" sz="2400" dirty="0"/>
              <a:t>. </a:t>
            </a:r>
            <a:r>
              <a:rPr lang="uk-UA" sz="2400" dirty="0"/>
              <a:t>У квітні 2012 року </a:t>
            </a:r>
            <a:r>
              <a:rPr lang="en-US" sz="2400" dirty="0"/>
              <a:t>Microsoft </a:t>
            </a:r>
            <a:r>
              <a:rPr lang="uk-UA" sz="2400" dirty="0"/>
              <a:t>випустила програму-клієнт для можливості роботи з цим сховищем зі свого комп’ютера без обов’язкового використання </a:t>
            </a:r>
            <a:r>
              <a:rPr lang="uk-UA" sz="2400" dirty="0" err="1"/>
              <a:t>веб-інтерфейсу</a:t>
            </a:r>
            <a:r>
              <a:rPr lang="uk-UA" sz="2400" dirty="0"/>
              <a:t>.</a:t>
            </a:r>
          </a:p>
        </p:txBody>
      </p:sp>
      <p:sp>
        <p:nvSpPr>
          <p:cNvPr id="3" name="Содержимое 2"/>
          <p:cNvSpPr>
            <a:spLocks noGrp="1"/>
          </p:cNvSpPr>
          <p:nvPr>
            <p:ph idx="1"/>
          </p:nvPr>
        </p:nvSpPr>
        <p:spPr>
          <a:xfrm>
            <a:off x="457200" y="4572008"/>
            <a:ext cx="5472122" cy="2071702"/>
          </a:xfrm>
        </p:spPr>
        <p:txBody>
          <a:bodyPr>
            <a:noAutofit/>
          </a:bodyPr>
          <a:lstStyle/>
          <a:p>
            <a:r>
              <a:rPr lang="uk-UA" sz="1600" dirty="0"/>
              <a:t>Раніше при використанні </a:t>
            </a:r>
            <a:r>
              <a:rPr lang="en-US" sz="1600" dirty="0"/>
              <a:t>Windows Live </a:t>
            </a:r>
            <a:r>
              <a:rPr lang="en-US" sz="1600" dirty="0" err="1"/>
              <a:t>SkyDrive</a:t>
            </a:r>
            <a:r>
              <a:rPr lang="en-US" sz="1600" dirty="0"/>
              <a:t> </a:t>
            </a:r>
            <a:r>
              <a:rPr lang="uk-UA" sz="1600" dirty="0"/>
              <a:t>переміщати файли з комп’ютера і назад можна було тільки при використанні </a:t>
            </a:r>
            <a:r>
              <a:rPr lang="uk-UA" sz="1600" dirty="0" err="1"/>
              <a:t>веб-інтерфейсу</a:t>
            </a:r>
            <a:r>
              <a:rPr lang="uk-UA" sz="1600" dirty="0"/>
              <a:t>.</a:t>
            </a:r>
            <a:endParaRPr lang="uk-UA" sz="1600" dirty="0" smtClean="0"/>
          </a:p>
          <a:p>
            <a:r>
              <a:rPr lang="uk-UA" sz="1600" dirty="0"/>
              <a:t>Так вийшло, що випуск клієнта </a:t>
            </a:r>
            <a:r>
              <a:rPr lang="en-US" sz="1600" dirty="0" err="1"/>
              <a:t>SkyDrive</a:t>
            </a:r>
            <a:r>
              <a:rPr lang="en-US" sz="1600" dirty="0"/>
              <a:t> </a:t>
            </a:r>
            <a:r>
              <a:rPr lang="uk-UA" sz="1600" dirty="0"/>
              <a:t>для ПК пройшов непоміченим. Це сталося із-за збігу дат, при очікуваному багатьма запуск хмарного сервісу </a:t>
            </a:r>
            <a:r>
              <a:rPr lang="en-US" sz="1600" dirty="0"/>
              <a:t>Google Drive. </a:t>
            </a:r>
            <a:r>
              <a:rPr lang="uk-UA" sz="1600" dirty="0"/>
              <a:t>Вся увага в цей час була прикута до нового сервісу корпорації </a:t>
            </a:r>
            <a:r>
              <a:rPr lang="en-US" sz="1600" dirty="0"/>
              <a:t>Google.</a:t>
            </a:r>
            <a:endParaRPr lang="uk-UA"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457200" y="1142984"/>
            <a:ext cx="8229600" cy="4983179"/>
          </a:xfrm>
        </p:spPr>
        <p:txBody>
          <a:bodyPr>
            <a:normAutofit fontScale="47500" lnSpcReduction="20000"/>
          </a:bodyPr>
          <a:lstStyle/>
          <a:p>
            <a:r>
              <a:rPr lang="uk-UA" sz="3600" b="1" dirty="0"/>
              <a:t>Хмарні технології є загальним терміном для всього, що включає в себе поставку послуги </a:t>
            </a:r>
            <a:r>
              <a:rPr lang="uk-UA" sz="3600" b="1" dirty="0" err="1"/>
              <a:t>хостингу</a:t>
            </a:r>
            <a:r>
              <a:rPr lang="uk-UA" sz="3600" b="1" dirty="0"/>
              <a:t> через </a:t>
            </a:r>
            <a:r>
              <a:rPr lang="uk-UA" sz="3600" b="1" dirty="0" err="1"/>
              <a:t>Інтернет.Ці</a:t>
            </a:r>
            <a:r>
              <a:rPr lang="uk-UA" sz="3600" b="1" dirty="0"/>
              <a:t> послуги, в цілому, можна розділити на три категорії:</a:t>
            </a:r>
          </a:p>
          <a:p>
            <a:r>
              <a:rPr lang="uk-UA" sz="3600" b="1" u="sng" dirty="0"/>
              <a:t>програмне забезпечення як послуга (</a:t>
            </a:r>
            <a:r>
              <a:rPr lang="en-US" sz="3600" b="1" u="sng" dirty="0" err="1"/>
              <a:t>SaaS</a:t>
            </a:r>
            <a:r>
              <a:rPr lang="en-US" sz="3600" b="1" u="sng" dirty="0"/>
              <a:t>):</a:t>
            </a:r>
          </a:p>
          <a:p>
            <a:r>
              <a:rPr lang="uk-UA" sz="3600" b="1" dirty="0"/>
              <a:t>При моделі </a:t>
            </a:r>
            <a:r>
              <a:rPr lang="en-US" sz="3600" b="1" dirty="0" err="1"/>
              <a:t>SaaS</a:t>
            </a:r>
            <a:r>
              <a:rPr lang="en-US" sz="3600" b="1" dirty="0"/>
              <a:t> </a:t>
            </a:r>
            <a:r>
              <a:rPr lang="uk-UA" sz="3600" b="1" dirty="0"/>
              <a:t>постачальник поставляє апаратну інфраструктуру, програмне забезпечення та взаємодія </a:t>
            </a:r>
            <a:r>
              <a:rPr lang="uk-UA" sz="3600" b="1" dirty="0" smtClean="0"/>
              <a:t>з користувачем </a:t>
            </a:r>
            <a:r>
              <a:rPr lang="uk-UA" sz="3600" b="1" dirty="0"/>
              <a:t>через </a:t>
            </a:r>
            <a:r>
              <a:rPr lang="uk-UA" sz="3600" b="1" dirty="0" err="1"/>
              <a:t>інтерфейсний</a:t>
            </a:r>
            <a:r>
              <a:rPr lang="uk-UA" sz="3600" b="1" dirty="0"/>
              <a:t> порталу. </a:t>
            </a:r>
            <a:r>
              <a:rPr lang="en-US" sz="3600" b="1" dirty="0" err="1"/>
              <a:t>SaaS</a:t>
            </a:r>
            <a:r>
              <a:rPr lang="en-US" sz="3600" b="1" dirty="0"/>
              <a:t> </a:t>
            </a:r>
            <a:r>
              <a:rPr lang="uk-UA" sz="3600" b="1" dirty="0"/>
              <a:t>на даний момент є дуже широким ринком. Послуги при</a:t>
            </a:r>
            <a:r>
              <a:rPr lang="en-US" sz="3600" b="1" dirty="0" err="1"/>
              <a:t>SaaS</a:t>
            </a:r>
            <a:r>
              <a:rPr lang="en-US" sz="3600" b="1" dirty="0"/>
              <a:t> </a:t>
            </a:r>
            <a:r>
              <a:rPr lang="uk-UA" sz="3600" b="1" dirty="0"/>
              <a:t>можуть надаватися самі різні, від </a:t>
            </a:r>
            <a:r>
              <a:rPr lang="uk-UA" sz="3600" b="1" dirty="0" err="1"/>
              <a:t>веб-пошти</a:t>
            </a:r>
            <a:r>
              <a:rPr lang="uk-UA" sz="3600" b="1" dirty="0"/>
              <a:t>, і до управління запасами, обробкою БД. Перевагою є те,що кінцевий користувач може вільно користуватися послугою з точки світу;</a:t>
            </a:r>
          </a:p>
          <a:p>
            <a:r>
              <a:rPr lang="uk-UA" sz="3600" b="1" u="sng" dirty="0"/>
              <a:t>платформа як сервіс (</a:t>
            </a:r>
            <a:r>
              <a:rPr lang="en-US" sz="3600" b="1" u="sng" dirty="0" err="1"/>
              <a:t>PaaS</a:t>
            </a:r>
            <a:r>
              <a:rPr lang="en-US" sz="3600" b="1" u="sng" dirty="0"/>
              <a:t>):</a:t>
            </a:r>
          </a:p>
          <a:p>
            <a:r>
              <a:rPr lang="en-US" sz="3600" b="1" dirty="0" err="1"/>
              <a:t>PaaS</a:t>
            </a:r>
            <a:r>
              <a:rPr lang="en-US" sz="3600" b="1" dirty="0"/>
              <a:t> </a:t>
            </a:r>
            <a:r>
              <a:rPr lang="uk-UA" sz="3600" b="1" dirty="0"/>
              <a:t>в хмарі визначається як набір програмних продуктів і засобів розробки, розміщених на </a:t>
            </a:r>
            <a:r>
              <a:rPr lang="uk-UA" sz="3600" b="1" dirty="0" err="1" smtClean="0"/>
              <a:t>інфраструкту</a:t>
            </a:r>
            <a:r>
              <a:rPr lang="uk-UA" sz="3600" b="1" dirty="0" smtClean="0"/>
              <a:t> </a:t>
            </a:r>
            <a:r>
              <a:rPr lang="uk-UA" sz="3600" b="1" dirty="0" err="1" smtClean="0"/>
              <a:t>ріпровайдера</a:t>
            </a:r>
            <a:r>
              <a:rPr lang="uk-UA" sz="3600" b="1" dirty="0"/>
              <a:t>. Розробники можуть створювати додатки на платформі провайдера через Інтернет. </a:t>
            </a:r>
            <a:r>
              <a:rPr lang="en-US" sz="3600" b="1" dirty="0" err="1"/>
              <a:t>PaaS</a:t>
            </a:r>
            <a:r>
              <a:rPr lang="uk-UA" sz="3600" b="1" dirty="0"/>
              <a:t>провайдери можуть використовувати </a:t>
            </a:r>
            <a:r>
              <a:rPr lang="en-US" sz="3600" b="1" dirty="0"/>
              <a:t>API, </a:t>
            </a:r>
            <a:r>
              <a:rPr lang="uk-UA" sz="3600" b="1" dirty="0"/>
              <a:t>сайт-портали або шлюзи, програмне забезпечення встановлене на комп'ютері клієнта;</a:t>
            </a:r>
          </a:p>
          <a:p>
            <a:r>
              <a:rPr lang="uk-UA" sz="3600" b="1" u="sng" dirty="0"/>
              <a:t>інфраструктура як послуга (</a:t>
            </a:r>
            <a:r>
              <a:rPr lang="en-US" sz="3600" b="1" u="sng" dirty="0" err="1"/>
              <a:t>IaaS</a:t>
            </a:r>
            <a:r>
              <a:rPr lang="en-US" sz="3600" b="1" u="sng" dirty="0"/>
              <a:t>):</a:t>
            </a:r>
          </a:p>
          <a:p>
            <a:r>
              <a:rPr lang="en-US" sz="3600" b="1" dirty="0" err="1"/>
              <a:t>IaaS</a:t>
            </a:r>
            <a:r>
              <a:rPr lang="en-US" sz="3600" b="1" dirty="0"/>
              <a:t> </a:t>
            </a:r>
            <a:r>
              <a:rPr lang="uk-UA" sz="3600" b="1" dirty="0"/>
              <a:t>надає віртуальний сервер </a:t>
            </a:r>
            <a:r>
              <a:rPr lang="en-US" sz="3600" b="1" dirty="0" err="1"/>
              <a:t>instanceAPI</a:t>
            </a:r>
            <a:r>
              <a:rPr lang="en-US" sz="3600" b="1" dirty="0"/>
              <a:t> </a:t>
            </a:r>
            <a:r>
              <a:rPr lang="uk-UA" sz="3600" b="1" dirty="0"/>
              <a:t>для запуску, зупинки, доступу, налаштування своїх </a:t>
            </a:r>
            <a:r>
              <a:rPr lang="uk-UA" sz="3600" b="1" dirty="0" smtClean="0"/>
              <a:t>віртуальних серверів</a:t>
            </a:r>
            <a:r>
              <a:rPr lang="uk-UA" sz="3600" b="1" dirty="0"/>
              <a:t> і систем зберігання. </a:t>
            </a:r>
            <a:r>
              <a:rPr lang="en-US" sz="3600" b="1" dirty="0" err="1"/>
              <a:t>IaaS</a:t>
            </a:r>
            <a:r>
              <a:rPr lang="en-US" sz="3600" b="1" dirty="0"/>
              <a:t> </a:t>
            </a:r>
            <a:r>
              <a:rPr lang="uk-UA" sz="3600" b="1" dirty="0"/>
              <a:t>дозволяє компанії платити рівно за стільки потужності, скільки необхідно. Дану модель іноді називають комунальні обчислення.</a:t>
            </a:r>
          </a:p>
          <a:p>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70000"/>
          </a:srgbClr>
        </a:solidFill>
        <a:effectLst/>
      </p:bgPr>
    </p:bg>
    <p:spTree>
      <p:nvGrpSpPr>
        <p:cNvPr id="1" name=""/>
        <p:cNvGrpSpPr/>
        <p:nvPr/>
      </p:nvGrpSpPr>
      <p:grpSpPr>
        <a:xfrm>
          <a:off x="0" y="0"/>
          <a:ext cx="0" cy="0"/>
          <a:chOff x="0" y="0"/>
          <a:chExt cx="0" cy="0"/>
        </a:xfrm>
      </p:grpSpPr>
      <p:pic>
        <p:nvPicPr>
          <p:cNvPr id="4" name="Рисунок 3" descr="oblachnye-tehnologii-jeto-chto-takoe-oblachnoe_2.jpg"/>
          <p:cNvPicPr>
            <a:picLocks noChangeAspect="1"/>
          </p:cNvPicPr>
          <p:nvPr/>
        </p:nvPicPr>
        <p:blipFill>
          <a:blip r:embed="rId2" cstate="print">
            <a:clrChange>
              <a:clrFrom>
                <a:srgbClr val="FFFFFF"/>
              </a:clrFrom>
              <a:clrTo>
                <a:srgbClr val="FFFFFF">
                  <a:alpha val="0"/>
                </a:srgbClr>
              </a:clrTo>
            </a:clrChange>
            <a:lum bright="6000" contrast="3000"/>
          </a:blip>
          <a:stretch>
            <a:fillRect/>
          </a:stretch>
        </p:blipFill>
        <p:spPr>
          <a:xfrm>
            <a:off x="5786446" y="4286256"/>
            <a:ext cx="3357554" cy="2878130"/>
          </a:xfrm>
          <a:prstGeom prst="rect">
            <a:avLst/>
          </a:prstGeom>
          <a:blipFill dpi="0" rotWithShape="1">
            <a:blip r:embed="rId3">
              <a:clrChange>
                <a:clrFrom>
                  <a:srgbClr val="FFFFFF"/>
                </a:clrFrom>
                <a:clrTo>
                  <a:srgbClr val="FFFFFF">
                    <a:alpha val="0"/>
                  </a:srgbClr>
                </a:clrTo>
              </a:clrChange>
              <a:lum contrast="3000"/>
            </a:blip>
            <a:srcRect/>
            <a:tile tx="0" ty="-50800" sx="100000" sy="100000" flip="none" algn="tl"/>
          </a:blipFill>
        </p:spPr>
      </p:pic>
      <p:sp>
        <p:nvSpPr>
          <p:cNvPr id="2" name="Заголовок 1"/>
          <p:cNvSpPr>
            <a:spLocks noGrp="1"/>
          </p:cNvSpPr>
          <p:nvPr>
            <p:ph type="title"/>
          </p:nvPr>
        </p:nvSpPr>
        <p:spPr/>
        <p:txBody>
          <a:bodyPr>
            <a:normAutofit fontScale="90000"/>
          </a:bodyPr>
          <a:lstStyle/>
          <a:p>
            <a:r>
              <a:rPr lang="ru-RU" b="1" dirty="0" smtClean="0"/>
              <a:t>Чим </a:t>
            </a:r>
            <a:r>
              <a:rPr lang="ru-RU" b="1" dirty="0" err="1"/>
              <a:t>хмарні</a:t>
            </a:r>
            <a:r>
              <a:rPr lang="ru-RU" b="1" dirty="0"/>
              <a:t> </a:t>
            </a:r>
            <a:r>
              <a:rPr lang="ru-RU" b="1" dirty="0" err="1"/>
              <a:t>технології</a:t>
            </a:r>
            <a:r>
              <a:rPr lang="ru-RU" b="1" dirty="0"/>
              <a:t> </a:t>
            </a:r>
            <a:r>
              <a:rPr lang="ru-RU" b="1" dirty="0" err="1"/>
              <a:t>відрізняються</a:t>
            </a:r>
            <a:r>
              <a:rPr lang="ru-RU" b="1" dirty="0"/>
              <a:t> </a:t>
            </a:r>
            <a:r>
              <a:rPr lang="ru-RU" b="1" dirty="0" err="1"/>
              <a:t>від</a:t>
            </a:r>
            <a:r>
              <a:rPr lang="ru-RU" b="1" dirty="0"/>
              <a:t> </a:t>
            </a:r>
            <a:r>
              <a:rPr lang="ru-RU" b="1" dirty="0" err="1"/>
              <a:t>звичайних</a:t>
            </a:r>
            <a:r>
              <a:rPr lang="ru-RU" b="1" dirty="0" smtClean="0"/>
              <a:t>?</a:t>
            </a:r>
            <a:endParaRPr lang="uk-UA" dirty="0"/>
          </a:p>
        </p:txBody>
      </p:sp>
      <p:sp>
        <p:nvSpPr>
          <p:cNvPr id="3" name="Содержимое 2"/>
          <p:cNvSpPr>
            <a:spLocks noGrp="1"/>
          </p:cNvSpPr>
          <p:nvPr>
            <p:ph idx="1"/>
          </p:nvPr>
        </p:nvSpPr>
        <p:spPr/>
        <p:txBody>
          <a:bodyPr>
            <a:normAutofit fontScale="70000" lnSpcReduction="20000"/>
          </a:bodyPr>
          <a:lstStyle/>
          <a:p>
            <a:pPr fontAlgn="base"/>
            <a:r>
              <a:rPr lang="ru-RU" b="1" dirty="0" err="1">
                <a:effectLst>
                  <a:outerShdw blurRad="38100" dist="38100" dir="2700000" algn="tl">
                    <a:srgbClr val="000000">
                      <a:alpha val="43137"/>
                    </a:srgbClr>
                  </a:outerShdw>
                </a:effectLst>
              </a:rPr>
              <a:t>Щоб</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зрозуміліше</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пояснити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різницю</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між</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звичайними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технологіями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хмарними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сховищами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можна</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взяти</a:t>
            </a:r>
            <a:r>
              <a:rPr lang="ru-RU" b="1" dirty="0">
                <a:effectLst>
                  <a:outerShdw blurRad="38100" dist="38100" dir="2700000" algn="tl">
                    <a:srgbClr val="000000">
                      <a:alpha val="43137"/>
                    </a:srgbClr>
                  </a:outerShdw>
                </a:effectLst>
              </a:rPr>
              <a:t> для прикладу </a:t>
            </a:r>
            <a:r>
              <a:rPr lang="ru-RU" b="1" dirty="0" err="1">
                <a:effectLst>
                  <a:outerShdw blurRad="38100" dist="38100" dir="2700000" algn="tl">
                    <a:srgbClr val="000000">
                      <a:alpha val="43137"/>
                    </a:srgbClr>
                  </a:outerShdw>
                </a:effectLst>
              </a:rPr>
              <a:t>електронну</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пошту</a:t>
            </a:r>
            <a:r>
              <a:rPr lang="ru-RU" b="1" dirty="0">
                <a:effectLst>
                  <a:outerShdw blurRad="38100" dist="38100" dir="2700000" algn="tl">
                    <a:srgbClr val="000000">
                      <a:alpha val="43137"/>
                    </a:srgbClr>
                  </a:outerShdw>
                </a:effectLst>
              </a:rPr>
              <a:t>. Той </a:t>
            </a:r>
            <a:r>
              <a:rPr lang="ru-RU" b="1" dirty="0" err="1">
                <a:effectLst>
                  <a:outerShdw blurRad="38100" dist="38100" dir="2700000" algn="tl">
                    <a:srgbClr val="000000">
                      <a:alpha val="43137"/>
                    </a:srgbClr>
                  </a:outerShdw>
                </a:effectLst>
              </a:rPr>
              <a:t>випадок</a:t>
            </a:r>
            <a:r>
              <a:rPr lang="ru-RU" b="1" dirty="0">
                <a:effectLst>
                  <a:outerShdw blurRad="38100" dist="38100" dir="2700000" algn="tl">
                    <a:srgbClr val="000000">
                      <a:alpha val="43137"/>
                    </a:srgbClr>
                  </a:outerShdw>
                </a:effectLst>
              </a:rPr>
              <a:t>, коли </a:t>
            </a:r>
            <a:r>
              <a:rPr lang="ru-RU" b="1" dirty="0" err="1">
                <a:effectLst>
                  <a:outerShdw blurRad="38100" dist="38100" dir="2700000" algn="tl">
                    <a:srgbClr val="000000">
                      <a:alpha val="43137"/>
                    </a:srgbClr>
                  </a:outerShdw>
                </a:effectLst>
              </a:rPr>
              <a:t>поштовий</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клієнт</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такий</a:t>
            </a:r>
            <a:r>
              <a:rPr lang="ru-RU" b="1" dirty="0">
                <a:effectLst>
                  <a:outerShdw blurRad="38100" dist="38100" dir="2700000" algn="tl">
                    <a:srgbClr val="000000">
                      <a:alpha val="43137"/>
                    </a:srgbClr>
                  </a:outerShdw>
                </a:effectLst>
              </a:rPr>
              <a:t> як </a:t>
            </a:r>
            <a:r>
              <a:rPr lang="ru-RU" b="1" dirty="0" err="1">
                <a:effectLst>
                  <a:outerShdw blurRad="38100" dist="38100" dir="2700000" algn="tl">
                    <a:srgbClr val="000000">
                      <a:alpha val="43137"/>
                    </a:srgbClr>
                  </a:outerShdw>
                </a:effectLst>
              </a:rPr>
              <a:t>Outlook</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вже</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встановлений</a:t>
            </a:r>
            <a:r>
              <a:rPr lang="ru-RU" b="1" dirty="0">
                <a:effectLst>
                  <a:outerShdw blurRad="38100" dist="38100" dir="2700000" algn="tl">
                    <a:srgbClr val="000000">
                      <a:alpha val="43137"/>
                    </a:srgbClr>
                  </a:outerShdw>
                </a:effectLst>
              </a:rPr>
              <a:t> на </a:t>
            </a:r>
            <a:r>
              <a:rPr lang="ru-RU" b="1" dirty="0" err="1">
                <a:effectLst>
                  <a:outerShdw blurRad="38100" dist="38100" dir="2700000" algn="tl">
                    <a:srgbClr val="000000">
                      <a:alpha val="43137"/>
                    </a:srgbClr>
                  </a:outerShdw>
                </a:effectLst>
              </a:rPr>
              <a:t>комп`ютері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користувача</a:t>
            </a:r>
            <a:r>
              <a:rPr lang="ru-RU" b="1" dirty="0">
                <a:effectLst>
                  <a:outerShdw blurRad="38100" dist="38100" dir="2700000" algn="tl">
                    <a:srgbClr val="000000">
                      <a:alpha val="43137"/>
                    </a:srgbClr>
                  </a:outerShdw>
                </a:effectLst>
              </a:rPr>
              <a:t>, а </a:t>
            </a:r>
            <a:r>
              <a:rPr lang="ru-RU" b="1" dirty="0" err="1">
                <a:effectLst>
                  <a:outerShdw blurRad="38100" dist="38100" dir="2700000" algn="tl">
                    <a:srgbClr val="000000">
                      <a:alpha val="43137"/>
                    </a:srgbClr>
                  </a:outerShdw>
                </a:effectLst>
              </a:rPr>
              <a:t>всі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дані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одержувані</a:t>
            </a:r>
            <a:r>
              <a:rPr lang="ru-RU" b="1" dirty="0">
                <a:effectLst>
                  <a:outerShdw blurRad="38100" dist="38100" dir="2700000" algn="tl">
                    <a:srgbClr val="000000">
                      <a:alpha val="43137"/>
                    </a:srgbClr>
                  </a:outerShdw>
                </a:effectLst>
              </a:rPr>
              <a:t> на </a:t>
            </a:r>
            <a:r>
              <a:rPr lang="ru-RU" b="1" dirty="0" err="1">
                <a:effectLst>
                  <a:outerShdw blurRad="38100" dist="38100" dir="2700000" algn="tl">
                    <a:srgbClr val="000000">
                      <a:alpha val="43137"/>
                    </a:srgbClr>
                  </a:outerShdw>
                </a:effectLst>
              </a:rPr>
              <a:t>електронну</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пошту</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зберігаються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на</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жорсткий</a:t>
            </a:r>
            <a:r>
              <a:rPr lang="ru-RU" b="1" dirty="0">
                <a:effectLst>
                  <a:outerShdw blurRad="38100" dist="38100" dir="2700000" algn="tl">
                    <a:srgbClr val="000000">
                      <a:alpha val="43137"/>
                    </a:srgbClr>
                  </a:outerShdw>
                </a:effectLst>
              </a:rPr>
              <a:t> диск, </a:t>
            </a:r>
            <a:r>
              <a:rPr lang="ru-RU" b="1" dirty="0" err="1">
                <a:effectLst>
                  <a:outerShdw blurRad="38100" dist="38100" dir="2700000" algn="tl">
                    <a:srgbClr val="000000">
                      <a:alpha val="43137"/>
                    </a:srgbClr>
                  </a:outerShdw>
                </a:effectLst>
              </a:rPr>
              <a:t>вважається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звичайною</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IT-технологією</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Тобто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користувач</a:t>
            </a:r>
            <a:r>
              <a:rPr lang="ru-RU" b="1" dirty="0">
                <a:effectLst>
                  <a:outerShdw blurRad="38100" dist="38100" dir="2700000" algn="tl">
                    <a:srgbClr val="000000">
                      <a:alpha val="43137"/>
                    </a:srgbClr>
                  </a:outerShdw>
                </a:effectLst>
              </a:rPr>
              <a:t> сам </a:t>
            </a:r>
            <a:r>
              <a:rPr lang="ru-RU" b="1" dirty="0" err="1">
                <a:effectLst>
                  <a:outerShdw blurRad="38100" dist="38100" dir="2700000" algn="tl">
                    <a:srgbClr val="000000">
                      <a:alpha val="43137"/>
                    </a:srgbClr>
                  </a:outerShdw>
                </a:effectLst>
              </a:rPr>
              <a:t>може</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розпоряджатися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отриманими</a:t>
            </a:r>
            <a:r>
              <a:rPr lang="ru-RU" b="1" dirty="0">
                <a:effectLst>
                  <a:outerShdw blurRad="38100" dist="38100" dir="2700000" algn="tl">
                    <a:srgbClr val="000000">
                      <a:alpha val="43137"/>
                    </a:srgbClr>
                  </a:outerShdw>
                </a:effectLst>
              </a:rPr>
              <a:t> файлами </a:t>
            </a:r>
            <a:r>
              <a:rPr lang="ru-RU" b="1" dirty="0" err="1">
                <a:effectLst>
                  <a:outerShdw blurRad="38100" dist="38100" dir="2700000" algn="tl">
                    <a:srgbClr val="000000">
                      <a:alpha val="43137"/>
                    </a:srgbClr>
                  </a:outerShdw>
                </a:effectLst>
              </a:rPr>
              <a:t>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вирішувати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що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a:t>
            </a:r>
            <a:r>
              <a:rPr lang="ru-RU" b="1" dirty="0">
                <a:effectLst>
                  <a:outerShdw blurRad="38100" dist="38100" dir="2700000" algn="tl">
                    <a:srgbClr val="000000">
                      <a:alpha val="43137"/>
                    </a:srgbClr>
                  </a:outerShdw>
                </a:effectLst>
              </a:rPr>
              <a:t> ними </a:t>
            </a:r>
            <a:r>
              <a:rPr lang="ru-RU" b="1" dirty="0" err="1">
                <a:effectLst>
                  <a:outerShdw blurRad="38100" dist="38100" dir="2700000" algn="tl">
                    <a:srgbClr val="000000">
                      <a:alpha val="43137"/>
                    </a:srgbClr>
                  </a:outerShdw>
                </a:effectLst>
              </a:rPr>
              <a:t>робити</a:t>
            </a:r>
            <a:r>
              <a:rPr lang="ru-RU" b="1" dirty="0">
                <a:effectLst>
                  <a:outerShdw blurRad="38100" dist="38100" dir="2700000" algn="tl">
                    <a:srgbClr val="000000">
                      <a:alpha val="43137"/>
                    </a:srgbClr>
                  </a:outerShdw>
                </a:effectLst>
              </a:rPr>
              <a:t>. А </a:t>
            </a:r>
            <a:r>
              <a:rPr lang="ru-RU" b="1" dirty="0" err="1">
                <a:effectLst>
                  <a:outerShdw blurRad="38100" dist="38100" dir="2700000" algn="tl">
                    <a:srgbClr val="000000">
                      <a:alpha val="43137"/>
                    </a:srgbClr>
                  </a:outerShdw>
                </a:effectLst>
                <a:hlinkClick r:id="rId4"/>
              </a:rPr>
              <a:t>поштовий</a:t>
            </a:r>
            <a:r>
              <a:rPr lang="ru-RU" b="1" dirty="0">
                <a:effectLst>
                  <a:outerShdw blurRad="38100" dist="38100" dir="2700000" algn="tl">
                    <a:srgbClr val="000000">
                      <a:alpha val="43137"/>
                    </a:srgbClr>
                  </a:outerShdw>
                </a:effectLst>
                <a:hlinkClick r:id="rId4"/>
              </a:rPr>
              <a:t> </a:t>
            </a:r>
            <a:r>
              <a:rPr lang="ru-RU" b="1" dirty="0" err="1">
                <a:effectLst>
                  <a:outerShdw blurRad="38100" dist="38100" dir="2700000" algn="tl">
                    <a:srgbClr val="000000">
                      <a:alpha val="43137"/>
                    </a:srgbClr>
                  </a:outerShdw>
                </a:effectLst>
                <a:hlinkClick r:id="rId4"/>
              </a:rPr>
              <a:t>клієнт</a:t>
            </a:r>
            <a:r>
              <a:rPr lang="ru-RU" b="1" dirty="0">
                <a:effectLst>
                  <a:outerShdw blurRad="38100" dist="38100" dir="2700000" algn="tl">
                    <a:srgbClr val="000000">
                      <a:alpha val="43137"/>
                    </a:srgbClr>
                  </a:outerShdw>
                </a:effectLst>
              </a:rPr>
              <a:t> буде </a:t>
            </a:r>
            <a:r>
              <a:rPr lang="ru-RU" b="1" dirty="0" err="1">
                <a:effectLst>
                  <a:outerShdw blurRad="38100" dist="38100" dir="2700000" algn="tl">
                    <a:srgbClr val="000000">
                      <a:alpha val="43137"/>
                    </a:srgbClr>
                  </a:outerShdw>
                </a:effectLst>
              </a:rPr>
              <a:t>працювати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рівно</a:t>
            </a:r>
            <a:r>
              <a:rPr lang="ru-RU" b="1" dirty="0">
                <a:effectLst>
                  <a:outerShdw blurRad="38100" dist="38100" dir="2700000" algn="tl">
                    <a:srgbClr val="000000">
                      <a:alpha val="43137"/>
                    </a:srgbClr>
                  </a:outerShdw>
                </a:effectLst>
              </a:rPr>
              <a:t> до того моменту, </a:t>
            </a:r>
            <a:r>
              <a:rPr lang="ru-RU" b="1" dirty="0" err="1">
                <a:effectLst>
                  <a:outerShdw blurRad="38100" dist="38100" dir="2700000" algn="tl">
                    <a:srgbClr val="000000">
                      <a:alpha val="43137"/>
                    </a:srgbClr>
                  </a:outerShdw>
                </a:effectLst>
              </a:rPr>
              <a:t>поки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працює</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комп`ютер</a:t>
            </a:r>
            <a:r>
              <a:rPr lang="ru-RU" b="1" dirty="0">
                <a:effectLst>
                  <a:outerShdw blurRad="38100" dist="38100" dir="2700000" algn="tl">
                    <a:srgbClr val="000000">
                      <a:alpha val="43137"/>
                    </a:srgbClr>
                  </a:outerShdw>
                </a:effectLst>
              </a:rPr>
              <a:t>.</a:t>
            </a:r>
          </a:p>
          <a:p>
            <a:pPr fontAlgn="base"/>
            <a:r>
              <a:rPr lang="ru-RU" b="1" dirty="0">
                <a:effectLst>
                  <a:outerShdw blurRad="38100" dist="38100" dir="2700000" algn="tl">
                    <a:srgbClr val="000000">
                      <a:alpha val="43137"/>
                    </a:srgbClr>
                  </a:outerShdw>
                </a:effectLst>
              </a:rPr>
              <a:t>А ось </a:t>
            </a:r>
            <a:r>
              <a:rPr lang="ru-RU" b="1" dirty="0" err="1">
                <a:effectLst>
                  <a:outerShdw blurRad="38100" dist="38100" dir="2700000" algn="tl">
                    <a:srgbClr val="000000">
                      <a:alpha val="43137"/>
                    </a:srgbClr>
                  </a:outerShdw>
                </a:effectLst>
              </a:rPr>
              <a:t>електронна</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пошта</a:t>
            </a:r>
            <a:r>
              <a:rPr lang="ru-RU" b="1" dirty="0">
                <a:effectLst>
                  <a:outerShdw blurRad="38100" dist="38100" dir="2700000" algn="tl">
                    <a:srgbClr val="000000">
                      <a:alpha val="43137"/>
                    </a:srgbClr>
                  </a:outerShdw>
                </a:effectLst>
              </a:rPr>
              <a:t>, яка </a:t>
            </a:r>
            <a:r>
              <a:rPr lang="ru-RU" b="1" dirty="0" err="1">
                <a:effectLst>
                  <a:outerShdw blurRad="38100" dist="38100" dir="2700000" algn="tl">
                    <a:srgbClr val="000000">
                      <a:alpha val="43137"/>
                    </a:srgbClr>
                  </a:outerShdw>
                </a:effectLst>
              </a:rPr>
              <a:t>відкривається</a:t>
            </a:r>
            <a:r>
              <a:rPr lang="ru-RU" b="1" dirty="0">
                <a:effectLst>
                  <a:outerShdw blurRad="38100" dist="38100" dir="2700000" algn="tl">
                    <a:srgbClr val="000000">
                      <a:alpha val="43137"/>
                    </a:srgbClr>
                  </a:outerShdw>
                </a:effectLst>
              </a:rPr>
              <a:t> за </a:t>
            </a:r>
            <a:r>
              <a:rPr lang="ru-RU" b="1" dirty="0" err="1">
                <a:effectLst>
                  <a:outerShdw blurRad="38100" dist="38100" dir="2700000" algn="tl">
                    <a:srgbClr val="000000">
                      <a:alpha val="43137"/>
                    </a:srgbClr>
                  </a:outerShdw>
                </a:effectLst>
              </a:rPr>
              <a:t>допомогою</a:t>
            </a:r>
            <a:r>
              <a:rPr lang="ru-RU" b="1" dirty="0">
                <a:effectLst>
                  <a:outerShdw blurRad="38100" dist="38100" dir="2700000" algn="tl">
                    <a:srgbClr val="000000">
                      <a:alpha val="43137"/>
                    </a:srgbClr>
                  </a:outerShdw>
                </a:effectLst>
              </a:rPr>
              <a:t> браузера, - </a:t>
            </a:r>
            <a:r>
              <a:rPr lang="ru-RU" b="1" dirty="0" err="1">
                <a:effectLst>
                  <a:outerShdw blurRad="38100" dist="38100" dir="2700000" algn="tl">
                    <a:srgbClr val="000000">
                      <a:alpha val="43137"/>
                    </a:srgbClr>
                  </a:outerShdw>
                </a:effectLst>
              </a:rPr>
              <a:t>це</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вже</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хмарна</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технологія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Тобто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користувач</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який</a:t>
            </a:r>
            <a:r>
              <a:rPr lang="ru-RU" b="1" dirty="0">
                <a:effectLst>
                  <a:outerShdw blurRad="38100" dist="38100" dir="2700000" algn="tl">
                    <a:srgbClr val="000000">
                      <a:alpha val="43137"/>
                    </a:srgbClr>
                  </a:outerShdw>
                </a:effectLst>
              </a:rPr>
              <a:t> не </a:t>
            </a:r>
            <a:r>
              <a:rPr lang="ru-RU" b="1" dirty="0" err="1">
                <a:effectLst>
                  <a:outerShdw blurRad="38100" dist="38100" dir="2700000" algn="tl">
                    <a:srgbClr val="000000">
                      <a:alpha val="43137"/>
                    </a:srgbClr>
                  </a:outerShdw>
                </a:effectLst>
              </a:rPr>
              <a:t>встановлюючи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нічого</a:t>
            </a:r>
            <a:r>
              <a:rPr lang="ru-RU" b="1" dirty="0">
                <a:effectLst>
                  <a:outerShdw blurRad="38100" dist="38100" dir="2700000" algn="tl">
                    <a:srgbClr val="000000">
                      <a:alpha val="43137"/>
                    </a:srgbClr>
                  </a:outerShdw>
                </a:effectLst>
              </a:rPr>
              <a:t> на </a:t>
            </a:r>
            <a:r>
              <a:rPr lang="ru-RU" b="1" dirty="0" err="1">
                <a:effectLst>
                  <a:outerShdw blurRad="38100" dist="38100" dir="2700000" algn="tl">
                    <a:srgbClr val="000000">
                      <a:alpha val="43137"/>
                    </a:srgbClr>
                  </a:outerShdw>
                </a:effectLst>
              </a:rPr>
              <a:t>пристрій</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може</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отримати</a:t>
            </a:r>
            <a:r>
              <a:rPr lang="ru-RU" b="1" dirty="0">
                <a:effectLst>
                  <a:outerShdw blurRad="38100" dist="38100" dir="2700000" algn="tl">
                    <a:srgbClr val="000000">
                      <a:alpha val="43137"/>
                    </a:srgbClr>
                  </a:outerShdw>
                </a:effectLst>
              </a:rPr>
              <a:t> доступ до </a:t>
            </a:r>
            <a:r>
              <a:rPr lang="ru-RU" b="1" dirty="0" err="1">
                <a:effectLst>
                  <a:outerShdw blurRad="38100" dist="38100" dir="2700000" algn="tl">
                    <a:srgbClr val="000000">
                      <a:alpha val="43137"/>
                    </a:srgbClr>
                  </a:outerShdw>
                </a:effectLst>
              </a:rPr>
              <a:t>свого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електронного</a:t>
            </a:r>
            <a:r>
              <a:rPr lang="ru-RU" b="1" dirty="0">
                <a:effectLst>
                  <a:outerShdw blurRad="38100" dist="38100" dir="2700000" algn="tl">
                    <a:srgbClr val="000000">
                      <a:alpha val="43137"/>
                    </a:srgbClr>
                  </a:outerShdw>
                </a:effectLst>
              </a:rPr>
              <a:t> адресу. При </a:t>
            </a:r>
            <a:r>
              <a:rPr lang="ru-RU" b="1" dirty="0" err="1">
                <a:effectLst>
                  <a:outerShdw blurRad="38100" dist="38100" dir="2700000" algn="tl">
                    <a:srgbClr val="000000">
                      <a:alpha val="43137"/>
                    </a:srgbClr>
                  </a:outerShdw>
                </a:effectLst>
              </a:rPr>
              <a:t>цьому</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якщо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a:t>
            </a:r>
            <a:r>
              <a:rPr lang="ru-RU" b="1" dirty="0">
                <a:effectLst>
                  <a:outerShdw blurRad="38100" dist="38100" dir="2700000" algn="tl">
                    <a:srgbClr val="000000">
                      <a:alpha val="43137"/>
                    </a:srgbClr>
                  </a:outerShdw>
                </a:effectLst>
              </a:rPr>
              <a:t> сервером, на </a:t>
            </a:r>
            <a:r>
              <a:rPr lang="ru-RU" b="1" dirty="0" err="1">
                <a:effectLst>
                  <a:outerShdw blurRad="38100" dist="38100" dir="2700000" algn="tl">
                    <a:srgbClr val="000000">
                      <a:alpha val="43137"/>
                    </a:srgbClr>
                  </a:outerShdw>
                </a:effectLst>
              </a:rPr>
              <a:t>якому</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зберігаються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всі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дані</a:t>
            </a:r>
            <a:r>
              <a:rPr lang="ru-RU" b="1" dirty="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що-небудь</a:t>
            </a:r>
            <a:r>
              <a:rPr lang="ru-RU" b="1" dirty="0" smtClean="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трапиться</a:t>
            </a:r>
            <a:r>
              <a:rPr lang="ru-RU" b="1" dirty="0">
                <a:effectLst>
                  <a:outerShdw blurRad="38100" dist="38100" dir="2700000" algn="tl">
                    <a:srgbClr val="000000">
                      <a:alpha val="43137"/>
                    </a:srgbClr>
                  </a:outerShdw>
                </a:effectLst>
              </a:rPr>
              <a:t>, то доступ </a:t>
            </a:r>
            <a:r>
              <a:rPr lang="ru-RU" b="1" dirty="0" smtClean="0">
                <a:effectLst>
                  <a:outerShdw blurRad="38100" dist="38100" dir="2700000" algn="tl">
                    <a:srgbClr val="000000">
                      <a:alpha val="43137"/>
                    </a:srgbClr>
                  </a:outerShdw>
                </a:effectLst>
              </a:rPr>
              <a:t>до </a:t>
            </a:r>
            <a:r>
              <a:rPr lang="ru-RU" b="1" dirty="0" err="1">
                <a:effectLst>
                  <a:outerShdw blurRad="38100" dist="38100" dir="2700000" algn="tl">
                    <a:srgbClr val="000000">
                      <a:alpha val="43137"/>
                    </a:srgbClr>
                  </a:outerShdw>
                </a:effectLst>
              </a:rPr>
              <a:t>електронної</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пошти</a:t>
            </a:r>
            <a:r>
              <a:rPr lang="ru-RU" b="1" dirty="0">
                <a:effectLst>
                  <a:outerShdw blurRad="38100" dist="38100" dir="2700000" algn="tl">
                    <a:srgbClr val="000000">
                      <a:alpha val="43137"/>
                    </a:srgbClr>
                  </a:outerShdw>
                </a:effectLst>
              </a:rPr>
              <a:t> буде </a:t>
            </a:r>
            <a:r>
              <a:rPr lang="ru-RU" b="1" dirty="0" err="1">
                <a:effectLst>
                  <a:outerShdw blurRad="38100" dist="38100" dir="2700000" algn="tl">
                    <a:srgbClr val="000000">
                      <a:alpha val="43137"/>
                    </a:srgbClr>
                  </a:outerShdw>
                </a:effectLst>
              </a:rPr>
              <a:t>втрачено</a:t>
            </a:r>
            <a:r>
              <a:rPr lang="ru-RU" b="1" dirty="0">
                <a:effectLst>
                  <a:outerShdw blurRad="38100" dist="38100" dir="2700000" algn="tl">
                    <a:srgbClr val="000000">
                      <a:alpha val="43137"/>
                    </a:srgbClr>
                  </a:outerShdw>
                </a:effectLst>
              </a:rPr>
              <a:t>.</a:t>
            </a:r>
          </a:p>
          <a:p>
            <a:endParaRPr lang="uk-U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218</Words>
  <Application>Microsoft Office PowerPoint</Application>
  <PresentationFormat>Экран (4:3)</PresentationFormat>
  <Paragraphs>35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що таке хмара і хмарні технології</vt:lpstr>
      <vt:lpstr>Хмарні технології – це і браузерний інтерфейс поштової скриньки, і можливість створення та редагування офісних документів онлайн, і складні математичні обчислення, для яких потужності одного персонального комп’ютера недостатньо. Якщо коротко, хмарні технології − це такі технології обробки даних, в яких комп’ютерні ресурси надаються інтернет-користувачу як онлайн-сервіси.</vt:lpstr>
      <vt:lpstr>Переваги та Недоліки</vt:lpstr>
      <vt:lpstr>Слайд 4</vt:lpstr>
      <vt:lpstr>Слайд 5</vt:lpstr>
      <vt:lpstr>Слайд 6</vt:lpstr>
      <vt:lpstr>Хмарне сховище  Microsoft SkyDrive  Хмарне сховище Microsoft SkyDrive було створено корпорацією Microsoft, для розміщення і зберігання файлів на сервісі SkyDrive. У квітні 2012 року Microsoft випустила програму-клієнт для можливості роботи з цим сховищем зі свого комп’ютера без обов’язкового використання веб-інтерфейсу.</vt:lpstr>
      <vt:lpstr>Слайд 8</vt:lpstr>
      <vt:lpstr>Чим хмарні технології відрізняються від звичайних?</vt:lpstr>
      <vt:lpstr>Висновки та рекомендації</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Grygel</dc:creator>
  <cp:lastModifiedBy>user</cp:lastModifiedBy>
  <cp:revision>19</cp:revision>
  <dcterms:created xsi:type="dcterms:W3CDTF">2017-05-12T20:56:20Z</dcterms:created>
  <dcterms:modified xsi:type="dcterms:W3CDTF">2017-05-15T08:31:24Z</dcterms:modified>
</cp:coreProperties>
</file>