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C3A53-9D6C-4150-ADB9-67C47166EB2F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8326E-A439-4798-9224-B7CC3DA44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21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8326E-A439-4798-9224-B7CC3DA4458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65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46F9FD0-9B33-4504-946A-A0FA3F67A1A5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44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09F6-66B9-4D6E-AEFD-D93CACFE66E2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9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3778-A092-446D-9C80-D3D68F7B98F4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309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D69D-4ECA-4145-BA08-917C04A58FB5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0753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3741-93CD-4DF2-830C-1904521E18E2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935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C279-5F1E-46C4-A23F-AAA1D310E70D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285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0DD6-FBEE-40B3-A769-E24D4627023D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800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F5CE-D48C-437C-B8A9-BCEF776757EF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950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7E34-D739-41DF-8F3B-F54B0AFC7182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86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360A-CEFD-453C-8DF7-F36B9757056A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48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508A-C921-479A-8E9C-8D95B9BBE847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20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C14D-121F-46AA-8F10-3C4C6A0D269F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94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A879-F680-4A0F-814E-834306C8D6E5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37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8B5A-570F-4370-A0E5-1AD0750CF68F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62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9F4-D50B-475C-BF9E-DCA9860997CC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95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0D46-40FE-46F5-BDD1-F3FA0DC2FFF4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68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737E-9DB0-4F0F-AFCE-60F4D0FF1CF4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39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A89A-8454-4D22-A769-CC8FD564EF94}" type="datetime1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70204-362B-4A73-AEBF-463D1EB0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401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Безпека</a:t>
            </a:r>
            <a:r>
              <a:rPr lang="ru-RU" dirty="0"/>
              <a:t> у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сервісах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студентка групи уфе-11с</a:t>
            </a:r>
          </a:p>
          <a:p>
            <a:r>
              <a:rPr lang="uk-UA" dirty="0" smtClean="0"/>
              <a:t>Сівак вікторія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6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uk-UA" dirty="0"/>
              <a:t>Безпека хмарних </a:t>
            </a:r>
            <a:r>
              <a:rPr lang="uk-UA" dirty="0" smtClean="0"/>
              <a:t>обчислень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2" y="1478570"/>
            <a:ext cx="9905999" cy="4312631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Безпека</a:t>
            </a:r>
            <a:r>
              <a:rPr lang="ru-RU" b="1" dirty="0"/>
              <a:t> </a:t>
            </a:r>
            <a:r>
              <a:rPr lang="ru-RU" b="1" dirty="0" err="1"/>
              <a:t>хмарних</a:t>
            </a:r>
            <a:r>
              <a:rPr lang="ru-RU" b="1" dirty="0"/>
              <a:t> </a:t>
            </a:r>
            <a:r>
              <a:rPr lang="ru-RU" b="1" dirty="0" err="1"/>
              <a:t>обчислень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простіше</a:t>
            </a:r>
            <a:r>
              <a:rPr lang="ru-RU" dirty="0"/>
              <a:t> </a:t>
            </a:r>
            <a:r>
              <a:rPr lang="ru-RU" dirty="0" err="1"/>
              <a:t>кажучи</a:t>
            </a:r>
            <a:r>
              <a:rPr lang="ru-RU" dirty="0"/>
              <a:t>, </a:t>
            </a:r>
            <a:r>
              <a:rPr lang="ru-RU" b="1" dirty="0" err="1"/>
              <a:t>безпека</a:t>
            </a:r>
            <a:r>
              <a:rPr lang="ru-RU" b="1" dirty="0"/>
              <a:t> у </a:t>
            </a:r>
            <a:r>
              <a:rPr lang="ru-RU" b="1" dirty="0" err="1"/>
              <a:t>хмарі</a:t>
            </a:r>
            <a:r>
              <a:rPr lang="ru-RU" dirty="0"/>
              <a:t> є </a:t>
            </a:r>
            <a:r>
              <a:rPr lang="ru-RU" dirty="0" err="1" smtClean="0"/>
              <a:t>піддоменом</a:t>
            </a:r>
            <a:r>
              <a:rPr lang="ru-RU" dirty="0"/>
              <a:t> </a:t>
            </a:r>
            <a:r>
              <a:rPr lang="ru-RU" dirty="0" err="1"/>
              <a:t>комп'ютерної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, 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, і  в </a:t>
            </a:r>
            <a:r>
              <a:rPr lang="ru-RU" dirty="0" err="1"/>
              <a:t>більш</a:t>
            </a:r>
            <a:r>
              <a:rPr lang="ru-RU" dirty="0"/>
              <a:t> широкому </a:t>
            </a:r>
            <a:r>
              <a:rPr lang="ru-RU" dirty="0" err="1"/>
              <a:t>сенсі</a:t>
            </a:r>
            <a:r>
              <a:rPr lang="ru-RU" dirty="0"/>
              <a:t>, 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широкого набору </a:t>
            </a:r>
            <a:r>
              <a:rPr lang="ru-RU" dirty="0" err="1"/>
              <a:t>технологій</a:t>
            </a:r>
            <a:r>
              <a:rPr lang="ru-RU" dirty="0"/>
              <a:t> та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, </a:t>
            </a:r>
            <a:r>
              <a:rPr lang="ru-RU" dirty="0" err="1"/>
              <a:t>розгорнутих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додатків</a:t>
            </a:r>
            <a:r>
              <a:rPr lang="ru-RU" dirty="0"/>
              <a:t> і </a:t>
            </a:r>
            <a:r>
              <a:rPr lang="ru-RU" dirty="0" err="1"/>
              <a:t>пов'язаної</a:t>
            </a:r>
            <a:r>
              <a:rPr lang="ru-RU" dirty="0"/>
              <a:t> з ними </a:t>
            </a:r>
            <a:r>
              <a:rPr lang="ru-RU" dirty="0" err="1"/>
              <a:t>інфраструктури</a:t>
            </a:r>
            <a:r>
              <a:rPr lang="ru-RU" dirty="0"/>
              <a:t> 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обчислень</a:t>
            </a:r>
            <a:r>
              <a:rPr lang="ru-RU" dirty="0"/>
              <a:t>.</a:t>
            </a:r>
          </a:p>
        </p:txBody>
      </p:sp>
      <p:pic>
        <p:nvPicPr>
          <p:cNvPr id="1026" name="Picture 2" descr="http://static9.depositphotos.com/1323882/1182/i/450/depositphotos_11822880-stock-photo-cloud-computing-concep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1160" y="3533774"/>
            <a:ext cx="42862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9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2" y="873457"/>
            <a:ext cx="9905999" cy="49177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Основними</a:t>
            </a:r>
            <a:r>
              <a:rPr lang="ru-RU" dirty="0"/>
              <a:t> характеристиками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обчислень</a:t>
            </a:r>
            <a:r>
              <a:rPr lang="ru-RU" dirty="0"/>
              <a:t> є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масштабованість</a:t>
            </a:r>
            <a:r>
              <a:rPr lang="ru-RU" dirty="0"/>
              <a:t> (</a:t>
            </a:r>
            <a:r>
              <a:rPr lang="ru-RU" dirty="0" err="1"/>
              <a:t>масштабується</a:t>
            </a:r>
            <a:r>
              <a:rPr lang="ru-RU" dirty="0"/>
              <a:t> </a:t>
            </a:r>
            <a:r>
              <a:rPr lang="ru-RU" dirty="0" err="1"/>
              <a:t>додаток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екземплярів</a:t>
            </a:r>
            <a:r>
              <a:rPr lang="ru-RU" dirty="0"/>
              <a:t>);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еластичність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наростити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без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в </a:t>
            </a:r>
            <a:r>
              <a:rPr lang="ru-RU" dirty="0" err="1"/>
              <a:t>обладнання</a:t>
            </a:r>
            <a:r>
              <a:rPr lang="ru-RU" dirty="0"/>
              <a:t> та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 smtClean="0"/>
              <a:t>);</a:t>
            </a:r>
          </a:p>
          <a:p>
            <a:pPr>
              <a:buFontTx/>
              <a:buChar char="-"/>
            </a:pPr>
            <a:r>
              <a:rPr lang="ru-RU" dirty="0" err="1" smtClean="0"/>
              <a:t>мультитенантность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хмарну</a:t>
            </a:r>
            <a:r>
              <a:rPr lang="ru-RU" dirty="0"/>
              <a:t> платформу і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</a:t>
            </a:r>
            <a:r>
              <a:rPr lang="ru-RU" dirty="0" err="1"/>
              <a:t>обчислювальні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); </a:t>
            </a:r>
          </a:p>
          <a:p>
            <a:pPr>
              <a:buFontTx/>
              <a:buChar char="-"/>
            </a:pPr>
            <a:r>
              <a:rPr lang="ru-RU" dirty="0" smtClean="0"/>
              <a:t>оплата </a:t>
            </a:r>
            <a:r>
              <a:rPr lang="ru-RU" dirty="0"/>
              <a:t>за </a:t>
            </a:r>
            <a:r>
              <a:rPr lang="ru-RU" dirty="0" err="1"/>
              <a:t>використання</a:t>
            </a:r>
            <a:r>
              <a:rPr lang="ru-RU" dirty="0"/>
              <a:t> (переклад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капітальних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в </a:t>
            </a:r>
            <a:r>
              <a:rPr lang="ru-RU" dirty="0" err="1"/>
              <a:t>операційні</a:t>
            </a:r>
            <a:r>
              <a:rPr lang="ru-RU" dirty="0" smtClean="0"/>
              <a:t>); </a:t>
            </a:r>
          </a:p>
          <a:p>
            <a:pPr>
              <a:buFontTx/>
              <a:buChar char="-"/>
            </a:pPr>
            <a:r>
              <a:rPr lang="ru-RU" dirty="0" err="1" smtClean="0"/>
              <a:t>самообслуговування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споживачам</a:t>
            </a:r>
            <a:r>
              <a:rPr lang="ru-RU" dirty="0"/>
              <a:t> </a:t>
            </a:r>
            <a:r>
              <a:rPr lang="ru-RU" dirty="0" err="1"/>
              <a:t>запросити</a:t>
            </a:r>
            <a:r>
              <a:rPr lang="ru-RU" dirty="0"/>
              <a:t> й </a:t>
            </a:r>
            <a:r>
              <a:rPr lang="ru-RU" dirty="0" err="1"/>
              <a:t>одержати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за </a:t>
            </a:r>
            <a:r>
              <a:rPr lang="ru-RU" dirty="0" err="1"/>
              <a:t>лічені</a:t>
            </a:r>
            <a:r>
              <a:rPr lang="ru-RU" dirty="0"/>
              <a:t> </a:t>
            </a:r>
            <a:r>
              <a:rPr lang="ru-RU" dirty="0" err="1"/>
              <a:t>хвилини</a:t>
            </a:r>
            <a:r>
              <a:rPr lang="ru-RU" dirty="0"/>
              <a:t>).</a:t>
            </a:r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5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27764" y="0"/>
            <a:ext cx="9905999" cy="5636525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безпекою</a:t>
            </a:r>
            <a:r>
              <a:rPr lang="ru-RU" b="1" dirty="0"/>
              <a:t> у </a:t>
            </a:r>
            <a:r>
              <a:rPr lang="ru-RU" b="1" dirty="0" err="1" smtClean="0"/>
              <a:t>хмарі</a:t>
            </a:r>
            <a:endParaRPr lang="ru-RU" b="1" dirty="0" smtClean="0"/>
          </a:p>
          <a:p>
            <a:pPr marL="0" indent="0">
              <a:buNone/>
            </a:pPr>
            <a:r>
              <a:rPr lang="ru-RU" sz="2000" dirty="0" err="1" smtClean="0"/>
              <a:t>Архітектура</a:t>
            </a:r>
            <a:r>
              <a:rPr lang="ru-RU" sz="2000" dirty="0" smtClean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 хмари є </a:t>
            </a:r>
            <a:r>
              <a:rPr lang="ru-RU" sz="2000" dirty="0" err="1"/>
              <a:t>ефективною</a:t>
            </a:r>
            <a:r>
              <a:rPr lang="ru-RU" sz="2000" dirty="0"/>
              <a:t>,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якщо</a:t>
            </a:r>
            <a:r>
              <a:rPr lang="ru-RU" sz="2000" dirty="0"/>
              <a:t> правильно </a:t>
            </a:r>
            <a:r>
              <a:rPr lang="ru-RU" sz="2000" dirty="0" err="1"/>
              <a:t>реалізовано</a:t>
            </a:r>
            <a:r>
              <a:rPr lang="ru-RU" sz="2000" dirty="0"/>
              <a:t> </a:t>
            </a:r>
            <a:r>
              <a:rPr lang="ru-RU" sz="2000" dirty="0" err="1"/>
              <a:t>захист</a:t>
            </a:r>
            <a:r>
              <a:rPr lang="ru-RU" sz="2000" dirty="0"/>
              <a:t> на </a:t>
            </a:r>
            <a:r>
              <a:rPr lang="ru-RU" sz="2000" dirty="0" err="1"/>
              <a:t>місці</a:t>
            </a:r>
            <a:r>
              <a:rPr lang="ru-RU" sz="2000" dirty="0"/>
              <a:t>. </a:t>
            </a:r>
            <a:r>
              <a:rPr lang="ru-RU" sz="2000" dirty="0" err="1"/>
              <a:t>Ефективна</a:t>
            </a:r>
            <a:r>
              <a:rPr lang="ru-RU" sz="2000" dirty="0"/>
              <a:t> </a:t>
            </a:r>
            <a:r>
              <a:rPr lang="ru-RU" sz="2000" dirty="0" err="1"/>
              <a:t>архітектура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 хмари  </a:t>
            </a:r>
            <a:r>
              <a:rPr lang="ru-RU" sz="2000" dirty="0" err="1"/>
              <a:t>визначає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виникатимуть</a:t>
            </a:r>
            <a:r>
              <a:rPr lang="ru-RU" sz="2000" dirty="0"/>
              <a:t> з </a:t>
            </a:r>
            <a:r>
              <a:rPr lang="ru-RU" sz="2000" dirty="0" err="1"/>
              <a:t>керуванням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 smtClean="0"/>
              <a:t>.</a:t>
            </a:r>
            <a:r>
              <a:rPr lang="ru-RU" sz="2000" dirty="0"/>
              <a:t> 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 </a:t>
            </a:r>
            <a:r>
              <a:rPr lang="ru-RU" sz="2000" dirty="0" err="1"/>
              <a:t>усуває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пов'язані</a:t>
            </a:r>
            <a:r>
              <a:rPr lang="ru-RU" sz="2000" dirty="0"/>
              <a:t> з контролем </a:t>
            </a:r>
            <a:r>
              <a:rPr lang="ru-RU" sz="2000" dirty="0" err="1"/>
              <a:t>безпеки</a:t>
            </a:r>
            <a:r>
              <a:rPr lang="ru-RU" sz="2000" dirty="0"/>
              <a:t>.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елементи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вступають</a:t>
            </a:r>
            <a:r>
              <a:rPr lang="ru-RU" sz="2000" dirty="0"/>
              <a:t> в </a:t>
            </a:r>
            <a:r>
              <a:rPr lang="ru-RU" sz="2000" dirty="0" err="1"/>
              <a:t>дію</a:t>
            </a:r>
            <a:r>
              <a:rPr lang="ru-RU" sz="2000" dirty="0"/>
              <a:t> для </a:t>
            </a:r>
            <a:r>
              <a:rPr lang="ru-RU" sz="2000" dirty="0" err="1"/>
              <a:t>захисту</a:t>
            </a:r>
            <a:r>
              <a:rPr lang="ru-RU" sz="2000" dirty="0"/>
              <a:t> будь-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недоліків</a:t>
            </a:r>
            <a:r>
              <a:rPr lang="ru-RU" sz="2000" dirty="0"/>
              <a:t> в </a:t>
            </a:r>
            <a:r>
              <a:rPr lang="ru-RU" sz="2000" dirty="0" err="1"/>
              <a:t>системі</a:t>
            </a:r>
            <a:r>
              <a:rPr lang="ru-RU" sz="2000" dirty="0"/>
              <a:t> і </a:t>
            </a:r>
            <a:r>
              <a:rPr lang="ru-RU" sz="2000" dirty="0" err="1"/>
              <a:t>зменшення</a:t>
            </a:r>
            <a:r>
              <a:rPr lang="ru-RU" sz="2000" dirty="0"/>
              <a:t> </a:t>
            </a:r>
            <a:r>
              <a:rPr lang="ru-RU" sz="2000" dirty="0" err="1"/>
              <a:t>впливів</a:t>
            </a:r>
            <a:r>
              <a:rPr lang="ru-RU" sz="2000" dirty="0"/>
              <a:t> атак. </a:t>
            </a:r>
            <a:r>
              <a:rPr lang="ru-RU" sz="2000" dirty="0" err="1"/>
              <a:t>Існує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типів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архітектурною</a:t>
            </a:r>
            <a:r>
              <a:rPr lang="ru-RU" sz="2000" dirty="0"/>
              <a:t> </a:t>
            </a:r>
            <a:r>
              <a:rPr lang="ru-RU" sz="2000" dirty="0" err="1" smtClean="0"/>
              <a:t>безпеки</a:t>
            </a:r>
            <a:r>
              <a:rPr lang="ru-RU" sz="2000" dirty="0" smtClean="0"/>
              <a:t> хмари:</a:t>
            </a:r>
            <a:endParaRPr lang="uk-UA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uk-UA" sz="2000" dirty="0" smtClean="0"/>
              <a:t>Стримуюче управління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dirty="0" smtClean="0"/>
              <a:t>Профілактичне управління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dirty="0" smtClean="0"/>
              <a:t>Детективне управління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dirty="0" smtClean="0"/>
              <a:t>Коригуюче управління</a:t>
            </a:r>
            <a:endParaRPr lang="ru-RU" sz="2000" dirty="0"/>
          </a:p>
          <a:p>
            <a:endParaRPr lang="ru-RU" dirty="0"/>
          </a:p>
        </p:txBody>
      </p:sp>
      <p:pic>
        <p:nvPicPr>
          <p:cNvPr id="2052" name="Picture 4" descr="https://cdn.comparethecloud.net/wp-content/uploads/2015/04/microsoft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763" y="3090395"/>
            <a:ext cx="5030575" cy="36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4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186" y="0"/>
            <a:ext cx="9905998" cy="1478570"/>
          </a:xfrm>
        </p:spPr>
        <p:txBody>
          <a:bodyPr>
            <a:normAutofit/>
          </a:bodyPr>
          <a:lstStyle/>
          <a:p>
            <a:r>
              <a:rPr lang="uk-UA" dirty="0"/>
              <a:t>Загрози хмарних обчислень і методи їх </a:t>
            </a:r>
            <a:r>
              <a:rPr lang="uk-UA" dirty="0" smtClean="0"/>
              <a:t>захисту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05185" y="1362382"/>
            <a:ext cx="9905999" cy="354171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Труднощі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переміщенні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серверів</a:t>
            </a:r>
            <a:r>
              <a:rPr lang="ru-RU" dirty="0"/>
              <a:t> в </a:t>
            </a:r>
            <a:r>
              <a:rPr lang="ru-RU" dirty="0" err="1" smtClean="0"/>
              <a:t>обчислювальну</a:t>
            </a:r>
            <a:r>
              <a:rPr lang="ru-RU" dirty="0" smtClean="0"/>
              <a:t> </a:t>
            </a:r>
            <a:r>
              <a:rPr lang="ru-RU" dirty="0" err="1" smtClean="0"/>
              <a:t>хмару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Динамічність</a:t>
            </a:r>
            <a:r>
              <a:rPr lang="ru-RU" dirty="0" smtClean="0"/>
              <a:t> </a:t>
            </a:r>
            <a:r>
              <a:rPr lang="ru-RU" dirty="0" err="1"/>
              <a:t>віртуальних</a:t>
            </a:r>
            <a:r>
              <a:rPr lang="ru-RU" dirty="0"/>
              <a:t> машин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Уразливості</a:t>
            </a:r>
            <a:r>
              <a:rPr lang="ru-RU" dirty="0" smtClean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віртуального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/>
              <a:t>бездіяльних</a:t>
            </a:r>
            <a:r>
              <a:rPr lang="ru-RU" dirty="0"/>
              <a:t> </a:t>
            </a:r>
            <a:r>
              <a:rPr lang="ru-RU" dirty="0" err="1"/>
              <a:t>віртуальних</a:t>
            </a:r>
            <a:r>
              <a:rPr lang="ru-RU" dirty="0"/>
              <a:t> </a:t>
            </a:r>
            <a:r>
              <a:rPr lang="ru-RU" dirty="0" smtClean="0"/>
              <a:t>машин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/>
              <a:t>периметра і </a:t>
            </a:r>
            <a:r>
              <a:rPr lang="ru-RU" dirty="0" err="1"/>
              <a:t>розмежування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endParaRPr lang="ru-RU" dirty="0"/>
          </a:p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5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13326" y="266491"/>
            <a:ext cx="10088062" cy="5386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/>
              <a:t>Атаки на хмари і </a:t>
            </a:r>
            <a:r>
              <a:rPr lang="ru-RU" sz="4400" b="1" dirty="0" err="1"/>
              <a:t>рішення</a:t>
            </a:r>
            <a:r>
              <a:rPr lang="ru-RU" sz="4400" b="1" dirty="0"/>
              <a:t> </a:t>
            </a:r>
            <a:r>
              <a:rPr lang="ru-RU" sz="4400" b="1" dirty="0" err="1"/>
              <a:t>щодо</a:t>
            </a:r>
            <a:r>
              <a:rPr lang="ru-RU" sz="4400" b="1" dirty="0"/>
              <a:t> </a:t>
            </a:r>
            <a:r>
              <a:rPr lang="ru-RU" sz="4400" b="1" dirty="0" err="1"/>
              <a:t>їх</a:t>
            </a:r>
            <a:r>
              <a:rPr lang="ru-RU" sz="4400" b="1" dirty="0"/>
              <a:t> </a:t>
            </a:r>
            <a:r>
              <a:rPr lang="ru-RU" sz="4400" b="1" dirty="0" err="1"/>
              <a:t>усунення</a:t>
            </a:r>
            <a:endParaRPr lang="ru-RU" sz="4400" b="1" dirty="0"/>
          </a:p>
          <a:p>
            <a:pPr marL="0" indent="0">
              <a:buNone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/>
              <a:t>атаки на </a:t>
            </a:r>
            <a:r>
              <a:rPr lang="ru-RU" dirty="0" smtClean="0"/>
              <a:t>ПД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Функціональні</a:t>
            </a:r>
            <a:r>
              <a:rPr lang="ru-RU" dirty="0" smtClean="0"/>
              <a:t> </a:t>
            </a:r>
            <a:r>
              <a:rPr lang="ru-RU" dirty="0"/>
              <a:t>атаки на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smtClean="0"/>
              <a:t>хмари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Атаки </a:t>
            </a:r>
            <a:r>
              <a:rPr lang="ru-RU" dirty="0"/>
              <a:t>на </a:t>
            </a:r>
            <a:r>
              <a:rPr lang="ru-RU" dirty="0" err="1" smtClean="0"/>
              <a:t>клієнта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Атаки </a:t>
            </a:r>
            <a:r>
              <a:rPr lang="ru-RU" dirty="0"/>
              <a:t>на </a:t>
            </a:r>
            <a:r>
              <a:rPr lang="ru-RU" dirty="0" err="1" smtClean="0"/>
              <a:t>гипервізор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Атаки </a:t>
            </a:r>
            <a:r>
              <a:rPr lang="ru-RU" dirty="0"/>
              <a:t>на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 smtClean="0"/>
              <a:t>управління</a:t>
            </a:r>
            <a:endParaRPr lang="ru-RU" dirty="0"/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uk-UA" dirty="0"/>
              <a:t>Рішення по захисту від загроз безпеки від компанії </a:t>
            </a:r>
            <a:r>
              <a:rPr lang="uk-UA" dirty="0" err="1"/>
              <a:t>Cloud</a:t>
            </a:r>
            <a:r>
              <a:rPr lang="uk-UA" dirty="0"/>
              <a:t> </a:t>
            </a:r>
            <a:r>
              <a:rPr lang="uk-UA" dirty="0" err="1"/>
              <a:t>Security</a:t>
            </a:r>
            <a:r>
              <a:rPr lang="uk-UA" dirty="0"/>
              <a:t> </a:t>
            </a:r>
            <a:r>
              <a:rPr lang="uk-UA" dirty="0" err="1"/>
              <a:t>Alliance</a:t>
            </a:r>
            <a:r>
              <a:rPr lang="uk-UA" dirty="0"/>
              <a:t> (CSA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3" y="1478570"/>
            <a:ext cx="9905999" cy="354171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 smtClean="0"/>
              <a:t>Шифрування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/>
              <a:t>даних</a:t>
            </a:r>
            <a:r>
              <a:rPr lang="ru-RU" dirty="0"/>
              <a:t> при </a:t>
            </a:r>
            <a:r>
              <a:rPr lang="ru-RU" dirty="0" err="1"/>
              <a:t>передачі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Аутентифікація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Ізоляція</a:t>
            </a:r>
            <a:r>
              <a:rPr lang="ru-RU" dirty="0" smtClean="0"/>
              <a:t> </a:t>
            </a:r>
            <a:r>
              <a:rPr lang="ru-RU" dirty="0" err="1"/>
              <a:t>користувачів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integrus.ru/wp-content/uploads/2015/07/shutterstock_8182218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6215" y="1403334"/>
            <a:ext cx="7026801" cy="52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52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uk-UA" dirty="0"/>
              <a:t>Захист інформації у «Хмарних технологіях» як предмет національної </a:t>
            </a:r>
            <a:r>
              <a:rPr lang="uk-UA" dirty="0" smtClean="0"/>
              <a:t>безпеки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72501" y="1478570"/>
            <a:ext cx="5874910" cy="50860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Оперативний доступ до інформаційних і обчислювальних ресурсів, що підтримуються Інтернет, звичайно, велике благо. Однак, є підстави вважати, що мережа Інтернет може служити засобом вирішення деяких завдань, які в іншому випадку вирішувалися б силою інформаційної зброї. Це пов'язано, в основному, з проблемами забезпечення безпеки інформаційних ресурсів, телекомунікацій та запобігання комп'ютерних злочинів. </a:t>
            </a:r>
            <a:endParaRPr lang="ru-RU" dirty="0"/>
          </a:p>
        </p:txBody>
      </p:sp>
      <p:pic>
        <p:nvPicPr>
          <p:cNvPr id="4098" name="Picture 2" descr="http://www.ksis.ru/files/kost_ohranni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82" y="1583140"/>
            <a:ext cx="4846519" cy="498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0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r>
              <a:rPr lang="uk-UA" dirty="0"/>
              <a:t>Захист хмарних сервісів. Стратегія інформаційної </a:t>
            </a:r>
            <a:r>
              <a:rPr lang="uk-UA" dirty="0" smtClean="0"/>
              <a:t>безпеки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3" y="1478570"/>
            <a:ext cx="6242026" cy="53794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Специфіка забезпечення ІБ хмарних сервісів полягає в тому, що підсумковий рівень інформаційної безпеки є сумою рівнів ІБ провайдера і клієнта, з чого слідують </a:t>
            </a:r>
            <a:r>
              <a:rPr lang="uk-UA" dirty="0" smtClean="0"/>
              <a:t>дві практичні </a:t>
            </a:r>
            <a:r>
              <a:rPr lang="uk-UA" dirty="0"/>
              <a:t>тези: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ніяк</a:t>
            </a:r>
            <a:r>
              <a:rPr lang="ru-RU" dirty="0"/>
              <a:t> не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закрити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в </a:t>
            </a:r>
            <a:r>
              <a:rPr lang="ru-RU" dirty="0" err="1"/>
              <a:t>стратегії</a:t>
            </a:r>
            <a:r>
              <a:rPr lang="ru-RU" dirty="0"/>
              <a:t> ІБ провайдера, тому </a:t>
            </a:r>
            <a:r>
              <a:rPr lang="ru-RU" dirty="0" err="1"/>
              <a:t>вибір</a:t>
            </a:r>
            <a:r>
              <a:rPr lang="ru-RU" dirty="0"/>
              <a:t> провайдера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і робота над договором про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 </a:t>
            </a:r>
            <a:r>
              <a:rPr lang="ru-RU" dirty="0" smtClean="0"/>
              <a:t>не </a:t>
            </a:r>
            <a:r>
              <a:rPr lang="ru-RU" dirty="0" err="1"/>
              <a:t>маючий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і не </a:t>
            </a:r>
            <a:r>
              <a:rPr lang="ru-RU" dirty="0" err="1"/>
              <a:t>володіючий</a:t>
            </a:r>
            <a:r>
              <a:rPr lang="ru-RU" dirty="0"/>
              <a:t> ресурсами для </a:t>
            </a:r>
            <a:r>
              <a:rPr lang="ru-RU" dirty="0" err="1"/>
              <a:t>забезпечення</a:t>
            </a:r>
            <a:r>
              <a:rPr lang="ru-RU" dirty="0"/>
              <a:t> ІБ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перекласти</a:t>
            </a:r>
            <a:r>
              <a:rPr lang="ru-RU" dirty="0"/>
              <a:t> </a:t>
            </a:r>
            <a:r>
              <a:rPr lang="ru-RU" dirty="0" err="1"/>
              <a:t>операційні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ІБ на провайдера (при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SaaS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максимум контролю провайдеру, </a:t>
            </a:r>
            <a:r>
              <a:rPr lang="ru-RU" dirty="0" err="1"/>
              <a:t>IaaS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клієнту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122" name="Picture 2" descr="http://wiki.kspu.kr.ua/images/thumb/f/f6/SaaS_PaaS_IaaS_Cloud.PNG/800px-SaaS_PaaS_IaaS_Clou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3439" y="2250901"/>
            <a:ext cx="4707886" cy="28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08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2" y="436728"/>
            <a:ext cx="9905999" cy="5354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одну з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хмарної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для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вимогами</a:t>
            </a:r>
            <a:r>
              <a:rPr lang="ru-RU" dirty="0"/>
              <a:t> до </a:t>
            </a:r>
            <a:r>
              <a:rPr lang="ru-RU" dirty="0" err="1"/>
              <a:t>конфіденційності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/>
              <a:t>Стратегія</a:t>
            </a:r>
            <a:r>
              <a:rPr lang="ru-RU" dirty="0"/>
              <a:t> "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 smtClean="0"/>
              <a:t>"</a:t>
            </a:r>
            <a:r>
              <a:rPr lang="ru-RU" dirty="0"/>
              <a:t>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/>
              <a:t>Стратегія</a:t>
            </a:r>
            <a:r>
              <a:rPr lang="ru-RU" dirty="0"/>
              <a:t> "</a:t>
            </a:r>
            <a:r>
              <a:rPr lang="ru-RU" dirty="0" err="1"/>
              <a:t>Мінімальні</a:t>
            </a:r>
            <a:r>
              <a:rPr lang="ru-RU" dirty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"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/>
              <a:t>Стратегія</a:t>
            </a:r>
            <a:r>
              <a:rPr lang="ru-RU" dirty="0"/>
              <a:t> "</a:t>
            </a:r>
            <a:r>
              <a:rPr lang="ru-RU" dirty="0" err="1"/>
              <a:t>Точкова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"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/>
              <a:t>Стратегія</a:t>
            </a:r>
            <a:r>
              <a:rPr lang="ru-RU" dirty="0"/>
              <a:t> "</a:t>
            </a:r>
            <a:r>
              <a:rPr lang="ru-RU" dirty="0" err="1"/>
              <a:t>Багатошарова</a:t>
            </a:r>
            <a:r>
              <a:rPr lang="ru-RU" dirty="0"/>
              <a:t> оборона</a:t>
            </a:r>
            <a:r>
              <a:rPr lang="ru-RU" dirty="0" smtClean="0"/>
              <a:t>"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http://ittrend.am/wp-content/uploads/N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8096" y="1826738"/>
            <a:ext cx="4508499" cy="450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6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13551"/>
            <a:ext cx="9905998" cy="1478570"/>
          </a:xfrm>
        </p:spPr>
        <p:txBody>
          <a:bodyPr/>
          <a:lstStyle/>
          <a:p>
            <a:r>
              <a:rPr lang="uk-UA" dirty="0"/>
              <a:t>Стандарт безпеки в </a:t>
            </a:r>
            <a:r>
              <a:rPr lang="uk-UA" dirty="0" smtClean="0"/>
              <a:t>хмарах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1" y="1592121"/>
            <a:ext cx="9905999" cy="3541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i="1" dirty="0" err="1"/>
              <a:t>Згідно</a:t>
            </a:r>
            <a:r>
              <a:rPr lang="ru-RU" i="1" dirty="0"/>
              <a:t> з нашим </a:t>
            </a:r>
            <a:r>
              <a:rPr lang="ru-RU" i="1" dirty="0" err="1"/>
              <a:t>опитуванням</a:t>
            </a:r>
            <a:r>
              <a:rPr lang="ru-RU" i="1" dirty="0"/>
              <a:t>, </a:t>
            </a:r>
            <a:r>
              <a:rPr lang="ru-RU" i="1" dirty="0" err="1"/>
              <a:t>понад</a:t>
            </a:r>
            <a:r>
              <a:rPr lang="ru-RU" i="1" dirty="0"/>
              <a:t> 50% </a:t>
            </a:r>
            <a:r>
              <a:rPr lang="ru-RU" i="1" dirty="0" err="1"/>
              <a:t>представників</a:t>
            </a:r>
            <a:r>
              <a:rPr lang="ru-RU" i="1" dirty="0"/>
              <a:t> </a:t>
            </a:r>
            <a:r>
              <a:rPr lang="ru-RU" i="1" dirty="0" err="1"/>
              <a:t>бізнесу</a:t>
            </a:r>
            <a:r>
              <a:rPr lang="ru-RU" i="1" dirty="0"/>
              <a:t> в </a:t>
            </a:r>
            <a:r>
              <a:rPr lang="ru-RU" i="1" dirty="0" err="1"/>
              <a:t>Україні</a:t>
            </a:r>
            <a:r>
              <a:rPr lang="ru-RU" i="1" dirty="0"/>
              <a:t>  </a:t>
            </a:r>
            <a:r>
              <a:rPr lang="ru-RU" i="1" dirty="0" smtClean="0"/>
              <a:t>   </a:t>
            </a:r>
            <a:r>
              <a:rPr lang="ru-RU" i="1" dirty="0" err="1" smtClean="0"/>
              <a:t>усвідомлюють</a:t>
            </a:r>
            <a:r>
              <a:rPr lang="ru-RU" i="1" dirty="0"/>
              <a:t> </a:t>
            </a:r>
            <a:r>
              <a:rPr lang="ru-RU" i="1" dirty="0" err="1"/>
              <a:t>важливість</a:t>
            </a:r>
            <a:r>
              <a:rPr lang="ru-RU" i="1" dirty="0"/>
              <a:t> </a:t>
            </a:r>
            <a:r>
              <a:rPr lang="ru-RU" i="1" dirty="0" err="1" smtClean="0"/>
              <a:t>захисту</a:t>
            </a:r>
            <a:r>
              <a:rPr lang="ru-RU" i="1" dirty="0" smtClean="0"/>
              <a:t> </a:t>
            </a:r>
            <a:r>
              <a:rPr lang="ru-RU" i="1" dirty="0" err="1" smtClean="0"/>
              <a:t>даних</a:t>
            </a:r>
            <a:r>
              <a:rPr lang="ru-RU" i="1" dirty="0"/>
              <a:t>, </a:t>
            </a:r>
            <a:r>
              <a:rPr lang="ru-RU" i="1" dirty="0" err="1"/>
              <a:t>проте</a:t>
            </a:r>
            <a:r>
              <a:rPr lang="ru-RU" i="1" dirty="0"/>
              <a:t> не </a:t>
            </a:r>
            <a:r>
              <a:rPr lang="ru-RU" i="1" dirty="0" err="1"/>
              <a:t>знають</a:t>
            </a:r>
            <a:r>
              <a:rPr lang="ru-RU" i="1" dirty="0"/>
              <a:t>, як </a:t>
            </a:r>
            <a:r>
              <a:rPr lang="ru-RU" i="1" dirty="0" err="1"/>
              <a:t>саме</a:t>
            </a:r>
            <a:r>
              <a:rPr lang="ru-RU" i="1" dirty="0"/>
              <a:t> </a:t>
            </a:r>
            <a:r>
              <a:rPr lang="ru-RU" i="1" dirty="0" err="1"/>
              <a:t>контролювати</a:t>
            </a:r>
            <a:r>
              <a:rPr lang="ru-RU" i="1" dirty="0"/>
              <a:t> </a:t>
            </a:r>
            <a:r>
              <a:rPr lang="ru-RU" i="1" dirty="0" err="1"/>
              <a:t>безпеку</a:t>
            </a:r>
            <a:r>
              <a:rPr lang="ru-RU" i="1" dirty="0"/>
              <a:t> </a:t>
            </a:r>
            <a:r>
              <a:rPr lang="ru-RU" i="1" dirty="0" err="1"/>
              <a:t>своїх</a:t>
            </a:r>
            <a:r>
              <a:rPr lang="ru-RU" i="1" dirty="0"/>
              <a:t> </a:t>
            </a:r>
            <a:r>
              <a:rPr lang="ru-RU" i="1" dirty="0" err="1"/>
              <a:t>даних</a:t>
            </a:r>
            <a:r>
              <a:rPr lang="ru-RU" i="1" dirty="0"/>
              <a:t> на </a:t>
            </a:r>
            <a:r>
              <a:rPr lang="ru-RU" i="1" dirty="0" smtClean="0"/>
              <a:t>        </a:t>
            </a:r>
            <a:r>
              <a:rPr lang="ru-RU" i="1" dirty="0" err="1" smtClean="0"/>
              <a:t>сторонніх</a:t>
            </a:r>
            <a:r>
              <a:rPr lang="ru-RU" i="1" dirty="0"/>
              <a:t> </a:t>
            </a:r>
            <a:r>
              <a:rPr lang="ru-RU" i="1" dirty="0" err="1" smtClean="0"/>
              <a:t>сервісах</a:t>
            </a:r>
            <a:r>
              <a:rPr lang="en-US" i="1" smtClean="0"/>
              <a:t>.</a:t>
            </a:r>
            <a:r>
              <a:rPr lang="ru-RU" dirty="0"/>
              <a:t> </a:t>
            </a:r>
            <a:r>
              <a:rPr lang="ru-RU" i="1" dirty="0" err="1"/>
              <a:t>Концепція</a:t>
            </a:r>
            <a:r>
              <a:rPr lang="ru-RU" i="1" dirty="0"/>
              <a:t> </a:t>
            </a:r>
            <a:r>
              <a:rPr lang="ru-RU" i="1" dirty="0" err="1"/>
              <a:t>безпеки</a:t>
            </a:r>
            <a:r>
              <a:rPr lang="ru-RU" i="1" dirty="0"/>
              <a:t> та </a:t>
            </a:r>
            <a:r>
              <a:rPr lang="ru-RU" i="1" dirty="0" err="1"/>
              <a:t>захисту</a:t>
            </a:r>
            <a:r>
              <a:rPr lang="ru-RU" i="1" dirty="0"/>
              <a:t> </a:t>
            </a:r>
            <a:r>
              <a:rPr lang="ru-RU" i="1" dirty="0" err="1"/>
              <a:t>персональноїінформації</a:t>
            </a:r>
            <a:r>
              <a:rPr lang="ru-RU" i="1" dirty="0"/>
              <a:t> </a:t>
            </a:r>
            <a:r>
              <a:rPr lang="ru-RU" i="1" dirty="0" err="1"/>
              <a:t>завжди</a:t>
            </a:r>
            <a:r>
              <a:rPr lang="ru-RU" i="1" dirty="0"/>
              <a:t> </a:t>
            </a:r>
            <a:r>
              <a:rPr lang="ru-RU" i="1" dirty="0" err="1"/>
              <a:t>була</a:t>
            </a:r>
            <a:r>
              <a:rPr lang="ru-RU" i="1" dirty="0"/>
              <a:t> </a:t>
            </a:r>
            <a:r>
              <a:rPr lang="ru-RU" i="1" dirty="0" err="1"/>
              <a:t>невід'ємною</a:t>
            </a:r>
            <a:r>
              <a:rPr lang="ru-RU" i="1" dirty="0"/>
              <a:t> </a:t>
            </a:r>
            <a:r>
              <a:rPr lang="ru-RU" i="1" dirty="0" err="1"/>
              <a:t>частиною</a:t>
            </a:r>
            <a:r>
              <a:rPr lang="ru-RU" i="1" dirty="0"/>
              <a:t> наших </a:t>
            </a:r>
            <a:r>
              <a:rPr lang="ru-RU" i="1" dirty="0" err="1"/>
              <a:t>продуктів</a:t>
            </a:r>
            <a:r>
              <a:rPr lang="ru-RU" i="1" dirty="0"/>
              <a:t>. А </a:t>
            </a:r>
            <a:r>
              <a:rPr lang="ru-RU" i="1" dirty="0" err="1"/>
              <a:t>впровадження</a:t>
            </a:r>
            <a:r>
              <a:rPr lang="ru-RU" i="1" dirty="0"/>
              <a:t> нового стандарту </a:t>
            </a:r>
            <a:r>
              <a:rPr lang="ru-RU" i="1" dirty="0" err="1"/>
              <a:t>безпеки</a:t>
            </a:r>
            <a:r>
              <a:rPr lang="en-US" i="1" dirty="0"/>
              <a:t>ISO/IEC 27018 </a:t>
            </a:r>
            <a:r>
              <a:rPr lang="ru-RU" i="1" dirty="0"/>
              <a:t>для </a:t>
            </a:r>
            <a:r>
              <a:rPr lang="ru-RU" i="1" dirty="0" err="1"/>
              <a:t>хмарних</a:t>
            </a:r>
            <a:r>
              <a:rPr lang="ru-RU" i="1" dirty="0"/>
              <a:t> </a:t>
            </a:r>
            <a:r>
              <a:rPr lang="ru-RU" i="1" dirty="0" err="1"/>
              <a:t>сервісів</a:t>
            </a:r>
            <a:r>
              <a:rPr lang="ru-RU" i="1" dirty="0"/>
              <a:t> є </a:t>
            </a:r>
            <a:r>
              <a:rPr lang="ru-RU" i="1" dirty="0" err="1"/>
              <a:t>додатковим</a:t>
            </a:r>
            <a:r>
              <a:rPr lang="ru-RU" i="1" dirty="0"/>
              <a:t> аргументом на </a:t>
            </a:r>
            <a:r>
              <a:rPr lang="ru-RU" i="1" dirty="0" err="1"/>
              <a:t>користь</a:t>
            </a:r>
            <a:r>
              <a:rPr lang="ru-RU" i="1" dirty="0"/>
              <a:t> наших </a:t>
            </a:r>
            <a:r>
              <a:rPr lang="ru-RU" i="1" dirty="0" err="1"/>
              <a:t>рішень</a:t>
            </a:r>
            <a:r>
              <a:rPr lang="ru-RU" dirty="0"/>
              <a:t>».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2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127" y="0"/>
            <a:ext cx="9761336" cy="1323833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51127" y="1323833"/>
            <a:ext cx="9908275" cy="537943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Вступ</a:t>
            </a:r>
          </a:p>
          <a:p>
            <a:r>
              <a:rPr lang="uk-UA" dirty="0" smtClean="0"/>
              <a:t>Актуальні питання захисту персональних даних у віртуальному середовищі</a:t>
            </a:r>
          </a:p>
          <a:p>
            <a:r>
              <a:rPr lang="uk-UA" dirty="0" smtClean="0"/>
              <a:t>Безпека </a:t>
            </a:r>
            <a:r>
              <a:rPr lang="uk-UA" dirty="0"/>
              <a:t>хмарних сервісів</a:t>
            </a:r>
          </a:p>
          <a:p>
            <a:r>
              <a:rPr lang="uk-UA" dirty="0" smtClean="0"/>
              <a:t>Безпека хмарних обчислень</a:t>
            </a:r>
          </a:p>
          <a:p>
            <a:r>
              <a:rPr lang="uk-UA" dirty="0"/>
              <a:t>Загрози хмарних обчислень і методи їх захисту</a:t>
            </a:r>
          </a:p>
          <a:p>
            <a:r>
              <a:rPr lang="uk-UA" dirty="0" smtClean="0"/>
              <a:t>Захист інформації у «Хмарних технологіях» як предмет національної безпеки</a:t>
            </a:r>
          </a:p>
          <a:p>
            <a:r>
              <a:rPr lang="uk-UA" dirty="0" smtClean="0"/>
              <a:t>Захист хмарних сервісів. Стратегія інформаційної безпеки</a:t>
            </a:r>
          </a:p>
          <a:p>
            <a:r>
              <a:rPr lang="uk-UA" dirty="0" smtClean="0"/>
              <a:t>Стандарт безпеки в хмарах</a:t>
            </a:r>
          </a:p>
          <a:p>
            <a:r>
              <a:rPr lang="uk-UA" dirty="0" smtClean="0"/>
              <a:t>«</a:t>
            </a:r>
            <a:r>
              <a:rPr lang="uk-UA" dirty="0"/>
              <a:t>Гострі кути» безпеки хмарних сервісів</a:t>
            </a:r>
          </a:p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2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36947" y="24902"/>
            <a:ext cx="9905999" cy="3541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/>
              <a:t>Хмарні</a:t>
            </a:r>
            <a:r>
              <a:rPr lang="ru-RU" b="1" dirty="0"/>
              <a:t> </a:t>
            </a:r>
            <a:r>
              <a:rPr lang="ru-RU" b="1" dirty="0" err="1"/>
              <a:t>сервіси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 </a:t>
            </a:r>
            <a:r>
              <a:rPr lang="ru-RU" b="1" dirty="0" err="1"/>
              <a:t>впроваджують</a:t>
            </a:r>
            <a:r>
              <a:rPr lang="ru-RU" b="1" dirty="0"/>
              <a:t> стандарт ISO/IEC 27018, </a:t>
            </a:r>
            <a:r>
              <a:rPr lang="ru-RU" b="1" dirty="0" err="1"/>
              <a:t>повинні</a:t>
            </a:r>
            <a:r>
              <a:rPr lang="ru-RU" b="1" dirty="0"/>
              <a:t> </a:t>
            </a:r>
            <a:r>
              <a:rPr lang="ru-RU" b="1" dirty="0" err="1"/>
              <a:t>відповідати</a:t>
            </a:r>
            <a:r>
              <a:rPr lang="ru-RU" b="1" dirty="0"/>
              <a:t> </a:t>
            </a:r>
            <a:r>
              <a:rPr lang="ru-RU" b="1" dirty="0" err="1"/>
              <a:t>п‘яти</a:t>
            </a:r>
            <a:r>
              <a:rPr lang="ru-RU" b="1" dirty="0"/>
              <a:t> </a:t>
            </a:r>
            <a:r>
              <a:rPr lang="ru-RU" b="1" dirty="0" err="1"/>
              <a:t>головним</a:t>
            </a:r>
            <a:r>
              <a:rPr lang="ru-RU" b="1" dirty="0"/>
              <a:t> принципам: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 smtClean="0"/>
              <a:t>Клієнти</a:t>
            </a:r>
            <a:r>
              <a:rPr lang="ru-RU" dirty="0"/>
              <a:t> </a:t>
            </a:r>
            <a:r>
              <a:rPr lang="ru-RU" dirty="0" err="1"/>
              <a:t>контролюють</a:t>
            </a:r>
            <a:r>
              <a:rPr lang="ru-RU" dirty="0"/>
              <a:t> свою </a:t>
            </a:r>
            <a:r>
              <a:rPr lang="ru-RU" dirty="0" err="1"/>
              <a:t>інформацію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Контроль над  </a:t>
            </a:r>
            <a:r>
              <a:rPr lang="ru-RU" dirty="0" err="1"/>
              <a:t>обробкою</a:t>
            </a:r>
            <a:r>
              <a:rPr lang="ru-RU" dirty="0"/>
              <a:t> </a:t>
            </a:r>
            <a:r>
              <a:rPr lang="ru-RU" dirty="0" err="1"/>
              <a:t>даних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 smtClean="0"/>
              <a:t>даних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. 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/>
              <a:t>Сповіщення</a:t>
            </a:r>
            <a:r>
              <a:rPr lang="ru-RU" dirty="0"/>
              <a:t> про </a:t>
            </a:r>
            <a:r>
              <a:rPr lang="ru-RU" dirty="0" err="1"/>
              <a:t>запити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 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026" name="Picture 2" descr="http://1g5zs3oh9h53roahj2g7lunz.wpengine.netdna-cdn.com/wp-content/uploads/2015/04/security-killed-the-clou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004" y="2337854"/>
            <a:ext cx="6026861" cy="45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35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36946" y="0"/>
            <a:ext cx="9905999" cy="286603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обізнаності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, уряду та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en-US" dirty="0"/>
              <a:t>Microsoft </a:t>
            </a:r>
            <a:r>
              <a:rPr lang="ru-RU" dirty="0" err="1"/>
              <a:t>щороку</a:t>
            </a:r>
            <a:r>
              <a:rPr lang="ru-RU" dirty="0"/>
              <a:t> проводить </a:t>
            </a:r>
            <a:r>
              <a:rPr lang="ru-RU" dirty="0" err="1"/>
              <a:t>Міжнародний</a:t>
            </a:r>
            <a:r>
              <a:rPr lang="ru-RU" dirty="0"/>
              <a:t> день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– </a:t>
            </a:r>
            <a:r>
              <a:rPr lang="en-US" dirty="0" err="1"/>
              <a:t>DataPrivacyDay</a:t>
            </a:r>
            <a:r>
              <a:rPr lang="en-US" dirty="0"/>
              <a:t>. </a:t>
            </a:r>
            <a:r>
              <a:rPr lang="ru-RU" dirty="0"/>
              <a:t>У 2015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день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відзначили</a:t>
            </a:r>
            <a:r>
              <a:rPr lang="ru-RU" dirty="0"/>
              <a:t> і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заходу, </a:t>
            </a:r>
            <a:r>
              <a:rPr lang="ru-RU" dirty="0" err="1"/>
              <a:t>що</a:t>
            </a:r>
            <a:r>
              <a:rPr lang="ru-RU" dirty="0"/>
              <a:t> проходив у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лютого, </a:t>
            </a:r>
            <a:r>
              <a:rPr lang="ru-RU" dirty="0" err="1"/>
              <a:t>йшла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про те, як </a:t>
            </a:r>
            <a:r>
              <a:rPr lang="ru-RU" dirty="0" err="1"/>
              <a:t>бізнес-користувачі</a:t>
            </a:r>
            <a:r>
              <a:rPr lang="ru-RU" dirty="0"/>
              <a:t>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сервісів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реалізувати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публічні</a:t>
            </a:r>
            <a:r>
              <a:rPr lang="ru-RU" dirty="0"/>
              <a:t> </a:t>
            </a:r>
            <a:r>
              <a:rPr lang="ru-RU" dirty="0" err="1"/>
              <a:t>хмарні</a:t>
            </a:r>
            <a:r>
              <a:rPr lang="ru-RU" dirty="0"/>
              <a:t> </a:t>
            </a:r>
            <a:r>
              <a:rPr lang="ru-RU" dirty="0" err="1"/>
              <a:t>сервіси</a:t>
            </a:r>
            <a:r>
              <a:rPr lang="ru-RU" dirty="0"/>
              <a:t>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2050" name="Picture 2" descr="http://cs543104.vk.me/v543104415/ded7/0n_voAVdh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946" y="2866030"/>
            <a:ext cx="3596184" cy="35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tovdele.ru/wp-content/uploads/2016/05/zaschite-personalnyih-dannyih-avtor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9654" y="2866030"/>
            <a:ext cx="4812211" cy="36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7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8017"/>
            <a:ext cx="9905998" cy="1478570"/>
          </a:xfrm>
        </p:spPr>
        <p:txBody>
          <a:bodyPr/>
          <a:lstStyle/>
          <a:p>
            <a:r>
              <a:rPr lang="uk-UA" dirty="0"/>
              <a:t>«Гострі кути» безпеки хмарних </a:t>
            </a:r>
            <a:r>
              <a:rPr lang="uk-UA" dirty="0" smtClean="0"/>
              <a:t>сервісів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1" y="1507841"/>
            <a:ext cx="9905999" cy="35417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1800" dirty="0" smtClean="0"/>
              <a:t>Чи може спроститися підтримка безпеки ІТ-інфраструктури організацій при більш широкому використанні хмарних сервісів?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1800" dirty="0" smtClean="0"/>
              <a:t>Які проблеми інформаційної безпеки(ІБ) можуть виникнути у (наприклад) банка при використанні хмарних сервісів?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1800" dirty="0" smtClean="0"/>
              <a:t>«Публічна хмара» </a:t>
            </a:r>
            <a:r>
              <a:rPr lang="en-US" sz="1800" dirty="0" smtClean="0"/>
              <a:t>VS </a:t>
            </a:r>
            <a:r>
              <a:rPr lang="uk-UA" sz="1800" dirty="0" smtClean="0"/>
              <a:t>«приватна хмара»: з чим простіше працювати банку з точки зору ІБ?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1800" dirty="0" smtClean="0"/>
              <a:t>Яким буде розвиток засобів забезпечення ІБ, якщо все більше виконуваних користувачами задач буде виконуватись в хмарній моделі обчислення?</a:t>
            </a:r>
            <a:endParaRPr lang="ru-RU" sz="18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7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2719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uk-UA" dirty="0"/>
              <a:t>Чи може спроститися підтримка безпеки ІТ-інфраструктури організацій при більш широкому використанні хмарних сервісів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2" y="1605768"/>
            <a:ext cx="9905999" cy="418543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нинішніх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спрощення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обернено</a:t>
            </a:r>
            <a:r>
              <a:rPr lang="ru-RU" dirty="0"/>
              <a:t> </a:t>
            </a:r>
            <a:r>
              <a:rPr lang="ru-RU" dirty="0" err="1"/>
              <a:t>пропорційно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спрощення</a:t>
            </a:r>
            <a:r>
              <a:rPr lang="ru-RU" dirty="0"/>
              <a:t>. Чим </a:t>
            </a:r>
            <a:r>
              <a:rPr lang="ru-RU" dirty="0" err="1"/>
              <a:t>простіше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</a:t>
            </a:r>
            <a:r>
              <a:rPr lang="ru-RU" dirty="0" err="1"/>
              <a:t>вирішується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за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заплатити</a:t>
            </a:r>
            <a:r>
              <a:rPr lang="ru-RU" dirty="0"/>
              <a:t>. </a:t>
            </a:r>
            <a:endParaRPr lang="ru-RU" dirty="0" smtClean="0"/>
          </a:p>
          <a:p>
            <a:endParaRPr lang="uk-UA" dirty="0"/>
          </a:p>
          <a:p>
            <a:r>
              <a:rPr lang="ru-RU" dirty="0"/>
              <a:t>Разом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«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хмар</a:t>
            </a:r>
            <a:r>
              <a:rPr lang="ru-RU" dirty="0"/>
              <a:t>» в рамках великих </a:t>
            </a:r>
            <a:r>
              <a:rPr lang="ru-RU" dirty="0" err="1"/>
              <a:t>банків</a:t>
            </a:r>
            <a:r>
              <a:rPr lang="ru-RU" dirty="0"/>
              <a:t> з </a:t>
            </a:r>
            <a:r>
              <a:rPr lang="ru-RU" dirty="0" err="1"/>
              <a:t>розгалуженою</a:t>
            </a:r>
            <a:r>
              <a:rPr lang="ru-RU" dirty="0"/>
              <a:t> мережею </a:t>
            </a:r>
            <a:r>
              <a:rPr lang="ru-RU" dirty="0" err="1"/>
              <a:t>філій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централізації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стандартизації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 і </a:t>
            </a:r>
            <a:r>
              <a:rPr lang="ru-RU" dirty="0" err="1"/>
              <a:t>консолідації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в рамках </a:t>
            </a:r>
            <a:r>
              <a:rPr lang="ru-RU" dirty="0" err="1"/>
              <a:t>власного</a:t>
            </a:r>
            <a:r>
              <a:rPr lang="ru-RU" dirty="0"/>
              <a:t> хмари. В </a:t>
            </a:r>
            <a:r>
              <a:rPr lang="ru-RU" dirty="0" err="1"/>
              <a:t>результаті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послужити</a:t>
            </a:r>
            <a:r>
              <a:rPr lang="ru-RU" dirty="0"/>
              <a:t> основою для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в рамках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  <a:endParaRPr lang="ru-RU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6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uk-UA" dirty="0"/>
              <a:t>Які проблеми інформаційної безпеки(ІБ) можуть виникнути у (наприклад) банка при використанні хмарних сервісів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2" y="1478570"/>
            <a:ext cx="9905999" cy="3541714"/>
          </a:xfrm>
        </p:spPr>
        <p:txBody>
          <a:bodyPr>
            <a:normAutofit fontScale="92500"/>
          </a:bodyPr>
          <a:lstStyle/>
          <a:p>
            <a:r>
              <a:rPr lang="ru-RU" dirty="0"/>
              <a:t>Основною проблемою при </a:t>
            </a:r>
            <a:r>
              <a:rPr lang="ru-RU" dirty="0" err="1"/>
              <a:t>користуванні</a:t>
            </a:r>
            <a:r>
              <a:rPr lang="ru-RU" dirty="0"/>
              <a:t> </a:t>
            </a:r>
            <a:r>
              <a:rPr lang="ru-RU" dirty="0" err="1"/>
              <a:t>хмарними</a:t>
            </a:r>
            <a:r>
              <a:rPr lang="ru-RU" dirty="0"/>
              <a:t> </a:t>
            </a:r>
            <a:r>
              <a:rPr lang="ru-RU" dirty="0" err="1"/>
              <a:t>сервісами</a:t>
            </a:r>
            <a:r>
              <a:rPr lang="ru-RU" dirty="0"/>
              <a:t> є </a:t>
            </a:r>
            <a:r>
              <a:rPr lang="ru-RU" dirty="0" err="1"/>
              <a:t>довіра</a:t>
            </a:r>
            <a:r>
              <a:rPr lang="ru-RU" dirty="0"/>
              <a:t> </a:t>
            </a:r>
            <a:r>
              <a:rPr lang="ru-RU" dirty="0" err="1"/>
              <a:t>постачальника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 боку </a:t>
            </a:r>
            <a:r>
              <a:rPr lang="ru-RU" dirty="0" err="1"/>
              <a:t>споживача</a:t>
            </a:r>
            <a:r>
              <a:rPr lang="ru-RU" dirty="0"/>
              <a:t> - банку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. </a:t>
            </a:r>
            <a:endParaRPr lang="ru-RU" dirty="0" smtClean="0"/>
          </a:p>
          <a:p>
            <a:endParaRPr lang="uk-UA" dirty="0"/>
          </a:p>
          <a:p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продуманий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міграції</a:t>
            </a:r>
            <a:r>
              <a:rPr lang="ru-RU" dirty="0"/>
              <a:t> в </a:t>
            </a:r>
            <a:r>
              <a:rPr lang="ru-RU" dirty="0" err="1"/>
              <a:t>хмару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 в банку </a:t>
            </a:r>
            <a:r>
              <a:rPr lang="ru-RU" dirty="0" err="1"/>
              <a:t>інформаційних</a:t>
            </a:r>
            <a:r>
              <a:rPr lang="ru-RU" dirty="0"/>
              <a:t> систем, </a:t>
            </a:r>
            <a:r>
              <a:rPr lang="ru-RU" dirty="0" err="1"/>
              <a:t>зважений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постачальника</a:t>
            </a:r>
            <a:r>
              <a:rPr lang="ru-RU" dirty="0"/>
              <a:t>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і </a:t>
            </a:r>
            <a:r>
              <a:rPr lang="ru-RU" dirty="0" err="1"/>
              <a:t>зрілий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</a:t>
            </a:r>
            <a:r>
              <a:rPr lang="ru-RU" dirty="0" err="1"/>
              <a:t>хмарного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дозволять, </a:t>
            </a:r>
            <a:r>
              <a:rPr lang="ru-RU" dirty="0" err="1"/>
              <a:t>переходячи</a:t>
            </a:r>
            <a:r>
              <a:rPr lang="ru-RU" dirty="0"/>
              <a:t> в «хмари</a:t>
            </a:r>
            <a:r>
              <a:rPr lang="ru-RU" dirty="0" smtClean="0"/>
              <a:t>», не </a:t>
            </a:r>
            <a:r>
              <a:rPr lang="ru-RU" dirty="0" err="1" smtClean="0"/>
              <a:t>додати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/>
              <a:t>проблем до </a:t>
            </a:r>
            <a:r>
              <a:rPr lang="ru-RU" dirty="0" err="1"/>
              <a:t>існуючих</a:t>
            </a:r>
            <a:r>
              <a:rPr lang="ru-RU" dirty="0"/>
              <a:t> </a:t>
            </a:r>
            <a:r>
              <a:rPr lang="ru-RU" dirty="0" smtClean="0"/>
              <a:t>у ІБ систем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6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uk-UA" dirty="0"/>
              <a:t>«Публічна хмара» </a:t>
            </a:r>
            <a:r>
              <a:rPr lang="en-US" dirty="0"/>
              <a:t>VS </a:t>
            </a:r>
            <a:r>
              <a:rPr lang="uk-UA" dirty="0"/>
              <a:t>«приватна хмара»: з чим простіше працювати банку з точки зору ІБ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2" y="1478570"/>
            <a:ext cx="5791652" cy="35417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Безумовно</a:t>
            </a:r>
            <a:r>
              <a:rPr lang="ru-RU" dirty="0"/>
              <a:t>, з метою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конфіденційності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обробляються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, </a:t>
            </a:r>
            <a:r>
              <a:rPr lang="ru-RU" dirty="0" err="1"/>
              <a:t>платіжних</a:t>
            </a:r>
            <a:r>
              <a:rPr lang="ru-RU" dirty="0"/>
              <a:t> карт і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таємниці</a:t>
            </a:r>
            <a:r>
              <a:rPr lang="ru-RU" dirty="0"/>
              <a:t>, банкам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</a:t>
            </a:r>
            <a:r>
              <a:rPr lang="ru-RU" dirty="0" err="1"/>
              <a:t>вигідніше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спираються</a:t>
            </a:r>
            <a:r>
              <a:rPr lang="ru-RU" dirty="0"/>
              <a:t> на «</a:t>
            </a:r>
            <a:r>
              <a:rPr lang="ru-RU" dirty="0" err="1"/>
              <a:t>приватні</a:t>
            </a:r>
            <a:r>
              <a:rPr lang="ru-RU" dirty="0"/>
              <a:t> хмари». «</a:t>
            </a:r>
            <a:r>
              <a:rPr lang="ru-RU" dirty="0" err="1"/>
              <a:t>Публічні</a:t>
            </a:r>
            <a:r>
              <a:rPr lang="ru-RU" dirty="0"/>
              <a:t> хмари»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підвищений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</a:t>
            </a:r>
            <a:r>
              <a:rPr lang="ru-RU" dirty="0" err="1"/>
              <a:t>оброблюваних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з-</a:t>
            </a:r>
            <a:r>
              <a:rPr lang="ru-RU" dirty="0" err="1"/>
              <a:t>під</a:t>
            </a:r>
            <a:r>
              <a:rPr lang="ru-RU" dirty="0"/>
              <a:t> контролю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банку. Але </a:t>
            </a:r>
            <a:r>
              <a:rPr lang="ru-RU" dirty="0" err="1"/>
              <a:t>ситуація</a:t>
            </a:r>
            <a:r>
              <a:rPr lang="ru-RU" dirty="0"/>
              <a:t> не однозначна і в кожному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опрацювання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і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підходящого</a:t>
            </a:r>
            <a:r>
              <a:rPr lang="ru-RU" dirty="0"/>
              <a:t> «типу хмари»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конкретну</a:t>
            </a:r>
            <a:r>
              <a:rPr lang="ru-RU" dirty="0"/>
              <a:t> задачу.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4098" name="Picture 2" descr="http://cloudserversvietnam.com/wp-content/uploads/2017/01/vinahost-Private-vs-public-cloud-servers-Vietnam-What-is-the-difference-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3064" y="1917694"/>
            <a:ext cx="4651559" cy="310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55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851428"/>
          </a:xfrm>
        </p:spPr>
        <p:txBody>
          <a:bodyPr>
            <a:normAutofit fontScale="90000"/>
          </a:bodyPr>
          <a:lstStyle/>
          <a:p>
            <a:r>
              <a:rPr lang="uk-UA" dirty="0"/>
              <a:t>Яким буде розвиток засобів забезпечення ІБ, якщо все більше виконуваних користувачами задач буде виконуватись в хмарній моделі обчислення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31057" y="1851428"/>
            <a:ext cx="6516353" cy="35417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Як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 </a:t>
            </a:r>
            <a:r>
              <a:rPr lang="ru-RU" dirty="0" err="1" smtClean="0"/>
              <a:t>трансформації</a:t>
            </a:r>
            <a:r>
              <a:rPr lang="ru-RU" dirty="0" smtClean="0"/>
              <a:t>: на ринку </a:t>
            </a:r>
            <a:r>
              <a:rPr lang="ru-RU" dirty="0" err="1" smtClean="0"/>
              <a:t>з'явилися</a:t>
            </a:r>
            <a:r>
              <a:rPr lang="ru-RU" dirty="0" smtClean="0"/>
              <a:t>  </a:t>
            </a:r>
            <a:r>
              <a:rPr lang="ru-RU" dirty="0" err="1"/>
              <a:t>оперативні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і </a:t>
            </a:r>
            <a:r>
              <a:rPr lang="ru-RU" dirty="0" err="1"/>
              <a:t>реагування</a:t>
            </a:r>
            <a:r>
              <a:rPr lang="ru-RU" dirty="0"/>
              <a:t> на </a:t>
            </a:r>
            <a:r>
              <a:rPr lang="ru-RU" dirty="0" err="1"/>
              <a:t>інциденти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(</a:t>
            </a:r>
            <a:r>
              <a:rPr lang="ru-RU" dirty="0" err="1"/>
              <a:t>Security</a:t>
            </a:r>
            <a:r>
              <a:rPr lang="ru-RU" dirty="0"/>
              <a:t> </a:t>
            </a:r>
            <a:r>
              <a:rPr lang="ru-RU" dirty="0" err="1"/>
              <a:t>Operation</a:t>
            </a:r>
            <a:r>
              <a:rPr lang="ru-RU" dirty="0"/>
              <a:t> </a:t>
            </a:r>
            <a:r>
              <a:rPr lang="ru-RU" dirty="0" err="1"/>
              <a:t>Center</a:t>
            </a:r>
            <a:r>
              <a:rPr lang="ru-RU" dirty="0"/>
              <a:t>, SOC). </a:t>
            </a:r>
            <a:r>
              <a:rPr lang="ru-RU" dirty="0" err="1"/>
              <a:t>З'явившись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 як </a:t>
            </a:r>
            <a:r>
              <a:rPr lang="ru-RU" dirty="0" err="1"/>
              <a:t>чистий</a:t>
            </a:r>
            <a:r>
              <a:rPr lang="ru-RU" dirty="0"/>
              <a:t> аутсорсинг </a:t>
            </a:r>
            <a:r>
              <a:rPr lang="ru-RU" dirty="0" err="1"/>
              <a:t>безпеки</a:t>
            </a:r>
            <a:r>
              <a:rPr lang="ru-RU" dirty="0"/>
              <a:t>,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перетворюються</a:t>
            </a:r>
            <a:r>
              <a:rPr lang="ru-RU" dirty="0"/>
              <a:t> в </a:t>
            </a:r>
            <a:r>
              <a:rPr lang="ru-RU" dirty="0" err="1"/>
              <a:t>класичні</a:t>
            </a:r>
            <a:r>
              <a:rPr lang="ru-RU" dirty="0"/>
              <a:t> </a:t>
            </a:r>
            <a:r>
              <a:rPr lang="ru-RU" dirty="0" err="1"/>
              <a:t>хмарні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споживачам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, </a:t>
            </a:r>
            <a:r>
              <a:rPr lang="ru-RU" dirty="0" err="1"/>
              <a:t>готовність</a:t>
            </a:r>
            <a:r>
              <a:rPr lang="ru-RU" dirty="0"/>
              <a:t> персоналу,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з </a:t>
            </a:r>
            <a:r>
              <a:rPr lang="ru-RU" dirty="0" err="1"/>
              <a:t>мінімальними</a:t>
            </a:r>
            <a:r>
              <a:rPr lang="ru-RU" dirty="0"/>
              <a:t> </a:t>
            </a:r>
            <a:r>
              <a:rPr lang="ru-RU" dirty="0" err="1"/>
              <a:t>витратами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на </a:t>
            </a:r>
            <a:r>
              <a:rPr lang="ru-RU" dirty="0" err="1"/>
              <a:t>інфраструктуру</a:t>
            </a:r>
            <a:r>
              <a:rPr lang="ru-RU" dirty="0"/>
              <a:t> і </a:t>
            </a:r>
            <a:r>
              <a:rPr lang="ru-RU" dirty="0" err="1"/>
              <a:t>капітальні</a:t>
            </a:r>
            <a:r>
              <a:rPr lang="ru-RU" dirty="0"/>
              <a:t> </a:t>
            </a:r>
            <a:r>
              <a:rPr lang="ru-RU" dirty="0" err="1"/>
              <a:t>вкладення</a:t>
            </a:r>
            <a:r>
              <a:rPr lang="ru-RU" dirty="0"/>
              <a:t> і </a:t>
            </a:r>
            <a:r>
              <a:rPr lang="ru-RU" dirty="0" err="1"/>
              <a:t>підготовку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6146" name="Picture 2" descr="https://image-pd.s3.envato.com/files/77498649/global-cloud-networ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696" y="1543969"/>
            <a:ext cx="3589361" cy="48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37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23583" y="1956150"/>
            <a:ext cx="4211924" cy="38350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даний</a:t>
            </a:r>
            <a:r>
              <a:rPr lang="ru-RU" dirty="0"/>
              <a:t> момент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ІТ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черговий</a:t>
            </a:r>
            <a:r>
              <a:rPr lang="ru-RU" dirty="0"/>
              <a:t> </a:t>
            </a:r>
            <a:r>
              <a:rPr lang="ru-RU" dirty="0" err="1"/>
              <a:t>якісний</a:t>
            </a:r>
            <a:r>
              <a:rPr lang="ru-RU" dirty="0"/>
              <a:t> </a:t>
            </a:r>
            <a:r>
              <a:rPr lang="ru-RU" dirty="0" err="1"/>
              <a:t>стрибок</a:t>
            </a:r>
            <a:r>
              <a:rPr lang="ru-RU" dirty="0"/>
              <a:t> – </a:t>
            </a:r>
            <a:r>
              <a:rPr lang="ru-RU" dirty="0" err="1"/>
              <a:t>остаточне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та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т.зв</a:t>
            </a:r>
            <a:r>
              <a:rPr lang="ru-RU" dirty="0"/>
              <a:t>. "</a:t>
            </a:r>
            <a:r>
              <a:rPr lang="ru-RU" dirty="0" err="1"/>
              <a:t>третьої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", – комплексу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надпотужну</a:t>
            </a:r>
            <a:r>
              <a:rPr lang="ru-RU" dirty="0"/>
              <a:t> </a:t>
            </a:r>
            <a:r>
              <a:rPr lang="ru-RU" dirty="0" err="1"/>
              <a:t>глобальну</a:t>
            </a:r>
            <a:r>
              <a:rPr lang="ru-RU" dirty="0"/>
              <a:t> </a:t>
            </a:r>
            <a:r>
              <a:rPr lang="ru-RU" dirty="0" err="1"/>
              <a:t>комп'ютерно-телекомунікаційну</a:t>
            </a:r>
            <a:r>
              <a:rPr lang="ru-RU" dirty="0"/>
              <a:t> мережу з </a:t>
            </a:r>
            <a:r>
              <a:rPr lang="ru-RU" dirty="0" err="1"/>
              <a:t>принципово</a:t>
            </a:r>
            <a:r>
              <a:rPr lang="ru-RU" dirty="0"/>
              <a:t> новою </a:t>
            </a:r>
            <a:r>
              <a:rPr lang="ru-RU" dirty="0" err="1"/>
              <a:t>архітектурою</a:t>
            </a:r>
            <a:r>
              <a:rPr lang="ru-RU" dirty="0"/>
              <a:t> і </a:t>
            </a:r>
            <a:r>
              <a:rPr lang="ru-RU" dirty="0" err="1"/>
              <a:t>можливостями</a:t>
            </a:r>
            <a:r>
              <a:rPr lang="ru-RU" dirty="0"/>
              <a:t>. Одним з </a:t>
            </a:r>
            <a:r>
              <a:rPr lang="ru-RU" dirty="0" err="1"/>
              <a:t>центральних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є </a:t>
            </a:r>
            <a:r>
              <a:rPr lang="ru-RU" dirty="0" err="1"/>
              <a:t>т.зв</a:t>
            </a:r>
            <a:r>
              <a:rPr lang="ru-RU" dirty="0"/>
              <a:t>. "</a:t>
            </a:r>
            <a:r>
              <a:rPr lang="ru-RU" dirty="0" err="1"/>
              <a:t>хмарні</a:t>
            </a:r>
            <a:r>
              <a:rPr lang="ru-RU" dirty="0"/>
              <a:t> </a:t>
            </a:r>
            <a:r>
              <a:rPr lang="ru-RU" dirty="0" err="1"/>
              <a:t>обчислення</a:t>
            </a:r>
            <a:r>
              <a:rPr lang="ru-RU" dirty="0"/>
              <a:t>".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3074" name="Picture 2" descr="http://static8.depositphotos.com/1226993/933/v/950/depositphotos_9335899-Cloud-Computing-Wal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5506" y="1956150"/>
            <a:ext cx="5426359" cy="38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27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36380"/>
            <a:ext cx="9905998" cy="1478570"/>
          </a:xfrm>
        </p:spPr>
        <p:txBody>
          <a:bodyPr/>
          <a:lstStyle/>
          <a:p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2" y="1253200"/>
            <a:ext cx="4495114" cy="49428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Вже</a:t>
            </a:r>
            <a:r>
              <a:rPr lang="ru-RU" dirty="0"/>
              <a:t> давно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сумнівається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хмарні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зручно</a:t>
            </a:r>
            <a:r>
              <a:rPr lang="ru-RU" dirty="0"/>
              <a:t> і </a:t>
            </a:r>
            <a:r>
              <a:rPr lang="ru-RU" dirty="0" err="1"/>
              <a:t>вигідно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як і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турбують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Дійсно</a:t>
            </a:r>
            <a:r>
              <a:rPr lang="ru-RU" dirty="0"/>
              <a:t>, як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/>
              <a:t>спокійним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бізнес-дані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на </a:t>
            </a:r>
            <a:r>
              <a:rPr lang="ru-RU" dirty="0" err="1"/>
              <a:t>стороні</a:t>
            </a:r>
            <a:r>
              <a:rPr lang="ru-RU" dirty="0"/>
              <a:t> провайдера, </a:t>
            </a:r>
            <a:r>
              <a:rPr lang="ru-RU" dirty="0" err="1"/>
              <a:t>найчастіше</a:t>
            </a:r>
            <a:r>
              <a:rPr lang="ru-RU" dirty="0"/>
              <a:t> в </a:t>
            </a:r>
            <a:r>
              <a:rPr lang="ru-RU" dirty="0" err="1" smtClean="0"/>
              <a:t>невизначеній</a:t>
            </a:r>
            <a:r>
              <a:rPr lang="ru-RU" dirty="0" smtClean="0"/>
              <a:t> </a:t>
            </a:r>
            <a:r>
              <a:rPr lang="ru-RU" dirty="0" err="1"/>
              <a:t>географічній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6215" y="521189"/>
            <a:ext cx="8015785" cy="7481399"/>
          </a:xfrm>
          <a:prstGeom prst="rect">
            <a:avLst/>
          </a:prstGeom>
        </p:spPr>
      </p:pic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6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uk-UA" dirty="0"/>
              <a:t>Актуальні питання захисту персональних даних у віртуальному </a:t>
            </a:r>
            <a:r>
              <a:rPr lang="uk-UA" dirty="0" smtClean="0"/>
              <a:t>середовищі</a:t>
            </a:r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1413" y="1394436"/>
            <a:ext cx="5890822" cy="56938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 err="1"/>
              <a:t>Розглядати</a:t>
            </a:r>
            <a:r>
              <a:rPr lang="ru-RU" altLang="ru-RU" b="1" dirty="0"/>
              <a:t> </a:t>
            </a:r>
            <a:r>
              <a:rPr lang="ru-RU" altLang="ru-RU" b="1" dirty="0" err="1"/>
              <a:t>індустрію</a:t>
            </a:r>
            <a:r>
              <a:rPr lang="ru-RU" altLang="ru-RU" b="1" dirty="0"/>
              <a:t> "</a:t>
            </a:r>
            <a:r>
              <a:rPr lang="ru-RU" altLang="ru-RU" b="1" dirty="0" err="1"/>
              <a:t>хмарних</a:t>
            </a:r>
            <a:r>
              <a:rPr lang="ru-RU" altLang="ru-RU" b="1" dirty="0"/>
              <a:t>" </a:t>
            </a:r>
            <a:r>
              <a:rPr lang="ru-RU" altLang="ru-RU" b="1" dirty="0" err="1"/>
              <a:t>послуг</a:t>
            </a:r>
            <a:r>
              <a:rPr lang="ru-RU" altLang="ru-RU" b="1" dirty="0"/>
              <a:t> </a:t>
            </a:r>
            <a:r>
              <a:rPr lang="ru-RU" altLang="ru-RU" b="1" dirty="0" err="1"/>
              <a:t>окремо</a:t>
            </a:r>
            <a:r>
              <a:rPr lang="ru-RU" altLang="ru-RU" b="1" dirty="0"/>
              <a:t> і в </a:t>
            </a:r>
            <a:r>
              <a:rPr lang="ru-RU" altLang="ru-RU" b="1" dirty="0" err="1"/>
              <a:t>контексті</a:t>
            </a:r>
            <a:r>
              <a:rPr lang="ru-RU" altLang="ru-RU" b="1" dirty="0"/>
              <a:t> </a:t>
            </a:r>
            <a:r>
              <a:rPr lang="ru-RU" altLang="ru-RU" b="1" dirty="0" err="1"/>
              <a:t>захисту</a:t>
            </a:r>
            <a:r>
              <a:rPr lang="ru-RU" altLang="ru-RU" b="1" dirty="0"/>
              <a:t> </a:t>
            </a:r>
            <a:r>
              <a:rPr lang="ru-RU" altLang="ru-RU" b="1" dirty="0" err="1"/>
              <a:t>персональних</a:t>
            </a:r>
            <a:r>
              <a:rPr lang="ru-RU" altLang="ru-RU" b="1" dirty="0"/>
              <a:t> </a:t>
            </a:r>
            <a:r>
              <a:rPr lang="ru-RU" altLang="ru-RU" b="1" dirty="0" err="1"/>
              <a:t>даних</a:t>
            </a:r>
            <a:r>
              <a:rPr lang="ru-RU" altLang="ru-RU" b="1" dirty="0"/>
              <a:t> (ПД) </a:t>
            </a:r>
            <a:r>
              <a:rPr lang="ru-RU" altLang="ru-RU" b="1" dirty="0" err="1"/>
              <a:t>спонукають</a:t>
            </a:r>
            <a:r>
              <a:rPr lang="ru-RU" altLang="ru-RU" b="1" dirty="0"/>
              <a:t> два </a:t>
            </a:r>
            <a:r>
              <a:rPr lang="ru-RU" altLang="ru-RU" b="1" dirty="0" err="1"/>
              <a:t>моменти</a:t>
            </a:r>
            <a:r>
              <a:rPr lang="ru-RU" altLang="ru-RU" b="1" dirty="0" smtClean="0"/>
              <a:t>:</a:t>
            </a:r>
          </a:p>
          <a:p>
            <a:pPr marL="0" marR="0" lvl="0" indent="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Завдяки</a:t>
            </a:r>
            <a:r>
              <a:rPr lang="ru-RU" altLang="ru-RU" sz="2000" dirty="0" smtClean="0"/>
              <a:t> </a:t>
            </a:r>
            <a:r>
              <a:rPr lang="ru-RU" altLang="ru-RU" sz="2000" dirty="0" err="1"/>
              <a:t>особливостям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свого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функціонування</a:t>
            </a:r>
            <a:r>
              <a:rPr lang="ru-RU" altLang="ru-RU" sz="2000" dirty="0"/>
              <a:t> "</a:t>
            </a:r>
            <a:r>
              <a:rPr lang="ru-RU" altLang="ru-RU" sz="2000" dirty="0" err="1"/>
              <a:t>хмарні</a:t>
            </a:r>
            <a:r>
              <a:rPr lang="ru-RU" altLang="ru-RU" sz="2000" dirty="0"/>
              <a:t>" </a:t>
            </a:r>
            <a:r>
              <a:rPr lang="ru-RU" altLang="ru-RU" sz="2000" dirty="0" err="1"/>
              <a:t>сервіси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творять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цілком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специфічне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середовище</a:t>
            </a:r>
            <a:r>
              <a:rPr lang="ru-RU" altLang="ru-RU" sz="2000" dirty="0"/>
              <a:t>, в </a:t>
            </a:r>
            <a:r>
              <a:rPr lang="ru-RU" altLang="ru-RU" sz="2000" dirty="0" err="1"/>
              <a:t>якому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традиційні</a:t>
            </a:r>
            <a:r>
              <a:rPr lang="ru-RU" altLang="ru-RU" sz="2000" dirty="0"/>
              <a:t> нормативно-</a:t>
            </a:r>
            <a:r>
              <a:rPr lang="ru-RU" altLang="ru-RU" sz="2000" dirty="0" err="1"/>
              <a:t>правові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механізми</a:t>
            </a:r>
            <a:r>
              <a:rPr lang="ru-RU" altLang="ru-RU" sz="2000" dirty="0"/>
              <a:t>, практики та </a:t>
            </a:r>
            <a:r>
              <a:rPr lang="ru-RU" altLang="ru-RU" sz="2000" dirty="0" err="1"/>
              <a:t>підходи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стають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здебільшого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неефективними</a:t>
            </a:r>
            <a:r>
              <a:rPr lang="ru-RU" altLang="ru-RU" sz="2000" dirty="0"/>
              <a:t>;</a:t>
            </a:r>
            <a:br>
              <a:rPr lang="ru-RU" altLang="ru-RU" sz="2000" dirty="0"/>
            </a:br>
            <a:endParaRPr lang="ru-RU" altLang="ru-RU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ru-RU" altLang="ru-RU" sz="2000" dirty="0" smtClean="0"/>
              <a:t> У </a:t>
            </a:r>
            <a:r>
              <a:rPr lang="ru-RU" altLang="ru-RU" sz="2000" dirty="0"/>
              <a:t>глобальному </a:t>
            </a:r>
            <a:r>
              <a:rPr lang="ru-RU" altLang="ru-RU" sz="2000" dirty="0" err="1"/>
              <a:t>вимірі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індустрія</a:t>
            </a:r>
            <a:r>
              <a:rPr lang="ru-RU" altLang="ru-RU" sz="2000" dirty="0"/>
              <a:t> "</a:t>
            </a:r>
            <a:r>
              <a:rPr lang="ru-RU" altLang="ru-RU" sz="2000" dirty="0" err="1"/>
              <a:t>хмарних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обчислень</a:t>
            </a:r>
            <a:r>
              <a:rPr lang="ru-RU" altLang="ru-RU" sz="2000" dirty="0"/>
              <a:t>" </a:t>
            </a:r>
            <a:r>
              <a:rPr lang="ru-RU" altLang="ru-RU" sz="2000" dirty="0" err="1"/>
              <a:t>вже</a:t>
            </a:r>
            <a:r>
              <a:rPr lang="ru-RU" altLang="ru-RU" sz="2000" dirty="0"/>
              <a:t> зараз </a:t>
            </a:r>
            <a:r>
              <a:rPr lang="ru-RU" altLang="ru-RU" sz="2000" dirty="0" err="1"/>
              <a:t>перетворилася</a:t>
            </a:r>
            <a:r>
              <a:rPr lang="ru-RU" altLang="ru-RU" sz="2000" dirty="0"/>
              <a:t> на критично </a:t>
            </a:r>
            <a:r>
              <a:rPr lang="ru-RU" altLang="ru-RU" sz="2000" dirty="0" err="1"/>
              <a:t>важливий</a:t>
            </a:r>
            <a:r>
              <a:rPr lang="ru-RU" altLang="ru-RU" sz="2000" dirty="0"/>
              <a:t> ресурс ІТ-</a:t>
            </a:r>
            <a:r>
              <a:rPr lang="ru-RU" altLang="ru-RU" sz="2000" dirty="0" err="1"/>
              <a:t>сфери</a:t>
            </a:r>
            <a:r>
              <a:rPr lang="ru-RU" altLang="ru-RU" sz="2000" dirty="0"/>
              <a:t>, але, за </a:t>
            </a:r>
            <a:r>
              <a:rPr lang="ru-RU" altLang="ru-RU" sz="2000" dirty="0" err="1"/>
              <a:t>одностайними</a:t>
            </a:r>
            <a:r>
              <a:rPr lang="ru-RU" altLang="ru-RU" sz="2000" dirty="0"/>
              <a:t> прогнозами, </a:t>
            </a:r>
            <a:r>
              <a:rPr lang="ru-RU" altLang="ru-RU" sz="2000" dirty="0" err="1"/>
              <a:t>найближчими</a:t>
            </a:r>
            <a:r>
              <a:rPr lang="ru-RU" altLang="ru-RU" sz="2000" dirty="0"/>
              <a:t> роками </a:t>
            </a:r>
            <a:r>
              <a:rPr lang="ru-RU" altLang="ru-RU" sz="2000" dirty="0" err="1"/>
              <a:t>її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питома</a:t>
            </a:r>
            <a:r>
              <a:rPr lang="ru-RU" altLang="ru-RU" sz="2000" dirty="0"/>
              <a:t> вага в </a:t>
            </a:r>
            <a:r>
              <a:rPr lang="ru-RU" altLang="ru-RU" sz="2000" dirty="0" err="1"/>
              <a:t>бізнесі</a:t>
            </a:r>
            <a:r>
              <a:rPr lang="ru-RU" altLang="ru-RU" sz="2000" dirty="0"/>
              <a:t> і </a:t>
            </a:r>
            <a:r>
              <a:rPr lang="ru-RU" altLang="ru-RU" sz="2000" dirty="0" err="1"/>
              <a:t>багатьох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інших</a:t>
            </a:r>
            <a:r>
              <a:rPr lang="ru-RU" altLang="ru-RU" sz="2000" dirty="0"/>
              <a:t> сферах </a:t>
            </a:r>
            <a:r>
              <a:rPr lang="ru-RU" altLang="ru-RU" sz="2000" dirty="0" err="1"/>
              <a:t>життя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зросте</a:t>
            </a:r>
            <a:r>
              <a:rPr lang="ru-RU" altLang="ru-RU" sz="2000" dirty="0"/>
              <a:t> в рази.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/>
          </a:p>
        </p:txBody>
      </p:sp>
      <p:pic>
        <p:nvPicPr>
          <p:cNvPr id="1029" name="Picture 5" descr="http://mors.in.ua/uploads/posts/2015-03/1426430262_app_sphere_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235" y="1671819"/>
            <a:ext cx="4015176" cy="4019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4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ru-RU" b="1" dirty="0" err="1"/>
              <a:t>проблеми</a:t>
            </a:r>
            <a:r>
              <a:rPr lang="ru-RU" b="1" dirty="0"/>
              <a:t> та </a:t>
            </a:r>
            <a:r>
              <a:rPr lang="ru-RU" b="1" dirty="0" err="1"/>
              <a:t>ризики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"</a:t>
            </a:r>
            <a:r>
              <a:rPr lang="ru-RU" b="1" dirty="0" err="1"/>
              <a:t>хмар</a:t>
            </a:r>
            <a:r>
              <a:rPr lang="ru-RU" b="1" dirty="0"/>
              <a:t>":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2" y="1478570"/>
            <a:ext cx="6392152" cy="537943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400" dirty="0" err="1" smtClean="0"/>
              <a:t>технологія</a:t>
            </a:r>
            <a:r>
              <a:rPr lang="ru-RU" sz="3400" dirty="0" smtClean="0"/>
              <a:t> </a:t>
            </a:r>
            <a:r>
              <a:rPr lang="ru-RU" sz="3400" dirty="0"/>
              <a:t>все </a:t>
            </a:r>
            <a:r>
              <a:rPr lang="ru-RU" sz="3400" dirty="0" err="1"/>
              <a:t>ще</a:t>
            </a:r>
            <a:r>
              <a:rPr lang="ru-RU" sz="3400" dirty="0"/>
              <a:t> у </a:t>
            </a:r>
            <a:r>
              <a:rPr lang="ru-RU" sz="3400" dirty="0" err="1"/>
              <a:t>стадії</a:t>
            </a:r>
            <a:r>
              <a:rPr lang="ru-RU" sz="3400" dirty="0"/>
              <a:t> </a:t>
            </a:r>
            <a:r>
              <a:rPr lang="ru-RU" sz="3400" dirty="0" err="1"/>
              <a:t>розробки</a:t>
            </a:r>
            <a:r>
              <a:rPr lang="ru-RU" sz="3400" dirty="0"/>
              <a:t> і не </a:t>
            </a:r>
            <a:r>
              <a:rPr lang="ru-RU" sz="3400" dirty="0" err="1" smtClean="0"/>
              <a:t>випробована</a:t>
            </a:r>
            <a:r>
              <a:rPr lang="ru-RU" sz="3400" dirty="0" smtClean="0"/>
              <a:t> </a:t>
            </a:r>
            <a:r>
              <a:rPr lang="ru-RU" sz="3400" dirty="0"/>
              <a:t>остаточно</a:t>
            </a:r>
            <a:r>
              <a:rPr lang="ru-RU" sz="3400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400" dirty="0" err="1"/>
              <a:t>досі</a:t>
            </a:r>
            <a:r>
              <a:rPr lang="ru-RU" sz="3400" dirty="0"/>
              <a:t> </a:t>
            </a:r>
            <a:r>
              <a:rPr lang="ru-RU" sz="3400" dirty="0" err="1"/>
              <a:t>немає</a:t>
            </a:r>
            <a:r>
              <a:rPr lang="ru-RU" sz="3400" dirty="0"/>
              <a:t> </a:t>
            </a:r>
            <a:r>
              <a:rPr lang="ru-RU" sz="3400" dirty="0" err="1"/>
              <a:t>міжнародної</a:t>
            </a:r>
            <a:r>
              <a:rPr lang="ru-RU" sz="3400" dirty="0"/>
              <a:t> угоди про </a:t>
            </a:r>
            <a:r>
              <a:rPr lang="ru-RU" sz="3400" dirty="0" err="1"/>
              <a:t>єдину</a:t>
            </a:r>
            <a:r>
              <a:rPr lang="ru-RU" sz="3400" dirty="0"/>
              <a:t> </a:t>
            </a:r>
            <a:r>
              <a:rPr lang="ru-RU" sz="3400" dirty="0" err="1"/>
              <a:t>термінологію</a:t>
            </a:r>
            <a:r>
              <a:rPr lang="ru-RU" sz="3400" dirty="0"/>
              <a:t>, </a:t>
            </a:r>
            <a:r>
              <a:rPr lang="ru-RU" sz="3400" dirty="0" err="1"/>
              <a:t>хоча</a:t>
            </a:r>
            <a:r>
              <a:rPr lang="ru-RU" sz="3400" dirty="0"/>
              <a:t> </a:t>
            </a:r>
            <a:r>
              <a:rPr lang="ru-RU" sz="3400" dirty="0" err="1"/>
              <a:t>технологія</a:t>
            </a:r>
            <a:r>
              <a:rPr lang="ru-RU" sz="3400" dirty="0"/>
              <a:t> є </a:t>
            </a:r>
            <a:r>
              <a:rPr lang="ru-RU" sz="3400" dirty="0" err="1"/>
              <a:t>транскордонною</a:t>
            </a:r>
            <a:r>
              <a:rPr lang="ru-RU" sz="3400" dirty="0"/>
              <a:t>, а </a:t>
            </a:r>
            <a:r>
              <a:rPr lang="ru-RU" sz="3400" dirty="0" err="1"/>
              <a:t>обробка</a:t>
            </a:r>
            <a:r>
              <a:rPr lang="ru-RU" sz="3400" dirty="0"/>
              <a:t> </a:t>
            </a:r>
            <a:r>
              <a:rPr lang="ru-RU" sz="3400" dirty="0" err="1"/>
              <a:t>даних</a:t>
            </a:r>
            <a:r>
              <a:rPr lang="ru-RU" sz="3400" dirty="0"/>
              <a:t> </a:t>
            </a:r>
            <a:r>
              <a:rPr lang="ru-RU" sz="3400" dirty="0" err="1"/>
              <a:t>фактично</a:t>
            </a:r>
            <a:r>
              <a:rPr lang="ru-RU" sz="3400" dirty="0"/>
              <a:t> стала </a:t>
            </a:r>
            <a:r>
              <a:rPr lang="ru-RU" sz="3400" dirty="0" err="1"/>
              <a:t>глобальним</a:t>
            </a:r>
            <a:r>
              <a:rPr lang="ru-RU" sz="3400" dirty="0"/>
              <a:t> </a:t>
            </a:r>
            <a:r>
              <a:rPr lang="ru-RU" sz="3400" dirty="0" err="1"/>
              <a:t>процесом</a:t>
            </a:r>
            <a:r>
              <a:rPr lang="ru-RU" sz="34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400" dirty="0" err="1"/>
              <a:t>діяльність</a:t>
            </a:r>
            <a:r>
              <a:rPr lang="ru-RU" sz="3400" dirty="0"/>
              <a:t> </a:t>
            </a:r>
            <a:r>
              <a:rPr lang="ru-RU" sz="3400" dirty="0" err="1"/>
              <a:t>провайдерів</a:t>
            </a:r>
            <a:r>
              <a:rPr lang="ru-RU" sz="3400" dirty="0"/>
              <a:t> є </a:t>
            </a:r>
            <a:r>
              <a:rPr lang="ru-RU" sz="3400" dirty="0" err="1"/>
              <a:t>недостатньо</a:t>
            </a:r>
            <a:r>
              <a:rPr lang="ru-RU" sz="3400" dirty="0"/>
              <a:t> </a:t>
            </a:r>
            <a:r>
              <a:rPr lang="ru-RU" sz="3400" dirty="0" err="1"/>
              <a:t>прозорою</a:t>
            </a:r>
            <a:r>
              <a:rPr lang="ru-RU" sz="3400" dirty="0"/>
              <a:t> і не </a:t>
            </a:r>
            <a:r>
              <a:rPr lang="ru-RU" sz="3400" dirty="0" err="1"/>
              <a:t>може</a:t>
            </a:r>
            <a:r>
              <a:rPr lang="ru-RU" sz="3400" dirty="0"/>
              <a:t> бути </a:t>
            </a:r>
            <a:r>
              <a:rPr lang="ru-RU" sz="3400" dirty="0" err="1"/>
              <a:t>повністю</a:t>
            </a:r>
            <a:r>
              <a:rPr lang="ru-RU" sz="3400" dirty="0"/>
              <a:t> </a:t>
            </a:r>
            <a:r>
              <a:rPr lang="ru-RU" sz="3400" dirty="0" err="1"/>
              <a:t>відслідкована</a:t>
            </a:r>
            <a:r>
              <a:rPr lang="ru-RU" sz="3400" dirty="0"/>
              <a:t>. </a:t>
            </a:r>
            <a:r>
              <a:rPr lang="ru-RU" sz="3400" dirty="0" err="1"/>
              <a:t>Це</a:t>
            </a:r>
            <a:r>
              <a:rPr lang="ru-RU" sz="3400" dirty="0"/>
              <a:t> </a:t>
            </a:r>
            <a:r>
              <a:rPr lang="ru-RU" sz="3400" dirty="0" err="1"/>
              <a:t>значно</a:t>
            </a:r>
            <a:r>
              <a:rPr lang="ru-RU" sz="3400" dirty="0"/>
              <a:t> </a:t>
            </a:r>
            <a:r>
              <a:rPr lang="ru-RU" sz="3400" dirty="0" err="1"/>
              <a:t>ускладнює</a:t>
            </a:r>
            <a:r>
              <a:rPr lang="ru-RU" sz="3400" dirty="0"/>
              <a:t> </a:t>
            </a:r>
            <a:r>
              <a:rPr lang="ru-RU" sz="3400" dirty="0" err="1"/>
              <a:t>оцінку</a:t>
            </a:r>
            <a:r>
              <a:rPr lang="ru-RU" sz="3400" dirty="0"/>
              <a:t> </a:t>
            </a:r>
            <a:r>
              <a:rPr lang="ru-RU" sz="3400" dirty="0" err="1"/>
              <a:t>ризиків</a:t>
            </a:r>
            <a:r>
              <a:rPr lang="ru-RU" sz="3400" dirty="0"/>
              <a:t> і </a:t>
            </a:r>
            <a:r>
              <a:rPr lang="ru-RU" sz="3400" dirty="0" err="1"/>
              <a:t>створення</a:t>
            </a:r>
            <a:r>
              <a:rPr lang="ru-RU" sz="3400" dirty="0"/>
              <a:t> </a:t>
            </a:r>
            <a:r>
              <a:rPr lang="ru-RU" sz="3400" dirty="0" err="1"/>
              <a:t>єдиних</a:t>
            </a:r>
            <a:r>
              <a:rPr lang="ru-RU" sz="3400" dirty="0"/>
              <a:t> правил </a:t>
            </a:r>
            <a:r>
              <a:rPr lang="ru-RU" sz="3400" dirty="0" err="1"/>
              <a:t>гри</a:t>
            </a:r>
            <a:r>
              <a:rPr lang="ru-RU" sz="34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400" dirty="0" err="1"/>
              <a:t>дотримання</a:t>
            </a:r>
            <a:r>
              <a:rPr lang="ru-RU" sz="3400" dirty="0"/>
              <a:t> </a:t>
            </a:r>
            <a:r>
              <a:rPr lang="ru-RU" sz="3400" dirty="0" err="1"/>
              <a:t>конфіденційності</a:t>
            </a:r>
            <a:r>
              <a:rPr lang="ru-RU" sz="3400" dirty="0"/>
              <a:t>, </a:t>
            </a:r>
            <a:r>
              <a:rPr lang="ru-RU" sz="3400" dirty="0" err="1"/>
              <a:t>недоторканості</a:t>
            </a:r>
            <a:r>
              <a:rPr lang="ru-RU" sz="3400" dirty="0"/>
              <a:t> </a:t>
            </a:r>
            <a:r>
              <a:rPr lang="ru-RU" sz="3400" dirty="0" err="1"/>
              <a:t>інформації</a:t>
            </a:r>
            <a:r>
              <a:rPr lang="ru-RU" sz="3400" dirty="0"/>
              <a:t> та режиму доступу до </a:t>
            </a:r>
            <a:r>
              <a:rPr lang="ru-RU" sz="3400" dirty="0" err="1"/>
              <a:t>неї</a:t>
            </a:r>
            <a:r>
              <a:rPr lang="ru-RU" sz="3400" dirty="0"/>
              <a:t> не </a:t>
            </a:r>
            <a:r>
              <a:rPr lang="ru-RU" sz="3400" dirty="0" err="1"/>
              <a:t>може</a:t>
            </a:r>
            <a:r>
              <a:rPr lang="ru-RU" sz="3400" dirty="0"/>
              <a:t> бути </a:t>
            </a:r>
            <a:r>
              <a:rPr lang="ru-RU" sz="3400" dirty="0" err="1"/>
              <a:t>проконтрольоване</a:t>
            </a:r>
            <a:r>
              <a:rPr lang="ru-RU" sz="3400" dirty="0"/>
              <a:t> у "</a:t>
            </a:r>
            <a:r>
              <a:rPr lang="ru-RU" sz="3400" dirty="0" err="1"/>
              <a:t>хмарах</a:t>
            </a:r>
            <a:r>
              <a:rPr lang="ru-RU" sz="3400" dirty="0"/>
              <a:t>";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400" dirty="0" err="1"/>
              <a:t>під</a:t>
            </a:r>
            <a:r>
              <a:rPr lang="ru-RU" sz="3400" dirty="0"/>
              <a:t> час </a:t>
            </a:r>
            <a:r>
              <a:rPr lang="ru-RU" sz="3400" dirty="0" err="1"/>
              <a:t>передачі</a:t>
            </a:r>
            <a:r>
              <a:rPr lang="ru-RU" sz="3400" dirty="0"/>
              <a:t> ПД </a:t>
            </a:r>
            <a:r>
              <a:rPr lang="ru-RU" sz="3400" dirty="0" err="1"/>
              <a:t>потрапляють</a:t>
            </a:r>
            <a:r>
              <a:rPr lang="ru-RU" sz="3400" dirty="0"/>
              <a:t> </a:t>
            </a:r>
            <a:r>
              <a:rPr lang="ru-RU" sz="3400" dirty="0" err="1"/>
              <a:t>під</a:t>
            </a:r>
            <a:r>
              <a:rPr lang="ru-RU" sz="3400" dirty="0"/>
              <a:t> </a:t>
            </a:r>
            <a:r>
              <a:rPr lang="ru-RU" sz="3400" dirty="0" err="1"/>
              <a:t>юрисдикції</a:t>
            </a:r>
            <a:r>
              <a:rPr lang="ru-RU" sz="3400" dirty="0"/>
              <a:t>, в </a:t>
            </a:r>
            <a:r>
              <a:rPr lang="ru-RU" sz="3400" dirty="0" err="1"/>
              <a:t>яких</a:t>
            </a:r>
            <a:r>
              <a:rPr lang="ru-RU" sz="3400" dirty="0"/>
              <a:t> не </a:t>
            </a:r>
            <a:r>
              <a:rPr lang="ru-RU" sz="3400" dirty="0" err="1"/>
              <a:t>передбачено</a:t>
            </a:r>
            <a:r>
              <a:rPr lang="ru-RU" sz="3400" dirty="0"/>
              <a:t> </a:t>
            </a:r>
            <a:r>
              <a:rPr lang="ru-RU" sz="3400" dirty="0" err="1"/>
              <a:t>їх</a:t>
            </a:r>
            <a:r>
              <a:rPr lang="ru-RU" sz="3400" dirty="0"/>
              <a:t> адекватного </a:t>
            </a:r>
            <a:r>
              <a:rPr lang="ru-RU" sz="3400" dirty="0" err="1"/>
              <a:t>захисту</a:t>
            </a:r>
            <a:r>
              <a:rPr lang="ru-RU" sz="34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400" dirty="0" err="1"/>
              <a:t>провайдери</a:t>
            </a:r>
            <a:r>
              <a:rPr lang="ru-RU" sz="3400" dirty="0"/>
              <a:t> та </a:t>
            </a:r>
            <a:r>
              <a:rPr lang="ru-RU" sz="3400" dirty="0" err="1"/>
              <a:t>їх</a:t>
            </a:r>
            <a:r>
              <a:rPr lang="ru-RU" sz="3400" dirty="0"/>
              <a:t> </a:t>
            </a:r>
            <a:r>
              <a:rPr lang="ru-RU" sz="3400" dirty="0" err="1"/>
              <a:t>партнери</a:t>
            </a:r>
            <a:r>
              <a:rPr lang="ru-RU" sz="3400" dirty="0"/>
              <a:t> </a:t>
            </a:r>
            <a:r>
              <a:rPr lang="ru-RU" sz="3400" dirty="0" err="1"/>
              <a:t>використовують</a:t>
            </a:r>
            <a:r>
              <a:rPr lang="ru-RU" sz="3400" dirty="0"/>
              <a:t> </a:t>
            </a:r>
            <a:r>
              <a:rPr lang="ru-RU" sz="3400" dirty="0" err="1"/>
              <a:t>приватні</a:t>
            </a:r>
            <a:r>
              <a:rPr lang="ru-RU" sz="3400" dirty="0"/>
              <a:t> </a:t>
            </a:r>
            <a:r>
              <a:rPr lang="ru-RU" sz="3400" dirty="0" err="1"/>
              <a:t>дані</a:t>
            </a:r>
            <a:r>
              <a:rPr lang="ru-RU" sz="3400" dirty="0"/>
              <a:t> у </a:t>
            </a:r>
            <a:r>
              <a:rPr lang="ru-RU" sz="3400" dirty="0" err="1"/>
              <a:t>своїх</a:t>
            </a:r>
            <a:r>
              <a:rPr lang="ru-RU" sz="3400" dirty="0"/>
              <a:t> </a:t>
            </a:r>
            <a:r>
              <a:rPr lang="ru-RU" sz="3400" dirty="0" err="1"/>
              <a:t>інтересах</a:t>
            </a:r>
            <a:r>
              <a:rPr lang="ru-RU" sz="3400" dirty="0"/>
              <a:t> без </a:t>
            </a:r>
            <a:r>
              <a:rPr lang="ru-RU" sz="3400" dirty="0" err="1"/>
              <a:t>повідомлення</a:t>
            </a:r>
            <a:r>
              <a:rPr lang="ru-RU" sz="3400" dirty="0"/>
              <a:t> про </a:t>
            </a:r>
            <a:r>
              <a:rPr lang="ru-RU" sz="3400" dirty="0" err="1"/>
              <a:t>це</a:t>
            </a:r>
            <a:r>
              <a:rPr lang="ru-RU" sz="3400" dirty="0"/>
              <a:t> </a:t>
            </a:r>
            <a:r>
              <a:rPr lang="ru-RU" sz="3400" dirty="0" err="1" smtClean="0"/>
              <a:t>власника</a:t>
            </a:r>
            <a:r>
              <a:rPr lang="ru-RU" sz="3400" dirty="0" smtClean="0"/>
              <a:t> </a:t>
            </a:r>
            <a:r>
              <a:rPr lang="ru-RU" sz="3400" dirty="0"/>
              <a:t>та </a:t>
            </a:r>
            <a:r>
              <a:rPr lang="ru-RU" sz="3400" dirty="0" err="1"/>
              <a:t>його</a:t>
            </a:r>
            <a:r>
              <a:rPr lang="ru-RU" sz="3400" dirty="0"/>
              <a:t> </a:t>
            </a:r>
            <a:r>
              <a:rPr lang="ru-RU" sz="3400" dirty="0" err="1"/>
              <a:t>згоди</a:t>
            </a:r>
            <a:r>
              <a:rPr lang="ru-RU" sz="34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400" dirty="0" err="1"/>
              <a:t>локальні</a:t>
            </a:r>
            <a:r>
              <a:rPr lang="ru-RU" sz="3400" dirty="0"/>
              <a:t> (</a:t>
            </a:r>
            <a:r>
              <a:rPr lang="ru-RU" sz="3400" dirty="0" err="1"/>
              <a:t>національні</a:t>
            </a:r>
            <a:r>
              <a:rPr lang="ru-RU" sz="3400" dirty="0"/>
              <a:t>) </a:t>
            </a:r>
            <a:r>
              <a:rPr lang="ru-RU" sz="3400" dirty="0" err="1"/>
              <a:t>контролюючі</a:t>
            </a:r>
            <a:r>
              <a:rPr lang="ru-RU" sz="3400" dirty="0"/>
              <a:t> </a:t>
            </a:r>
            <a:r>
              <a:rPr lang="ru-RU" sz="3400" dirty="0" err="1"/>
              <a:t>інститути</a:t>
            </a:r>
            <a:r>
              <a:rPr lang="ru-RU" sz="3400" dirty="0"/>
              <a:t> з </a:t>
            </a:r>
            <a:r>
              <a:rPr lang="ru-RU" sz="3400" dirty="0" err="1"/>
              <a:t>захисту</a:t>
            </a:r>
            <a:r>
              <a:rPr lang="ru-RU" sz="3400" dirty="0"/>
              <a:t> ПД </a:t>
            </a:r>
            <a:r>
              <a:rPr lang="ru-RU" sz="3400" dirty="0" err="1"/>
              <a:t>фактично</a:t>
            </a:r>
            <a:r>
              <a:rPr lang="ru-RU" sz="3400" dirty="0"/>
              <a:t> не </a:t>
            </a:r>
            <a:r>
              <a:rPr lang="ru-RU" sz="3400" dirty="0" err="1"/>
              <a:t>мають</a:t>
            </a:r>
            <a:r>
              <a:rPr lang="ru-RU" sz="3400" dirty="0"/>
              <a:t> </a:t>
            </a:r>
            <a:r>
              <a:rPr lang="ru-RU" sz="3400" dirty="0" err="1"/>
              <a:t>можливості</a:t>
            </a:r>
            <a:r>
              <a:rPr lang="ru-RU" sz="3400" dirty="0"/>
              <a:t> </a:t>
            </a:r>
            <a:r>
              <a:rPr lang="ru-RU" sz="3400" dirty="0" err="1"/>
              <a:t>нагляду</a:t>
            </a:r>
            <a:r>
              <a:rPr lang="ru-RU" sz="3400" dirty="0"/>
              <a:t> за </a:t>
            </a:r>
            <a:r>
              <a:rPr lang="ru-RU" sz="3400" dirty="0" err="1"/>
              <a:t>процесом</a:t>
            </a:r>
            <a:r>
              <a:rPr lang="ru-RU" sz="3400" dirty="0"/>
              <a:t> </a:t>
            </a:r>
            <a:r>
              <a:rPr lang="ru-RU" sz="3400" dirty="0" err="1"/>
              <a:t>обробки</a:t>
            </a:r>
            <a:r>
              <a:rPr lang="ru-RU" sz="3400" dirty="0"/>
              <a:t> </a:t>
            </a:r>
            <a:r>
              <a:rPr lang="ru-RU" sz="3400" dirty="0" err="1"/>
              <a:t>даних</a:t>
            </a:r>
            <a:r>
              <a:rPr lang="ru-RU" sz="3400" dirty="0"/>
              <a:t> провайдерами "</a:t>
            </a:r>
            <a:r>
              <a:rPr lang="ru-RU" sz="3400" dirty="0" err="1"/>
              <a:t>хмарних</a:t>
            </a:r>
            <a:r>
              <a:rPr lang="ru-RU" sz="3400" dirty="0"/>
              <a:t>" </a:t>
            </a:r>
            <a:r>
              <a:rPr lang="ru-RU" sz="3400" dirty="0" err="1"/>
              <a:t>послуг</a:t>
            </a:r>
            <a:r>
              <a:rPr lang="ru-RU" sz="3400" dirty="0" smtClean="0"/>
              <a:t>.</a:t>
            </a:r>
            <a:endParaRPr lang="ru-RU" sz="3400" dirty="0"/>
          </a:p>
          <a:p>
            <a:endParaRPr lang="ru-RU" dirty="0"/>
          </a:p>
        </p:txBody>
      </p:sp>
      <p:pic>
        <p:nvPicPr>
          <p:cNvPr id="2058" name="Picture 10" descr="http://img1.liveinternet.ru/images/attach/d/1/135/43/135043529_5672195_0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8387" y="1897038"/>
            <a:ext cx="4831091" cy="385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3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0" y="1074820"/>
            <a:ext cx="9906000" cy="1851427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Загалом</a:t>
            </a:r>
            <a:r>
              <a:rPr lang="ru-RU" b="1" dirty="0"/>
              <a:t>, на </a:t>
            </a:r>
            <a:r>
              <a:rPr lang="ru-RU" b="1" dirty="0" err="1"/>
              <a:t>даний</a:t>
            </a:r>
            <a:r>
              <a:rPr lang="ru-RU" b="1" dirty="0"/>
              <a:t> момент весь комплекс проблем, </a:t>
            </a:r>
            <a:r>
              <a:rPr lang="ru-RU" b="1" dirty="0" err="1"/>
              <a:t>пов'язаних</a:t>
            </a:r>
            <a:r>
              <a:rPr lang="ru-RU" b="1" dirty="0"/>
              <a:t> з </a:t>
            </a:r>
            <a:r>
              <a:rPr lang="ru-RU" b="1" dirty="0" err="1"/>
              <a:t>дотриманням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r>
              <a:rPr lang="ru-RU" b="1" dirty="0"/>
              <a:t> </a:t>
            </a:r>
            <a:r>
              <a:rPr lang="ru-RU" b="1" dirty="0" err="1"/>
              <a:t>персональних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b="1" dirty="0"/>
              <a:t> у "</a:t>
            </a:r>
            <a:r>
              <a:rPr lang="ru-RU" b="1" dirty="0" err="1"/>
              <a:t>хмарах</a:t>
            </a:r>
            <a:r>
              <a:rPr lang="ru-RU" b="1" dirty="0"/>
              <a:t>",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дещо</a:t>
            </a:r>
            <a:r>
              <a:rPr lang="ru-RU" b="1" dirty="0"/>
              <a:t> </a:t>
            </a:r>
            <a:r>
              <a:rPr lang="ru-RU" b="1" dirty="0" err="1"/>
              <a:t>умовно</a:t>
            </a:r>
            <a:r>
              <a:rPr lang="ru-RU" b="1" dirty="0"/>
              <a:t> </a:t>
            </a:r>
            <a:r>
              <a:rPr lang="ru-RU" b="1" dirty="0" err="1"/>
              <a:t>поділити</a:t>
            </a:r>
            <a:r>
              <a:rPr lang="ru-RU" b="1" dirty="0"/>
              <a:t> на </a:t>
            </a:r>
            <a:r>
              <a:rPr lang="ru-RU" b="1" dirty="0" err="1"/>
              <a:t>дві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1357274" y="4154835"/>
            <a:ext cx="2734553" cy="823912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i="1" dirty="0" err="1" smtClean="0"/>
              <a:t>Об'єктивні</a:t>
            </a:r>
            <a:endParaRPr lang="ru-RU" sz="3600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3"/>
          </p:nvPr>
        </p:nvSpPr>
        <p:spPr>
          <a:xfrm>
            <a:off x="7970979" y="4154835"/>
            <a:ext cx="2876265" cy="823912"/>
          </a:xfrm>
        </p:spPr>
        <p:txBody>
          <a:bodyPr>
            <a:normAutofit fontScale="92500"/>
          </a:bodyPr>
          <a:lstStyle/>
          <a:p>
            <a:r>
              <a:rPr lang="ru-RU" sz="3600" b="1" i="1" dirty="0" err="1" smtClean="0"/>
              <a:t>Ситуативні</a:t>
            </a:r>
            <a:endParaRPr lang="ru-RU" sz="3600" dirty="0"/>
          </a:p>
        </p:txBody>
      </p:sp>
      <p:cxnSp>
        <p:nvCxnSpPr>
          <p:cNvPr id="9" name="Пряма зі стрілкою 8"/>
          <p:cNvCxnSpPr/>
          <p:nvPr/>
        </p:nvCxnSpPr>
        <p:spPr>
          <a:xfrm flipH="1">
            <a:off x="2274175" y="2926247"/>
            <a:ext cx="900753" cy="993892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>
            <a:off x="7970979" y="2926247"/>
            <a:ext cx="912123" cy="993892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ru-RU" b="1" i="1" dirty="0" err="1" smtClean="0"/>
              <a:t>Об'єктивні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58603" y="618760"/>
            <a:ext cx="6188808" cy="6000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/>
              <a:t>Т</a:t>
            </a:r>
            <a:r>
              <a:rPr lang="ru-RU" sz="1800" dirty="0" err="1" smtClean="0"/>
              <a:t>обто</a:t>
            </a:r>
            <a:r>
              <a:rPr lang="ru-RU" sz="1800" dirty="0" smtClean="0"/>
              <a:t> </a:t>
            </a:r>
            <a:r>
              <a:rPr lang="ru-RU" sz="1800" dirty="0" err="1"/>
              <a:t>такі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випливають</a:t>
            </a:r>
            <a:r>
              <a:rPr lang="ru-RU" sz="1800" dirty="0"/>
              <a:t> з </a:t>
            </a:r>
            <a:r>
              <a:rPr lang="ru-RU" sz="1800" dirty="0" err="1"/>
              <a:t>самої</a:t>
            </a:r>
            <a:r>
              <a:rPr lang="ru-RU" sz="1800" dirty="0"/>
              <a:t> </a:t>
            </a:r>
            <a:r>
              <a:rPr lang="ru-RU" sz="1800" dirty="0" err="1"/>
              <a:t>архітектури</a:t>
            </a:r>
            <a:r>
              <a:rPr lang="ru-RU" sz="1800" dirty="0"/>
              <a:t> "хмари" </a:t>
            </a:r>
            <a:r>
              <a:rPr lang="ru-RU" sz="1800" dirty="0" smtClean="0"/>
              <a:t>як </a:t>
            </a:r>
            <a:r>
              <a:rPr lang="ru-RU" sz="1800" dirty="0" err="1" smtClean="0"/>
              <a:t>технологічного</a:t>
            </a:r>
            <a:r>
              <a:rPr lang="ru-RU" sz="1800" dirty="0" smtClean="0"/>
              <a:t> </a:t>
            </a:r>
            <a:r>
              <a:rPr lang="ru-RU" sz="1800" dirty="0" err="1"/>
              <a:t>рішення</a:t>
            </a:r>
            <a:r>
              <a:rPr lang="ru-RU" sz="1800" dirty="0"/>
              <a:t>. Тут, за великим </a:t>
            </a:r>
            <a:r>
              <a:rPr lang="ru-RU" sz="1800" dirty="0" err="1"/>
              <a:t>рахунком</a:t>
            </a:r>
            <a:r>
              <a:rPr lang="ru-RU" sz="1800" dirty="0"/>
              <a:t>, </a:t>
            </a:r>
            <a:r>
              <a:rPr lang="ru-RU" sz="1800" dirty="0" err="1"/>
              <a:t>невирішеними</a:t>
            </a:r>
            <a:r>
              <a:rPr lang="ru-RU" sz="1800" dirty="0"/>
              <a:t> остаточно є </a:t>
            </a:r>
            <a:r>
              <a:rPr lang="ru-RU" sz="1800" dirty="0" err="1"/>
              <a:t>питання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: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а) </a:t>
            </a:r>
            <a:r>
              <a:rPr lang="ru-RU" sz="1800" dirty="0" err="1"/>
              <a:t>безпеки</a:t>
            </a:r>
            <a:r>
              <a:rPr lang="ru-RU" sz="1800" dirty="0"/>
              <a:t> ПД як </a:t>
            </a:r>
            <a:r>
              <a:rPr lang="ru-RU" sz="1800" dirty="0" err="1"/>
              <a:t>такої</a:t>
            </a:r>
            <a:r>
              <a:rPr lang="ru-RU" sz="1800" dirty="0"/>
              <a:t>, </a:t>
            </a:r>
            <a:r>
              <a:rPr lang="ru-RU" sz="1800" dirty="0" err="1"/>
              <a:t>тобто</a:t>
            </a:r>
            <a:r>
              <a:rPr lang="ru-RU" sz="1800" dirty="0"/>
              <a:t> </a:t>
            </a:r>
            <a:r>
              <a:rPr lang="ru-RU" sz="1800" dirty="0" err="1"/>
              <a:t>принципової</a:t>
            </a:r>
            <a:r>
              <a:rPr lang="ru-RU" sz="1800" dirty="0"/>
              <a:t> </a:t>
            </a:r>
            <a:r>
              <a:rPr lang="ru-RU" sz="1800" dirty="0" err="1"/>
              <a:t>здатності</a:t>
            </a:r>
            <a:r>
              <a:rPr lang="ru-RU" sz="1800" dirty="0"/>
              <a:t> </a:t>
            </a:r>
            <a:r>
              <a:rPr lang="ru-RU" sz="1800" dirty="0" err="1"/>
              <a:t>сервісів</a:t>
            </a:r>
            <a:r>
              <a:rPr lang="ru-RU" sz="1800" dirty="0"/>
              <a:t> </a:t>
            </a:r>
            <a:r>
              <a:rPr lang="ru-RU" sz="1800" dirty="0" err="1"/>
              <a:t>гарантувати</a:t>
            </a:r>
            <a:r>
              <a:rPr lang="ru-RU" sz="1800" dirty="0"/>
              <a:t> </a:t>
            </a:r>
            <a:r>
              <a:rPr lang="ru-RU" sz="1800" dirty="0" err="1"/>
              <a:t>зберігання</a:t>
            </a:r>
            <a:r>
              <a:rPr lang="ru-RU" sz="1800" dirty="0"/>
              <a:t> та </a:t>
            </a:r>
            <a:r>
              <a:rPr lang="ru-RU" sz="1800" dirty="0" err="1"/>
              <a:t>обробку</a:t>
            </a:r>
            <a:r>
              <a:rPr lang="ru-RU" sz="1800" dirty="0"/>
              <a:t> </a:t>
            </a:r>
            <a:r>
              <a:rPr lang="ru-RU" sz="1800" dirty="0" err="1"/>
              <a:t>даних</a:t>
            </a:r>
            <a:r>
              <a:rPr lang="ru-RU" sz="1800" dirty="0"/>
              <a:t> </a:t>
            </a:r>
            <a:r>
              <a:rPr lang="ru-RU" sz="1800" dirty="0" err="1"/>
              <a:t>згідно</a:t>
            </a:r>
            <a:r>
              <a:rPr lang="ru-RU" sz="1800" dirty="0"/>
              <a:t> з законом;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б) </a:t>
            </a:r>
            <a:r>
              <a:rPr lang="ru-RU" sz="1800" dirty="0" err="1"/>
              <a:t>фізичного</a:t>
            </a:r>
            <a:r>
              <a:rPr lang="ru-RU" sz="1800" dirty="0"/>
              <a:t> </a:t>
            </a:r>
            <a:r>
              <a:rPr lang="ru-RU" sz="1800" dirty="0" err="1"/>
              <a:t>розміщення</a:t>
            </a:r>
            <a:r>
              <a:rPr lang="ru-RU" sz="1800" dirty="0"/>
              <a:t> ПД та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транскордонної</a:t>
            </a:r>
            <a:r>
              <a:rPr lang="ru-RU" sz="1800" dirty="0"/>
              <a:t> </a:t>
            </a:r>
            <a:r>
              <a:rPr lang="ru-RU" sz="1800" dirty="0" err="1"/>
              <a:t>передачі</a:t>
            </a:r>
            <a:r>
              <a:rPr lang="ru-RU" sz="1800" dirty="0"/>
              <a:t>, </a:t>
            </a:r>
            <a:r>
              <a:rPr lang="ru-RU" sz="1800" dirty="0" err="1"/>
              <a:t>оскільки</a:t>
            </a:r>
            <a:r>
              <a:rPr lang="ru-RU" sz="1800" dirty="0"/>
              <a:t> </a:t>
            </a:r>
            <a:r>
              <a:rPr lang="ru-RU" sz="1800" dirty="0" err="1"/>
              <a:t>утримання</a:t>
            </a:r>
            <a:r>
              <a:rPr lang="ru-RU" sz="1800" dirty="0"/>
              <a:t> дата-центра у будь-</a:t>
            </a:r>
            <a:r>
              <a:rPr lang="ru-RU" sz="1800" dirty="0" err="1"/>
              <a:t>якій</a:t>
            </a:r>
            <a:r>
              <a:rPr lang="ru-RU" sz="1800" dirty="0"/>
              <a:t> </a:t>
            </a:r>
            <a:r>
              <a:rPr lang="ru-RU" sz="1800" dirty="0" err="1"/>
              <a:t>вигідній</a:t>
            </a:r>
            <a:r>
              <a:rPr lang="ru-RU" sz="1800" dirty="0"/>
              <a:t> провайдеру </a:t>
            </a:r>
            <a:r>
              <a:rPr lang="ru-RU" sz="1800" dirty="0" err="1"/>
              <a:t>точці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 </a:t>
            </a:r>
            <a:r>
              <a:rPr lang="ru-RU" sz="1800" dirty="0" err="1"/>
              <a:t>повністю</a:t>
            </a:r>
            <a:r>
              <a:rPr lang="ru-RU" sz="1800" dirty="0"/>
              <a:t> </a:t>
            </a:r>
            <a:r>
              <a:rPr lang="ru-RU" sz="1800" dirty="0" err="1"/>
              <a:t>відповідає</a:t>
            </a:r>
            <a:r>
              <a:rPr lang="ru-RU" sz="1800" dirty="0"/>
              <a:t> </a:t>
            </a:r>
            <a:r>
              <a:rPr lang="ru-RU" sz="1800" dirty="0" err="1"/>
              <a:t>самій</a:t>
            </a:r>
            <a:r>
              <a:rPr lang="ru-RU" sz="1800" dirty="0"/>
              <a:t> </a:t>
            </a:r>
            <a:r>
              <a:rPr lang="ru-RU" sz="1800" dirty="0" err="1"/>
              <a:t>ідеї</a:t>
            </a:r>
            <a:r>
              <a:rPr lang="ru-RU" sz="1800" dirty="0"/>
              <a:t> "хмари", але </a:t>
            </a:r>
            <a:r>
              <a:rPr lang="ru-RU" sz="1800" dirty="0" err="1"/>
              <a:t>може</a:t>
            </a:r>
            <a:r>
              <a:rPr lang="ru-RU" sz="1800" dirty="0"/>
              <a:t> бути </a:t>
            </a:r>
            <a:r>
              <a:rPr lang="ru-RU" sz="1800" dirty="0" err="1"/>
              <a:t>небезпечним</a:t>
            </a:r>
            <a:r>
              <a:rPr lang="ru-RU" sz="1800" dirty="0"/>
              <a:t> для </a:t>
            </a:r>
            <a:r>
              <a:rPr lang="ru-RU" sz="1800" dirty="0" err="1" smtClean="0"/>
              <a:t>користувача</a:t>
            </a:r>
            <a:r>
              <a:rPr lang="ru-RU" sz="1800" dirty="0" smtClean="0"/>
              <a:t>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в) доступу </a:t>
            </a:r>
            <a:r>
              <a:rPr lang="ru-RU" sz="1800" dirty="0" err="1"/>
              <a:t>користувача</a:t>
            </a:r>
            <a:r>
              <a:rPr lang="ru-RU" sz="1800" dirty="0"/>
              <a:t> до </a:t>
            </a:r>
            <a:r>
              <a:rPr lang="ru-RU" sz="1800" dirty="0" err="1"/>
              <a:t>своїх</a:t>
            </a:r>
            <a:r>
              <a:rPr lang="ru-RU" sz="1800" dirty="0"/>
              <a:t> ПД, </a:t>
            </a:r>
            <a:r>
              <a:rPr lang="ru-RU" sz="1800" dirty="0" err="1"/>
              <a:t>оскільки</a:t>
            </a:r>
            <a:r>
              <a:rPr lang="ru-RU" sz="1800" dirty="0"/>
              <a:t> </a:t>
            </a:r>
            <a:r>
              <a:rPr lang="ru-RU" sz="1800" dirty="0" err="1"/>
              <a:t>об'єктивно</a:t>
            </a:r>
            <a:r>
              <a:rPr lang="ru-RU" sz="1800" dirty="0"/>
              <a:t> не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контролює</a:t>
            </a:r>
            <a:r>
              <a:rPr lang="ru-RU" sz="1800" dirty="0"/>
              <a:t> </a:t>
            </a:r>
            <a:r>
              <a:rPr lang="ru-RU" sz="1800" dirty="0" err="1"/>
              <a:t>цей</a:t>
            </a:r>
            <a:r>
              <a:rPr lang="ru-RU" sz="1800" dirty="0"/>
              <a:t> доступ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 descr="http://icomputerdenver.com/wp-content/uploads/2011/10/Computer-Network-Cloud-Services-copy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95" y="1587752"/>
            <a:ext cx="4891544" cy="39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9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ru-RU" b="1" i="1" dirty="0" err="1" smtClean="0"/>
              <a:t>Ситуативні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04262" y="311504"/>
            <a:ext cx="5943148" cy="6225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Т</a:t>
            </a:r>
            <a:r>
              <a:rPr lang="ru-RU" dirty="0" err="1" smtClean="0"/>
              <a:t>обто</a:t>
            </a:r>
            <a:r>
              <a:rPr lang="ru-RU" dirty="0" smtClean="0"/>
              <a:t> </a:t>
            </a:r>
            <a:r>
              <a:rPr lang="ru-RU" dirty="0" err="1"/>
              <a:t>зумовлені</a:t>
            </a:r>
            <a:r>
              <a:rPr lang="ru-RU" dirty="0"/>
              <a:t> </a:t>
            </a:r>
            <a:r>
              <a:rPr lang="ru-RU" dirty="0" err="1"/>
              <a:t>поточними</a:t>
            </a:r>
            <a:r>
              <a:rPr lang="ru-RU" dirty="0"/>
              <a:t> </a:t>
            </a:r>
            <a:r>
              <a:rPr lang="ru-RU" dirty="0" err="1"/>
              <a:t>обставинами</a:t>
            </a:r>
            <a:r>
              <a:rPr lang="ru-RU" dirty="0"/>
              <a:t> (</a:t>
            </a:r>
            <a:r>
              <a:rPr lang="ru-RU" dirty="0" err="1"/>
              <a:t>фінансове</a:t>
            </a:r>
            <a:r>
              <a:rPr lang="ru-RU" dirty="0"/>
              <a:t> та </a:t>
            </a:r>
            <a:r>
              <a:rPr lang="ru-RU" dirty="0" err="1"/>
              <a:t>економічне</a:t>
            </a:r>
            <a:r>
              <a:rPr lang="ru-RU" dirty="0"/>
              <a:t> становище, </a:t>
            </a:r>
            <a:r>
              <a:rPr lang="ru-RU" dirty="0" err="1"/>
              <a:t>кон'юнктура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, </a:t>
            </a:r>
            <a:r>
              <a:rPr lang="ru-RU" dirty="0" err="1"/>
              <a:t>недосконалість</a:t>
            </a:r>
            <a:r>
              <a:rPr lang="ru-RU" dirty="0"/>
              <a:t> </a:t>
            </a:r>
            <a:r>
              <a:rPr lang="ru-RU" dirty="0" err="1"/>
              <a:t>законодавств</a:t>
            </a:r>
            <a:r>
              <a:rPr lang="ru-RU" dirty="0"/>
              <a:t>, </a:t>
            </a:r>
            <a:r>
              <a:rPr lang="ru-RU" dirty="0" err="1"/>
              <a:t>стихійні</a:t>
            </a:r>
            <a:r>
              <a:rPr lang="ru-RU" dirty="0"/>
              <a:t> лиха, доступ до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З </a:t>
            </a:r>
            <a:r>
              <a:rPr lang="ru-RU" dirty="0" err="1"/>
              <a:t>наведених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 видно,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ринку і </a:t>
            </a:r>
            <a:r>
              <a:rPr lang="ru-RU" dirty="0" err="1"/>
              <a:t>бурхливого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зараз </a:t>
            </a:r>
            <a:r>
              <a:rPr lang="ru-RU" dirty="0" err="1"/>
              <a:t>переживає</a:t>
            </a:r>
            <a:r>
              <a:rPr lang="ru-RU" dirty="0"/>
              <a:t> "</a:t>
            </a:r>
            <a:r>
              <a:rPr lang="ru-RU" dirty="0" err="1"/>
              <a:t>хмарна</a:t>
            </a:r>
            <a:r>
              <a:rPr lang="ru-RU" dirty="0"/>
              <a:t>" </a:t>
            </a:r>
            <a:r>
              <a:rPr lang="ru-RU" dirty="0" err="1"/>
              <a:t>індустрія</a:t>
            </a:r>
            <a:r>
              <a:rPr lang="ru-RU" dirty="0"/>
              <a:t>,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гравців</a:t>
            </a:r>
            <a:r>
              <a:rPr lang="ru-RU" dirty="0"/>
              <a:t> – через </a:t>
            </a:r>
            <a:r>
              <a:rPr lang="ru-RU" dirty="0" err="1"/>
              <a:t>свідому</a:t>
            </a:r>
            <a:r>
              <a:rPr lang="ru-RU" dirty="0"/>
              <a:t> </a:t>
            </a:r>
            <a:r>
              <a:rPr lang="ru-RU" dirty="0" err="1"/>
              <a:t>недоброчесність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причин – не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достатнього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захищеності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ПД.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об'єктивних</a:t>
            </a:r>
            <a:r>
              <a:rPr lang="ru-RU" dirty="0"/>
              <a:t>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системного характеру і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очікувати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ІТ і </a:t>
            </a:r>
            <a:r>
              <a:rPr lang="ru-RU" dirty="0" err="1"/>
              <a:t>встановленням</a:t>
            </a:r>
            <a:r>
              <a:rPr lang="ru-RU" dirty="0"/>
              <a:t> </a:t>
            </a:r>
            <a:r>
              <a:rPr lang="ru-RU" dirty="0" err="1"/>
              <a:t>єдиних</a:t>
            </a:r>
            <a:r>
              <a:rPr lang="ru-RU" dirty="0"/>
              <a:t> правил </a:t>
            </a:r>
            <a:r>
              <a:rPr lang="ru-RU" dirty="0" err="1"/>
              <a:t>гри</a:t>
            </a:r>
            <a:r>
              <a:rPr lang="ru-RU" dirty="0"/>
              <a:t> на ринку </a:t>
            </a:r>
            <a:r>
              <a:rPr lang="ru-RU" dirty="0" err="1"/>
              <a:t>галузі</a:t>
            </a:r>
            <a:r>
              <a:rPr lang="ru-RU" dirty="0"/>
              <a:t> вони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розв'язані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2" descr="http://icomputerdenver.com/wp-content/uploads/2011/10/Computer-Network-Cloud-Services-copy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95" y="1587752"/>
            <a:ext cx="4891544" cy="39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7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36381"/>
            <a:ext cx="9905998" cy="1478570"/>
          </a:xfrm>
        </p:spPr>
        <p:txBody>
          <a:bodyPr/>
          <a:lstStyle/>
          <a:p>
            <a:r>
              <a:rPr lang="uk-UA" dirty="0"/>
              <a:t>Безпека хмарних </a:t>
            </a:r>
            <a:r>
              <a:rPr lang="uk-UA" dirty="0" smtClean="0"/>
              <a:t>сервісів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3" y="1608042"/>
            <a:ext cx="8480260" cy="3541714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Різним хмарам - різний захист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Залежно від особливості діяльності, додатків і вимог до безпеки, інфраструктура компанії може бути побудована на базі приватного, гібридного або </a:t>
            </a:r>
            <a:r>
              <a:rPr lang="uk-UA" dirty="0" smtClean="0"/>
              <a:t>публічної </a:t>
            </a:r>
            <a:r>
              <a:rPr lang="uk-UA" dirty="0"/>
              <a:t>хмари. </a:t>
            </a:r>
            <a:endParaRPr lang="ru-RU" dirty="0"/>
          </a:p>
        </p:txBody>
      </p:sp>
      <p:pic>
        <p:nvPicPr>
          <p:cNvPr id="4100" name="Picture 4" descr="https://cdn.app.compendium.com/uploads/user/e7c690e8-6ff9-102a-ac6d-e4aebca50425/d45c8112-f5fc-475c-9814-48b6b3aed1b6/File/00684dc01ee55468770b8848aed87504/the_hybrid_clou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2436" y="2851624"/>
            <a:ext cx="6009564" cy="40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0204-362B-4A73-AEBF-463D1EB0433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Схема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Схема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хем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Схема</Template>
  <TotalTime>470</TotalTime>
  <Words>1421</Words>
  <Application>Microsoft Office PowerPoint</Application>
  <PresentationFormat>Произвольный</PresentationFormat>
  <Paragraphs>140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Схема</vt:lpstr>
      <vt:lpstr>Безпека у хмарних сервісах</vt:lpstr>
      <vt:lpstr>План</vt:lpstr>
      <vt:lpstr>вступ</vt:lpstr>
      <vt:lpstr>Актуальні питання захисту персональних даних у віртуальному середовищі</vt:lpstr>
      <vt:lpstr>проблеми та ризики використання "хмар":</vt:lpstr>
      <vt:lpstr>Загалом, на даний момент весь комплекс проблем, пов'язаних з дотриманням безпеки персональних даних у "хмарах", можна дещо умовно поділити на дві групи:</vt:lpstr>
      <vt:lpstr>Об'єктивні</vt:lpstr>
      <vt:lpstr>Ситуативні</vt:lpstr>
      <vt:lpstr>Безпека хмарних сервісів</vt:lpstr>
      <vt:lpstr>Безпека хмарних обчислень</vt:lpstr>
      <vt:lpstr>Слайд 11</vt:lpstr>
      <vt:lpstr>Слайд 12</vt:lpstr>
      <vt:lpstr>Загрози хмарних обчислень і методи їх захисту</vt:lpstr>
      <vt:lpstr>Слайд 14</vt:lpstr>
      <vt:lpstr>Рішення по захисту від загроз безпеки від компанії Cloud Security Alliance (CSA)</vt:lpstr>
      <vt:lpstr>Захист інформації у «Хмарних технологіях» як предмет національної безпеки</vt:lpstr>
      <vt:lpstr>Захист хмарних сервісів. Стратегія інформаційної безпеки</vt:lpstr>
      <vt:lpstr>Слайд 18</vt:lpstr>
      <vt:lpstr>Стандарт безпеки в хмарах</vt:lpstr>
      <vt:lpstr>Слайд 20</vt:lpstr>
      <vt:lpstr>Слайд 21</vt:lpstr>
      <vt:lpstr>«Гострі кути» безпеки хмарних сервісів</vt:lpstr>
      <vt:lpstr>Чи може спроститися підтримка безпеки ІТ-інфраструктури організацій при більш широкому використанні хмарних сервісів?</vt:lpstr>
      <vt:lpstr>Які проблеми інформаційної безпеки(ІБ) можуть виникнути у (наприклад) банка при використанні хмарних сервісів?</vt:lpstr>
      <vt:lpstr>«Публічна хмара» VS «приватна хмара»: з чим простіше працювати банку з точки зору ІБ?</vt:lpstr>
      <vt:lpstr>Яким буде розвиток засобів забезпечення ІБ, якщо все більше виконуваних користувачами задач буде виконуватись в хмарній моделі обчислення?</vt:lpstr>
      <vt:lpstr>висновок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 у хмарних сервісах</dc:title>
  <dc:creator>Victoria</dc:creator>
  <cp:lastModifiedBy>user</cp:lastModifiedBy>
  <cp:revision>40</cp:revision>
  <dcterms:created xsi:type="dcterms:W3CDTF">2017-05-02T13:40:13Z</dcterms:created>
  <dcterms:modified xsi:type="dcterms:W3CDTF">2017-05-15T07:11:22Z</dcterms:modified>
</cp:coreProperties>
</file>