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75" r:id="rId9"/>
    <p:sldId id="271" r:id="rId10"/>
    <p:sldId id="272" r:id="rId11"/>
    <p:sldId id="273" r:id="rId12"/>
    <p:sldId id="263" r:id="rId13"/>
    <p:sldId id="265" r:id="rId14"/>
    <p:sldId id="262" r:id="rId15"/>
    <p:sldId id="266" r:id="rId16"/>
    <p:sldId id="267" r:id="rId17"/>
    <p:sldId id="268" r:id="rId18"/>
    <p:sldId id="269" r:id="rId19"/>
    <p:sldId id="270" r:id="rId20"/>
    <p:sldId id="274" r:id="rId21"/>
    <p:sldId id="277" r:id="rId22"/>
    <p:sldId id="278" r:id="rId23"/>
    <p:sldId id="279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5648" y="5387783"/>
            <a:ext cx="3168352" cy="1440160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студентка групи УФЕ-11</a:t>
            </a:r>
          </a:p>
          <a:p>
            <a:r>
              <a:rPr lang="uk-UA" dirty="0" err="1" smtClean="0"/>
              <a:t>Гузовата</a:t>
            </a:r>
            <a:r>
              <a:rPr lang="uk-UA" dirty="0" smtClean="0"/>
              <a:t> Іванна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</a:t>
            </a:r>
            <a:r>
              <a:rPr lang="en-US" dirty="0" smtClean="0"/>
              <a:t>BIG DATA</a:t>
            </a:r>
            <a:br>
              <a:rPr lang="en-US" dirty="0" smtClean="0"/>
            </a:br>
            <a:r>
              <a:rPr lang="uk-UA" dirty="0" smtClean="0"/>
              <a:t>в хмарах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4"/>
            <a:ext cx="9144000" cy="33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85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64488" cy="602128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MapReduce</a:t>
            </a:r>
          </a:p>
          <a:p>
            <a:r>
              <a:rPr lang="en-US" i="1" dirty="0"/>
              <a:t>MapReduce</a:t>
            </a:r>
            <a:r>
              <a:rPr lang="en-US" dirty="0"/>
              <a:t> - </a:t>
            </a:r>
            <a:r>
              <a:rPr lang="uk-UA" dirty="0"/>
              <a:t>модель розподілених обчислень, представлена компанією </a:t>
            </a:r>
            <a:r>
              <a:rPr lang="en-US" dirty="0"/>
              <a:t>Google, </a:t>
            </a:r>
            <a:r>
              <a:rPr lang="uk-UA" dirty="0"/>
              <a:t>яка використовується для паралельних обчислень над дуже великими (декілька </a:t>
            </a:r>
            <a:r>
              <a:rPr lang="uk-UA" dirty="0" err="1"/>
              <a:t>петабайт</a:t>
            </a:r>
            <a:r>
              <a:rPr lang="uk-UA" dirty="0"/>
              <a:t>) наборами даних у комп'ютерних кластерах.</a:t>
            </a:r>
          </a:p>
          <a:p>
            <a:r>
              <a:rPr lang="en-US" dirty="0"/>
              <a:t>MapReduce - </a:t>
            </a:r>
            <a:r>
              <a:rPr lang="uk-UA" dirty="0"/>
              <a:t>це </a:t>
            </a:r>
            <a:r>
              <a:rPr lang="uk-UA" dirty="0" err="1"/>
              <a:t>фреймворк</a:t>
            </a:r>
            <a:r>
              <a:rPr lang="uk-UA" dirty="0"/>
              <a:t> для обчислення деяких наборів розподілених задач з використанням великої кількості комп'ютерів (які називаються «</a:t>
            </a:r>
            <a:r>
              <a:rPr lang="uk-UA" dirty="0" err="1"/>
              <a:t>нодами</a:t>
            </a:r>
            <a:r>
              <a:rPr lang="uk-UA" dirty="0"/>
              <a:t>»), що утворюють кластер.</a:t>
            </a:r>
          </a:p>
          <a:p>
            <a:r>
              <a:rPr lang="uk-UA" dirty="0"/>
              <a:t>Робота </a:t>
            </a:r>
            <a:r>
              <a:rPr lang="en-US" dirty="0"/>
              <a:t>MapReduce </a:t>
            </a:r>
            <a:r>
              <a:rPr lang="uk-UA" dirty="0"/>
              <a:t>складається з двох кроків: </a:t>
            </a:r>
            <a:r>
              <a:rPr lang="en-US" dirty="0"/>
              <a:t>Map </a:t>
            </a:r>
            <a:r>
              <a:rPr lang="uk-UA" dirty="0"/>
              <a:t>та </a:t>
            </a:r>
            <a:r>
              <a:rPr lang="en-US" dirty="0"/>
              <a:t>Reduce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uk-UA" dirty="0"/>
              <a:t>Перевага </a:t>
            </a:r>
            <a:r>
              <a:rPr lang="en-US" dirty="0"/>
              <a:t>MapReduce </a:t>
            </a:r>
            <a:r>
              <a:rPr lang="uk-UA" dirty="0"/>
              <a:t>полягає в тому, що він дозволяє </a:t>
            </a:r>
            <a:r>
              <a:rPr lang="uk-UA" dirty="0" err="1"/>
              <a:t>розподілено</a:t>
            </a:r>
            <a:r>
              <a:rPr lang="uk-UA" dirty="0"/>
              <a:t> робити операції попередньої обробки і згортки.</a:t>
            </a:r>
            <a:endParaRPr lang="en-US" dirty="0"/>
          </a:p>
          <a:p>
            <a:endParaRPr lang="uk-UA" dirty="0"/>
          </a:p>
        </p:txBody>
      </p:sp>
      <p:pic>
        <p:nvPicPr>
          <p:cNvPr id="16386" name="Picture 2" descr="C:\Users\СВЗ\Desktop\засідання гуртка_травень 2017\Технології Big Data\Решения для работы с большими данными – Amazon Web Services (AWS)_files\feature_greengrass_Local Support for AWS I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4176464" cy="202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0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80527" y="188640"/>
            <a:ext cx="4536504" cy="655272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Hadoop</a:t>
            </a:r>
          </a:p>
          <a:p>
            <a:r>
              <a:rPr lang="en-US" i="1" dirty="0"/>
              <a:t>Hadoop</a:t>
            </a:r>
            <a:r>
              <a:rPr lang="en-US" dirty="0"/>
              <a:t> - </a:t>
            </a:r>
            <a:r>
              <a:rPr lang="uk-UA" dirty="0"/>
              <a:t>проект фонду </a:t>
            </a:r>
            <a:r>
              <a:rPr lang="en-US" dirty="0"/>
              <a:t>Apache Software Foundation, </a:t>
            </a:r>
            <a:r>
              <a:rPr lang="uk-UA" dirty="0"/>
              <a:t>вільно поширюваний набір утиліт, бібліотек і програмний каркас для розробки та виконання розподілених програм, що працюють на кластерах з сотень і тисячі вузлів. Використовується для реалізації пошукових і контекстних механізмів багатьох високонавантажених веб-сайтів, у тому числі, для </a:t>
            </a:r>
            <a:r>
              <a:rPr lang="en-US" dirty="0"/>
              <a:t>Yahoo! </a:t>
            </a:r>
            <a:r>
              <a:rPr lang="uk-UA" dirty="0"/>
              <a:t>та </a:t>
            </a:r>
            <a:r>
              <a:rPr lang="en-US" dirty="0"/>
              <a:t>Facebook. </a:t>
            </a:r>
            <a:r>
              <a:rPr lang="uk-UA" dirty="0"/>
              <a:t>Розроблено на </a:t>
            </a:r>
            <a:r>
              <a:rPr lang="en-US" dirty="0"/>
              <a:t>Java </a:t>
            </a:r>
            <a:r>
              <a:rPr lang="uk-UA" dirty="0"/>
              <a:t>в рамках обчислювальної парадигми </a:t>
            </a:r>
            <a:r>
              <a:rPr lang="en-US" dirty="0"/>
              <a:t>MapReduce, </a:t>
            </a:r>
            <a:r>
              <a:rPr lang="uk-UA" dirty="0"/>
              <a:t>згідно з якою додаток розділяється на велику кількість однакових елементарних завдань, здійсненних на вузлах кластера </a:t>
            </a:r>
            <a:r>
              <a:rPr lang="uk-UA" dirty="0" smtClean="0"/>
              <a:t>і </a:t>
            </a:r>
            <a:r>
              <a:rPr lang="uk-UA" dirty="0"/>
              <a:t>природним чином приводяться в кінцевий результат.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32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820472" cy="5688632"/>
          </a:xfrm>
        </p:spPr>
        <p:txBody>
          <a:bodyPr/>
          <a:lstStyle/>
          <a:p>
            <a:r>
              <a:rPr lang="ru-RU" sz="2800" b="1" dirty="0" err="1"/>
              <a:t>Технології</a:t>
            </a:r>
            <a:r>
              <a:rPr lang="ru-RU" sz="2800" b="1" dirty="0"/>
              <a:t> Великих </a:t>
            </a:r>
            <a:r>
              <a:rPr lang="ru-RU" sz="2800" b="1" dirty="0" err="1"/>
              <a:t>Даних</a:t>
            </a:r>
            <a:endParaRPr lang="ru-RU" sz="2800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400" dirty="0" err="1"/>
              <a:t>Технології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для </a:t>
            </a:r>
            <a:r>
              <a:rPr lang="ru-RU" sz="2400" dirty="0" err="1"/>
              <a:t>збору</a:t>
            </a:r>
            <a:r>
              <a:rPr lang="ru-RU" sz="2400" dirty="0"/>
              <a:t> і </a:t>
            </a:r>
            <a:r>
              <a:rPr lang="ru-RU" sz="2400" dirty="0" err="1"/>
              <a:t>обробки</a:t>
            </a:r>
            <a:r>
              <a:rPr lang="ru-RU" sz="2400" dirty="0"/>
              <a:t> Великих </a:t>
            </a:r>
            <a:r>
              <a:rPr lang="ru-RU" sz="2400" dirty="0" err="1"/>
              <a:t>Даних</a:t>
            </a:r>
            <a:r>
              <a:rPr lang="ru-RU" sz="2400" dirty="0"/>
              <a:t>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розділити</a:t>
            </a:r>
            <a:r>
              <a:rPr lang="ru-RU" sz="2400" dirty="0"/>
              <a:t> на 3 </a:t>
            </a:r>
            <a:r>
              <a:rPr lang="ru-RU" sz="2400" dirty="0" err="1"/>
              <a:t>групи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Програмне</a:t>
            </a:r>
            <a:r>
              <a:rPr lang="ru-RU" sz="2400" dirty="0" smtClean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обладнання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Сервісні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429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64" y="4279985"/>
            <a:ext cx="3513631" cy="22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3429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82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9144000" cy="3513544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dirty="0"/>
              <a:t>До </a:t>
            </a:r>
            <a:r>
              <a:rPr lang="ru-RU" sz="2800" b="1" dirty="0" err="1"/>
              <a:t>технологічного</a:t>
            </a:r>
            <a:r>
              <a:rPr lang="ru-RU" sz="2800" b="1" dirty="0"/>
              <a:t> </a:t>
            </a:r>
            <a:r>
              <a:rPr lang="ru-RU" sz="2800" b="1" dirty="0" err="1"/>
              <a:t>обладнання</a:t>
            </a:r>
            <a:r>
              <a:rPr lang="ru-RU" sz="2800" b="1" dirty="0"/>
              <a:t> </a:t>
            </a:r>
            <a:r>
              <a:rPr lang="ru-RU" sz="2800" b="1" dirty="0" err="1"/>
              <a:t>відносять</a:t>
            </a:r>
            <a:r>
              <a:rPr lang="ru-RU" sz="2800" b="1" dirty="0" smtClean="0"/>
              <a:t>:</a:t>
            </a:r>
          </a:p>
          <a:p>
            <a:pPr marL="45720" indent="0">
              <a:buNone/>
            </a:pPr>
            <a:endParaRPr lang="ru-RU" sz="2800" b="1" dirty="0" smtClean="0"/>
          </a:p>
          <a:p>
            <a:r>
              <a:rPr lang="ru-RU" sz="3600" dirty="0" err="1" smtClean="0"/>
              <a:t>інфраструктурне</a:t>
            </a:r>
            <a:r>
              <a:rPr lang="ru-RU" sz="3600" dirty="0" smtClean="0"/>
              <a:t> </a:t>
            </a:r>
            <a:r>
              <a:rPr lang="ru-RU" sz="3600" dirty="0" err="1" smtClean="0"/>
              <a:t>обладнання</a:t>
            </a:r>
            <a:endParaRPr lang="ru-RU" sz="3600" dirty="0" smtClean="0"/>
          </a:p>
          <a:p>
            <a:r>
              <a:rPr lang="ru-RU" sz="3600" dirty="0" err="1" smtClean="0"/>
              <a:t>сервери</a:t>
            </a:r>
            <a:endParaRPr lang="ru-RU" sz="3600" dirty="0"/>
          </a:p>
          <a:p>
            <a:endParaRPr lang="ru-RU" dirty="0"/>
          </a:p>
          <a:p>
            <a:endParaRPr lang="uk-UA" dirty="0"/>
          </a:p>
        </p:txBody>
      </p:sp>
      <p:pic>
        <p:nvPicPr>
          <p:cNvPr id="13317" name="Picture 5" descr="C:\Users\СВЗ\Desktop\засідання гуртка_травень 2017\Технології Big Data\Решения для работы с большими данными – Amazon Web Services (AWS)_files\Big-Data_Lambda-thumb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209109" cy="21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82272" cy="1143000"/>
          </a:xfrm>
        </p:spPr>
        <p:txBody>
          <a:bodyPr/>
          <a:lstStyle/>
          <a:p>
            <a:pPr algn="ctr"/>
            <a:r>
              <a:rPr lang="uk-UA" sz="3600" dirty="0">
                <a:effectLst/>
              </a:rPr>
              <a:t>Сфери застосування Великих Даних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208912" cy="424847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 err="1"/>
              <a:t>допомогою</a:t>
            </a:r>
            <a:r>
              <a:rPr lang="ru-RU" dirty="0"/>
              <a:t> Великих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про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про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провести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. </a:t>
            </a:r>
            <a:endParaRPr lang="ru-RU" dirty="0" smtClean="0"/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36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6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3528392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800" b="1" dirty="0"/>
              <a:t>Застосування в </a:t>
            </a:r>
            <a:r>
              <a:rPr lang="uk-UA" sz="2800" b="1" dirty="0" smtClean="0"/>
              <a:t>галузях</a:t>
            </a:r>
          </a:p>
          <a:p>
            <a:r>
              <a:rPr lang="uk-UA" sz="2800" i="1" dirty="0"/>
              <a:t>Роздрібна </a:t>
            </a:r>
            <a:r>
              <a:rPr lang="uk-UA" sz="2800" i="1" dirty="0" smtClean="0"/>
              <a:t>торгівля</a:t>
            </a:r>
          </a:p>
          <a:p>
            <a:r>
              <a:rPr lang="uk-UA" sz="2800" i="1" dirty="0"/>
              <a:t>Фінансові </a:t>
            </a:r>
            <a:r>
              <a:rPr lang="uk-UA" sz="2800" i="1" dirty="0" smtClean="0"/>
              <a:t>послуги</a:t>
            </a:r>
          </a:p>
          <a:p>
            <a:r>
              <a:rPr lang="uk-UA" sz="2800" i="1" dirty="0" err="1" smtClean="0"/>
              <a:t>Телеком</a:t>
            </a:r>
            <a:endParaRPr lang="uk-UA" sz="2800" i="1" dirty="0" smtClean="0"/>
          </a:p>
          <a:p>
            <a:r>
              <a:rPr lang="uk-UA" sz="2800" i="1" dirty="0"/>
              <a:t>Гірничодобувна і нафтова промисловості</a:t>
            </a:r>
            <a:endParaRPr lang="uk-UA" sz="2800" dirty="0"/>
          </a:p>
          <a:p>
            <a:endParaRPr lang="uk-UA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68" y="215427"/>
            <a:ext cx="460642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4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77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206240"/>
          </a:xfrm>
        </p:spPr>
        <p:txBody>
          <a:bodyPr/>
          <a:lstStyle/>
          <a:p>
            <a:r>
              <a:rPr lang="ru-RU" b="1" dirty="0"/>
              <a:t>ОГЛЯД СВІТОВОГО РИНКУ ВЕЛИКИХ ДАНИХ</a:t>
            </a:r>
            <a:endParaRPr lang="ru-RU" dirty="0"/>
          </a:p>
          <a:p>
            <a:r>
              <a:rPr lang="ru-RU" b="1" dirty="0" err="1" smtClean="0"/>
              <a:t>Поточний</a:t>
            </a:r>
            <a:r>
              <a:rPr lang="ru-RU" b="1" dirty="0" smtClean="0"/>
              <a:t> </a:t>
            </a:r>
            <a:r>
              <a:rPr lang="ru-RU" b="1" dirty="0"/>
              <a:t>стан </a:t>
            </a:r>
            <a:r>
              <a:rPr lang="ru-RU" b="1" dirty="0" err="1"/>
              <a:t>світового</a:t>
            </a:r>
            <a:r>
              <a:rPr lang="ru-RU" b="1" dirty="0"/>
              <a:t> ринку</a:t>
            </a:r>
            <a:endParaRPr lang="ru-RU" dirty="0"/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764704"/>
            <a:ext cx="9144000" cy="29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693" y="3933056"/>
            <a:ext cx="9077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У 2014 р Великі Дані, на думку </a:t>
            </a:r>
            <a:r>
              <a:rPr lang="en-US" sz="2400" dirty="0"/>
              <a:t>Data Collective, </a:t>
            </a:r>
            <a:r>
              <a:rPr lang="uk-UA" sz="2400" dirty="0"/>
              <a:t>стали одними з пріоритетних напрямків інвестування в сфері венчурної індустрії.  За минулий рік кількість компаній з реалізованими проектами в сфері управління великими даними збільшилася на 125%, обсяг ринку виріс на 45% в порівнянні з 2013 роком. </a:t>
            </a:r>
          </a:p>
        </p:txBody>
      </p:sp>
    </p:spTree>
    <p:extLst>
      <p:ext uri="{BB962C8B-B14F-4D97-AF65-F5344CB8AC3E}">
        <p14:creationId xmlns:p14="http://schemas.microsoft.com/office/powerpoint/2010/main" val="403757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49" y="260648"/>
            <a:ext cx="9144000" cy="3474720"/>
          </a:xfrm>
        </p:spPr>
        <p:txBody>
          <a:bodyPr>
            <a:normAutofit/>
          </a:bodyPr>
          <a:lstStyle/>
          <a:p>
            <a:r>
              <a:rPr lang="uk-UA" sz="2800" dirty="0"/>
              <a:t>Найбільшою популярністю користуються такі технології </a:t>
            </a:r>
            <a:r>
              <a:rPr lang="en-US" sz="2800" dirty="0"/>
              <a:t>Big Data, </a:t>
            </a:r>
            <a:r>
              <a:rPr lang="uk-UA" sz="2800" dirty="0"/>
              <a:t>як </a:t>
            </a:r>
            <a:r>
              <a:rPr lang="en-US" sz="2800" dirty="0"/>
              <a:t>in-memory </a:t>
            </a:r>
            <a:r>
              <a:rPr lang="uk-UA" sz="2800" dirty="0"/>
              <a:t>платформи компаній </a:t>
            </a:r>
            <a:r>
              <a:rPr lang="en-US" sz="2800" dirty="0"/>
              <a:t>SAP, HANA, Oracle </a:t>
            </a:r>
            <a:r>
              <a:rPr lang="uk-UA" sz="2800" dirty="0"/>
              <a:t>та ін.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228"/>
            <a:ext cx="91440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2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412" y="332656"/>
            <a:ext cx="8928992" cy="3633584"/>
          </a:xfrm>
        </p:spPr>
        <p:txBody>
          <a:bodyPr/>
          <a:lstStyle/>
          <a:p>
            <a:pPr marL="45720" indent="0">
              <a:buNone/>
            </a:pPr>
            <a:r>
              <a:rPr lang="uk-UA" b="1" dirty="0"/>
              <a:t>Великі Дані в різних країнах світу</a:t>
            </a:r>
            <a:endParaRPr lang="uk-UA" dirty="0"/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На сьогоднішній день технології Великих Даних найчастіше впроваджуються в компаніях США, але вже зараз і інші країни світу почали проявляти інтерес. У 2014 році, за даними </a:t>
            </a:r>
            <a:r>
              <a:rPr lang="en-US" dirty="0"/>
              <a:t>IDC, </a:t>
            </a:r>
            <a:r>
              <a:rPr lang="uk-UA" dirty="0"/>
              <a:t>на країни Європи, Близького Сходу, Азії (за винятком Японії) і Африки довелося 45% ринку ПО, послуг та обладнання в сфері </a:t>
            </a:r>
            <a:r>
              <a:rPr lang="en-US" dirty="0"/>
              <a:t>Big Data.</a:t>
            </a:r>
            <a:endParaRPr lang="uk-UA" dirty="0"/>
          </a:p>
        </p:txBody>
      </p:sp>
      <p:pic>
        <p:nvPicPr>
          <p:cNvPr id="8195" name="Picture 3" descr="C:\Users\СВЗ\Desktop\засідання гуртка_травень 2017\Технології Big Data\Аналитический обзор рынка Big Data _ Блог компании Московская Биржа _ Хабрахабр_files\dc1a3a1fe4abc2333e649f3f5e0850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32473"/>
            <a:ext cx="4534793" cy="120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99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10264" cy="11430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ЩО ТАКЕ BIG DATA?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290298"/>
            <a:ext cx="9144000" cy="2592288"/>
          </a:xfrm>
        </p:spPr>
        <p:txBody>
          <a:bodyPr>
            <a:normAutofit/>
          </a:bodyPr>
          <a:lstStyle/>
          <a:p>
            <a:pPr algn="just"/>
            <a:r>
              <a:rPr lang="uk-UA" sz="2800" b="1" i="1" dirty="0"/>
              <a:t>Великі дані (</a:t>
            </a:r>
            <a:r>
              <a:rPr lang="en-US" sz="2800" b="1" i="1" dirty="0"/>
              <a:t>Big Data)</a:t>
            </a:r>
            <a:r>
              <a:rPr lang="en-US" dirty="0"/>
              <a:t> </a:t>
            </a:r>
            <a:r>
              <a:rPr lang="uk-UA" dirty="0"/>
              <a:t>в інформаційних технологіях - серія підходів, інструментів і методів обробки структурованих і неструктурованих даних величезних обсягів і значного різноманіття для отримання результатів, які сприймаються людиною, ефективних в умовах безперервного приросту, розподілу по численних вузлам обчислювальної </a:t>
            </a:r>
            <a:r>
              <a:rPr lang="uk-UA" dirty="0" smtClean="0"/>
              <a:t>мережі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717504" cy="302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09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6741368"/>
          </a:xfrm>
        </p:spPr>
        <p:txBody>
          <a:bodyPr>
            <a:normAutofit/>
          </a:bodyPr>
          <a:lstStyle/>
          <a:p>
            <a:r>
              <a:rPr lang="uk-UA" b="1" dirty="0"/>
              <a:t>Апаратні рішення </a:t>
            </a:r>
            <a:r>
              <a:rPr lang="en-US" b="1" dirty="0"/>
              <a:t>Big Data</a:t>
            </a:r>
          </a:p>
          <a:p>
            <a:pPr marL="45720" indent="0">
              <a:buNone/>
            </a:pPr>
            <a:r>
              <a:rPr lang="uk-UA" dirty="0" smtClean="0"/>
              <a:t> </a:t>
            </a:r>
            <a:r>
              <a:rPr lang="en-US" dirty="0"/>
              <a:t>Aster MapReduce appliance (</a:t>
            </a:r>
            <a:r>
              <a:rPr lang="uk-UA" dirty="0"/>
              <a:t>корпорації </a:t>
            </a:r>
            <a:r>
              <a:rPr lang="en-US" dirty="0"/>
              <a:t>Teradata), Oracle Big Data appliance, </a:t>
            </a:r>
            <a:r>
              <a:rPr lang="en-US" dirty="0" err="1"/>
              <a:t>Greenplum</a:t>
            </a:r>
            <a:r>
              <a:rPr lang="en-US" dirty="0"/>
              <a:t> appliance (</a:t>
            </a:r>
            <a:r>
              <a:rPr lang="uk-UA" dirty="0"/>
              <a:t>корпорації </a:t>
            </a:r>
            <a:r>
              <a:rPr lang="en-US" dirty="0"/>
              <a:t>EMC, </a:t>
            </a:r>
            <a:r>
              <a:rPr lang="uk-UA" dirty="0"/>
              <a:t>на основі рішень поглиненої компанії </a:t>
            </a:r>
            <a:r>
              <a:rPr lang="en-US" dirty="0" err="1"/>
              <a:t>Greenplum</a:t>
            </a:r>
            <a:r>
              <a:rPr lang="en-US" dirty="0" smtClean="0"/>
              <a:t>).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Апаратні рішення для аналітичної обробки в оперативній пам'яті, зокрема, запропоновані апаратно-програмними комплексами </a:t>
            </a:r>
            <a:r>
              <a:rPr lang="en-US" dirty="0"/>
              <a:t>Hana </a:t>
            </a:r>
            <a:r>
              <a:rPr lang="uk-UA" dirty="0" smtClean="0"/>
              <a:t>і </a:t>
            </a:r>
            <a:r>
              <a:rPr lang="en-US" dirty="0" err="1" smtClean="0"/>
              <a:t>Exalytics</a:t>
            </a:r>
            <a:r>
              <a:rPr lang="uk-UA" dirty="0" smtClean="0"/>
              <a:t>.</a:t>
            </a:r>
            <a:endParaRPr lang="uk-UA" dirty="0"/>
          </a:p>
          <a:p>
            <a:r>
              <a:rPr lang="en-US" dirty="0" err="1" smtClean="0"/>
              <a:t>Netezza</a:t>
            </a:r>
            <a:r>
              <a:rPr lang="en-US" dirty="0"/>
              <a:t>, Teradata, </a:t>
            </a:r>
            <a:r>
              <a:rPr lang="en-US" dirty="0" err="1"/>
              <a:t>Exadata</a:t>
            </a:r>
            <a:r>
              <a:rPr lang="en-US" dirty="0"/>
              <a:t>, </a:t>
            </a:r>
            <a:r>
              <a:rPr lang="uk-UA" dirty="0"/>
              <a:t>які здатні ефективно обробляти </a:t>
            </a:r>
            <a:r>
              <a:rPr lang="uk-UA" dirty="0" err="1"/>
              <a:t>терабайти</a:t>
            </a:r>
            <a:r>
              <a:rPr lang="uk-UA" dirty="0"/>
              <a:t> і </a:t>
            </a:r>
            <a:r>
              <a:rPr lang="uk-UA" dirty="0" err="1"/>
              <a:t>екзабайти</a:t>
            </a:r>
            <a:r>
              <a:rPr lang="uk-UA" dirty="0"/>
              <a:t> структурованої інформації, вирішуючи завдання швидкої пошукової та аналітичної обробки величезних обсягів структурованих даних. </a:t>
            </a:r>
            <a:endParaRPr lang="uk-UA" dirty="0" smtClean="0"/>
          </a:p>
          <a:p>
            <a:r>
              <a:rPr lang="uk-UA" dirty="0" smtClean="0"/>
              <a:t>Апаратні </a:t>
            </a:r>
            <a:r>
              <a:rPr lang="uk-UA" dirty="0"/>
              <a:t>рішення </a:t>
            </a:r>
            <a:r>
              <a:rPr lang="en-US" dirty="0" smtClean="0"/>
              <a:t>DAS</a:t>
            </a:r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5220618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79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12511" cy="1143000"/>
          </a:xfrm>
        </p:spPr>
        <p:txBody>
          <a:bodyPr/>
          <a:lstStyle/>
          <a:p>
            <a:r>
              <a:rPr lang="ru-RU" dirty="0" err="1">
                <a:effectLst/>
              </a:rPr>
              <a:t>Хмарна</a:t>
            </a:r>
            <a:r>
              <a:rPr lang="ru-RU" dirty="0">
                <a:effectLst/>
              </a:rPr>
              <a:t> платформа </a:t>
            </a:r>
            <a:r>
              <a:rPr lang="ru-RU" dirty="0" err="1">
                <a:effectLst/>
              </a:rPr>
              <a:t>Oracle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Big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Data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280920" cy="3474720"/>
          </a:xfrm>
        </p:spPr>
        <p:txBody>
          <a:bodyPr/>
          <a:lstStyle/>
          <a:p>
            <a:r>
              <a:rPr lang="uk-UA" dirty="0"/>
              <a:t>Корпорація </a:t>
            </a:r>
            <a:r>
              <a:rPr lang="en-US" dirty="0"/>
              <a:t>Oracle </a:t>
            </a:r>
            <a:r>
              <a:rPr lang="uk-UA" dirty="0"/>
              <a:t>анонсувала хмарне рішення </a:t>
            </a:r>
            <a:r>
              <a:rPr lang="en-US" dirty="0"/>
              <a:t>Oracle Cloud Platform for Big Data, </a:t>
            </a:r>
            <a:r>
              <a:rPr lang="uk-UA" dirty="0"/>
              <a:t>компонент портфоліо </a:t>
            </a:r>
            <a:r>
              <a:rPr lang="en-US" dirty="0"/>
              <a:t>PaaS-</a:t>
            </a:r>
            <a:r>
              <a:rPr lang="uk-UA" dirty="0" smtClean="0"/>
              <a:t>сервісів.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5040560" cy="325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64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453602" cy="354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14908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в себе:</a:t>
            </a:r>
          </a:p>
          <a:p>
            <a:endParaRPr lang="ru-RU" dirty="0"/>
          </a:p>
          <a:p>
            <a:r>
              <a:rPr lang="ru-RU" dirty="0" err="1"/>
              <a:t>Масштабованість</a:t>
            </a:r>
            <a:r>
              <a:rPr lang="ru-RU" dirty="0"/>
              <a:t> . Через </a:t>
            </a:r>
            <a:r>
              <a:rPr lang="ru-RU" dirty="0" err="1"/>
              <a:t>високий</a:t>
            </a:r>
            <a:r>
              <a:rPr lang="ru-RU" dirty="0"/>
              <a:t> і </a:t>
            </a:r>
            <a:r>
              <a:rPr lang="ru-RU" dirty="0" err="1"/>
              <a:t>швидкого</a:t>
            </a:r>
            <a:r>
              <a:rPr lang="ru-RU" dirty="0"/>
              <a:t> приросту </a:t>
            </a:r>
            <a:r>
              <a:rPr lang="ru-RU" dirty="0" err="1"/>
              <a:t>даних</a:t>
            </a:r>
            <a:r>
              <a:rPr lang="ru-RU" dirty="0"/>
              <a:t> будь-яка система </a:t>
            </a:r>
            <a:r>
              <a:rPr lang="ru-RU" dirty="0" err="1"/>
              <a:t>завжди</a:t>
            </a:r>
            <a:r>
              <a:rPr lang="ru-RU" dirty="0"/>
              <a:t> повинна бути готова до </a:t>
            </a:r>
            <a:r>
              <a:rPr lang="ru-RU" dirty="0" err="1"/>
              <a:t>розширення</a:t>
            </a:r>
            <a:r>
              <a:rPr lang="ru-RU" dirty="0"/>
              <a:t>.</a:t>
            </a:r>
          </a:p>
          <a:p>
            <a:r>
              <a:rPr lang="ru-RU" dirty="0" err="1"/>
              <a:t>Відмовостійкість</a:t>
            </a:r>
            <a:r>
              <a:rPr lang="ru-RU" dirty="0"/>
              <a:t> . </a:t>
            </a:r>
            <a:r>
              <a:rPr lang="ru-RU" dirty="0" err="1"/>
              <a:t>Якась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машин в </a:t>
            </a:r>
            <a:r>
              <a:rPr lang="ru-RU" dirty="0" err="1"/>
              <a:t>кластері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, </a:t>
            </a:r>
            <a:r>
              <a:rPr lang="ru-RU" dirty="0" err="1"/>
              <a:t>гарантовано</a:t>
            </a:r>
            <a:r>
              <a:rPr lang="ru-RU" dirty="0"/>
              <a:t> буде </a:t>
            </a:r>
            <a:r>
              <a:rPr lang="ru-RU" dirty="0" err="1"/>
              <a:t>виходити</a:t>
            </a:r>
            <a:r>
              <a:rPr lang="ru-RU" dirty="0"/>
              <a:t> з ладу,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позначатися</a:t>
            </a:r>
            <a:r>
              <a:rPr lang="ru-RU" dirty="0"/>
              <a:t> на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7332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892480" cy="5112568"/>
          </a:xfrm>
        </p:spPr>
        <p:txBody>
          <a:bodyPr>
            <a:normAutofit/>
          </a:bodyPr>
          <a:lstStyle/>
          <a:p>
            <a:r>
              <a:rPr lang="uk-UA" sz="3600" b="1" dirty="0"/>
              <a:t>Технології великих даних в 2015 році. </a:t>
            </a:r>
            <a:endParaRPr lang="uk-UA" sz="3600" dirty="0"/>
          </a:p>
          <a:p>
            <a:r>
              <a:rPr lang="en-US" dirty="0"/>
              <a:t>Long description.</a:t>
            </a:r>
          </a:p>
          <a:p>
            <a:r>
              <a:rPr lang="en-US" dirty="0"/>
              <a:t>No description available.</a:t>
            </a:r>
          </a:p>
          <a:p>
            <a:r>
              <a:rPr lang="en-US" dirty="0"/>
              <a:t>Structure.</a:t>
            </a:r>
          </a:p>
          <a:p>
            <a:r>
              <a:rPr lang="en-US" dirty="0"/>
              <a:t>Chart type: column chart.</a:t>
            </a:r>
          </a:p>
          <a:p>
            <a:r>
              <a:rPr lang="en-US" dirty="0"/>
              <a:t>The chart has 1 X axis displaying categories.</a:t>
            </a:r>
          </a:p>
          <a:p>
            <a:r>
              <a:rPr lang="en-US" dirty="0"/>
              <a:t>The chart has 1 Y axis displaying values.</a:t>
            </a:r>
          </a:p>
          <a:p>
            <a:r>
              <a:rPr lang="en-US" dirty="0"/>
              <a:t>Chart graphic.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186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7992888" cy="3657560"/>
          </a:xfrm>
        </p:spPr>
        <p:txBody>
          <a:bodyPr/>
          <a:lstStyle/>
          <a:p>
            <a:pPr marL="45720" indent="0">
              <a:buNone/>
            </a:pPr>
            <a:r>
              <a:rPr lang="uk-UA" sz="2800" dirty="0" smtClean="0"/>
              <a:t>Отже, сфера </a:t>
            </a:r>
            <a:r>
              <a:rPr lang="uk-UA" sz="2800" dirty="0"/>
              <a:t>використання технологій Великих Даних </a:t>
            </a:r>
            <a:r>
              <a:rPr lang="uk-UA" sz="2800" dirty="0" err="1"/>
              <a:t>обширна</a:t>
            </a:r>
            <a:r>
              <a:rPr lang="uk-UA" sz="2800" dirty="0"/>
              <a:t>. Так, за допомогою Великих Даних можна дізнатися про переваги клієнтів, про ефективність маркетингових кампаній або провести аналіз ризиків.</a:t>
            </a:r>
            <a:r>
              <a:rPr lang="uk-UA" dirty="0"/>
              <a:t> </a:t>
            </a:r>
          </a:p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540">
            <a:off x="2754633" y="3138444"/>
            <a:ext cx="5429562" cy="28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4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</a:t>
            </a:r>
            <a:r>
              <a:rPr lang="uk-UA" sz="2400" b="1" dirty="0" err="1" smtClean="0"/>
              <a:t>изначальні</a:t>
            </a:r>
            <a:r>
              <a:rPr lang="uk-UA" sz="2400" b="1" dirty="0" smtClean="0"/>
              <a:t> характеристики для великих даних («три </a:t>
            </a:r>
            <a:r>
              <a:rPr lang="en-US" sz="2400" b="1" dirty="0" smtClean="0"/>
              <a:t>V»</a:t>
            </a:r>
            <a:r>
              <a:rPr lang="uk-UA" sz="2400" b="1" dirty="0" smtClean="0"/>
              <a:t>)</a:t>
            </a:r>
            <a:r>
              <a:rPr lang="en-US" sz="2400" b="1" dirty="0" smtClean="0"/>
              <a:t>:</a:t>
            </a:r>
          </a:p>
          <a:p>
            <a:pPr marL="45720" indent="0">
              <a:buNone/>
            </a:pPr>
            <a:endParaRPr lang="en-US" sz="2400" b="1" dirty="0" smtClean="0"/>
          </a:p>
          <a:p>
            <a:r>
              <a:rPr lang="en-US" dirty="0" smtClean="0"/>
              <a:t>«</a:t>
            </a:r>
            <a:r>
              <a:rPr lang="uk-UA" dirty="0" smtClean="0"/>
              <a:t>обсяг» (</a:t>
            </a:r>
            <a:r>
              <a:rPr lang="en-US" dirty="0" smtClean="0"/>
              <a:t>volume) - </a:t>
            </a:r>
            <a:r>
              <a:rPr lang="uk-UA" dirty="0" smtClean="0"/>
              <a:t>в сенсі величини фізичного обсягу;</a:t>
            </a:r>
          </a:p>
          <a:p>
            <a:r>
              <a:rPr lang="uk-UA" dirty="0" smtClean="0"/>
              <a:t>«</a:t>
            </a:r>
            <a:r>
              <a:rPr lang="uk-UA" dirty="0"/>
              <a:t>швидкість» (</a:t>
            </a:r>
            <a:r>
              <a:rPr lang="en-US" dirty="0"/>
              <a:t>velocity) - </a:t>
            </a:r>
            <a:r>
              <a:rPr lang="uk-UA" dirty="0"/>
              <a:t>в </a:t>
            </a:r>
            <a:r>
              <a:rPr lang="uk-UA" dirty="0" err="1"/>
              <a:t>сенсах</a:t>
            </a:r>
            <a:r>
              <a:rPr lang="uk-UA" dirty="0"/>
              <a:t> як швидкості приросту, так і необхідності високошвидкісної обробки та отримання результатів;</a:t>
            </a:r>
          </a:p>
          <a:p>
            <a:r>
              <a:rPr lang="uk-UA" dirty="0"/>
              <a:t>«різноманіття» (</a:t>
            </a:r>
            <a:r>
              <a:rPr lang="en-US" dirty="0"/>
              <a:t>variety) - </a:t>
            </a:r>
            <a:r>
              <a:rPr lang="uk-UA" dirty="0"/>
              <a:t>в сенсі можливості одночасної обробки різних типів структурованих і </a:t>
            </a:r>
            <a:r>
              <a:rPr lang="uk-UA" dirty="0" err="1"/>
              <a:t>напівструктурованих</a:t>
            </a:r>
            <a:r>
              <a:rPr lang="uk-UA" dirty="0"/>
              <a:t> даних.</a:t>
            </a:r>
          </a:p>
          <a:p>
            <a:endParaRPr lang="uk-UA" dirty="0"/>
          </a:p>
        </p:txBody>
      </p:sp>
      <p:pic>
        <p:nvPicPr>
          <p:cNvPr id="14338" name="Picture 2" descr="C:\Users\СВЗ\Desktop\засідання гуртка_травень 2017\Технології Big Data\Решения для работы с большими данными – Amazon Web Services (AWS)_files\BigData_Auro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08605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СВЗ\Desktop\засідання гуртка_травень 2017\Технології Big Data\Решения для работы с большими данными – Amazon Web Services (AWS)_files\BigData_Elasticse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5184"/>
            <a:ext cx="2540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СВЗ\Desktop\засідання гуртка_травень 2017\Технології Big Data\Решения для работы с большими данными – Amazon Web Services (AWS)_files\Big-Data-Redesign_Compute-Optimiz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44842"/>
            <a:ext cx="2337048" cy="14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7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856984" cy="3474720"/>
          </a:xfrm>
        </p:spPr>
        <p:txBody>
          <a:bodyPr/>
          <a:lstStyle/>
          <a:p>
            <a:r>
              <a:rPr lang="uk-UA" sz="2800" dirty="0"/>
              <a:t>Введення терміну </a:t>
            </a:r>
            <a:r>
              <a:rPr lang="uk-UA" sz="2800" b="1" dirty="0"/>
              <a:t>«великі дані» </a:t>
            </a:r>
            <a:r>
              <a:rPr lang="uk-UA" sz="2800" dirty="0"/>
              <a:t>відносять до </a:t>
            </a:r>
            <a:r>
              <a:rPr lang="uk-UA" sz="2800" dirty="0" err="1"/>
              <a:t>Кліффорду</a:t>
            </a:r>
            <a:r>
              <a:rPr lang="uk-UA" sz="2800" dirty="0"/>
              <a:t> </a:t>
            </a:r>
            <a:r>
              <a:rPr lang="uk-UA" sz="2800" dirty="0" err="1"/>
              <a:t>Лінчу</a:t>
            </a:r>
            <a:r>
              <a:rPr lang="uk-UA" sz="2800" dirty="0"/>
              <a:t>, редактору </a:t>
            </a:r>
            <a:r>
              <a:rPr lang="uk-UA" sz="2800" dirty="0" smtClean="0"/>
              <a:t>журналу </a:t>
            </a:r>
            <a:r>
              <a:rPr lang="uk-UA" sz="2800" dirty="0" err="1" smtClean="0"/>
              <a:t>Nature</a:t>
            </a:r>
            <a:r>
              <a:rPr lang="en-US" sz="2800" dirty="0" smtClean="0"/>
              <a:t>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63131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51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872" y="0"/>
            <a:ext cx="8928992" cy="1721128"/>
          </a:xfrm>
        </p:spPr>
        <p:txBody>
          <a:bodyPr/>
          <a:lstStyle/>
          <a:p>
            <a:pPr algn="l"/>
            <a:r>
              <a:rPr lang="uk-UA" sz="3600" dirty="0">
                <a:effectLst/>
              </a:rPr>
              <a:t>Сфера Великих Даних характеризується наступними ознаками: 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66448"/>
            <a:ext cx="7048872" cy="3906768"/>
          </a:xfrm>
        </p:spPr>
        <p:txBody>
          <a:bodyPr/>
          <a:lstStyle/>
          <a:p>
            <a:r>
              <a:rPr lang="en-US" b="1" u="sng" dirty="0" smtClean="0"/>
              <a:t>Volume</a:t>
            </a:r>
            <a:endParaRPr lang="uk-UA" b="1" u="sng" dirty="0" smtClean="0"/>
          </a:p>
          <a:p>
            <a:r>
              <a:rPr lang="en-US" b="1" u="sng" dirty="0" smtClean="0"/>
              <a:t>Velocity</a:t>
            </a:r>
            <a:endParaRPr lang="uk-UA" b="1" u="sng" dirty="0" smtClean="0"/>
          </a:p>
          <a:p>
            <a:r>
              <a:rPr lang="en-US" b="1" u="sng" dirty="0" smtClean="0"/>
              <a:t>Variety</a:t>
            </a:r>
            <a:endParaRPr lang="uk-UA" b="1" u="sng" dirty="0" smtClean="0"/>
          </a:p>
          <a:p>
            <a:r>
              <a:rPr lang="en-US" b="1" u="sng" dirty="0"/>
              <a:t>Veracity</a:t>
            </a:r>
            <a:r>
              <a:rPr lang="en-US" dirty="0"/>
              <a:t> </a:t>
            </a:r>
            <a:endParaRPr lang="uk-UA" dirty="0" smtClean="0"/>
          </a:p>
          <a:p>
            <a:r>
              <a:rPr lang="en-US" b="1" u="sng" dirty="0"/>
              <a:t>Value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64" y="1052736"/>
            <a:ext cx="3962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3962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9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/>
          <a:stretch/>
        </p:blipFill>
        <p:spPr bwMode="auto">
          <a:xfrm>
            <a:off x="0" y="836712"/>
            <a:ext cx="9144000" cy="587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3192" y="160338"/>
            <a:ext cx="977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порівняльна</a:t>
            </a:r>
            <a:r>
              <a:rPr lang="ru-RU" sz="2400" b="1" dirty="0"/>
              <a:t> </a:t>
            </a:r>
            <a:r>
              <a:rPr lang="ru-RU" sz="2400" b="1" dirty="0" err="1"/>
              <a:t>таблиця</a:t>
            </a:r>
            <a:r>
              <a:rPr lang="ru-RU" sz="2400" b="1" dirty="0"/>
              <a:t> </a:t>
            </a:r>
            <a:r>
              <a:rPr lang="ru-RU" sz="2400" b="1" dirty="0" err="1"/>
              <a:t>традиційної</a:t>
            </a:r>
            <a:r>
              <a:rPr lang="ru-RU" sz="2400" b="1" dirty="0"/>
              <a:t> та </a:t>
            </a:r>
            <a:r>
              <a:rPr lang="ru-RU" sz="2400" b="1" dirty="0" err="1"/>
              <a:t>бази</a:t>
            </a:r>
            <a:r>
              <a:rPr lang="ru-RU" sz="2400" b="1" dirty="0"/>
              <a:t> Великих </a:t>
            </a:r>
            <a:r>
              <a:rPr lang="ru-RU" sz="2400" b="1" dirty="0" err="1"/>
              <a:t>Даних</a:t>
            </a:r>
            <a:r>
              <a:rPr lang="ru-RU" sz="2400" b="1" dirty="0"/>
              <a:t>. 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72684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856984" cy="6408712"/>
          </a:xfrm>
        </p:spPr>
        <p:txBody>
          <a:bodyPr>
            <a:normAutofit/>
          </a:bodyPr>
          <a:lstStyle/>
          <a:p>
            <a:r>
              <a:rPr lang="uk-UA" sz="2800" b="1" dirty="0"/>
              <a:t>До найбільш поширених підходів обробки даних (ПО) відносяться: </a:t>
            </a:r>
            <a:endParaRPr lang="uk-UA" sz="2800" b="1" dirty="0" smtClean="0"/>
          </a:p>
          <a:p>
            <a:endParaRPr lang="uk-UA" sz="2800" b="1" dirty="0" smtClean="0"/>
          </a:p>
          <a:p>
            <a:r>
              <a:rPr lang="uk-UA" sz="4000" b="1" u="sng" dirty="0" smtClean="0"/>
              <a:t>SQL</a:t>
            </a:r>
            <a:r>
              <a:rPr lang="uk-UA" sz="4000" dirty="0"/>
              <a:t> </a:t>
            </a:r>
            <a:endParaRPr lang="uk-UA" sz="4000" dirty="0" smtClean="0"/>
          </a:p>
          <a:p>
            <a:r>
              <a:rPr lang="en-US" sz="4000" b="1" u="sng" dirty="0" smtClean="0"/>
              <a:t>NoSQL</a:t>
            </a:r>
            <a:endParaRPr lang="uk-UA" sz="4000" b="1" u="sng" dirty="0" smtClean="0"/>
          </a:p>
          <a:p>
            <a:r>
              <a:rPr lang="en-US" sz="4000" b="1" u="sng" dirty="0" smtClean="0"/>
              <a:t>MapReduce</a:t>
            </a:r>
            <a:endParaRPr lang="uk-UA" sz="4000" b="1" u="sng" dirty="0" smtClean="0"/>
          </a:p>
          <a:p>
            <a:r>
              <a:rPr lang="en-US" sz="4000" b="1" u="sng" dirty="0" smtClean="0"/>
              <a:t>Hadoop</a:t>
            </a:r>
            <a:endParaRPr lang="uk-UA" sz="4000" b="1" u="sng" dirty="0" smtClean="0"/>
          </a:p>
          <a:p>
            <a:r>
              <a:rPr lang="en-US" sz="4000" b="1" u="sng" dirty="0"/>
              <a:t>SAP HANA</a:t>
            </a:r>
            <a:r>
              <a:rPr lang="en-US" sz="4000" dirty="0"/>
              <a:t> </a:t>
            </a:r>
            <a:endParaRPr lang="uk-UA" sz="4000" dirty="0" smtClean="0"/>
          </a:p>
          <a:p>
            <a:endParaRPr lang="uk-UA" dirty="0"/>
          </a:p>
        </p:txBody>
      </p:sp>
      <p:pic>
        <p:nvPicPr>
          <p:cNvPr id="15362" name="Picture 2" descr="C:\Users\СВЗ\Desktop\засідання гуртка_травень 2017\Технології Big Data\Решения для работы с большими данными – Amazon Web Services (AWS)_files\BigData_Direct-Connectiv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240360" cy="20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СВЗ\Desktop\засідання гуртка_травень 2017\Технології Big Data\Решения для работы с большими данными – Amazon Web Services (AWS)_files\BigData_Get-Starte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24" y="4653136"/>
            <a:ext cx="2540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СВЗ\Desktop\засідання гуртка_травень 2017\Технології Big Data\Решения для работы с большими данными – Amazon Web Services (AWS)_files\HA_Storage-Gateway_2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18" y="3861048"/>
            <a:ext cx="2629024" cy="18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7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ctr"/>
            <a:r>
              <a:rPr lang="uk-UA" u="sng" dirty="0"/>
              <a:t>SQL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748464" cy="3978776"/>
          </a:xfrm>
        </p:spPr>
        <p:txBody>
          <a:bodyPr>
            <a:normAutofit/>
          </a:bodyPr>
          <a:lstStyle/>
          <a:p>
            <a:r>
              <a:rPr lang="uk-UA" sz="2800" b="1" u="sng" dirty="0"/>
              <a:t>SQL</a:t>
            </a:r>
            <a:r>
              <a:rPr lang="uk-UA" sz="2800" dirty="0"/>
              <a:t> - мова структурованих запитів, що дозволяє працювати з базами даних. За допомогою SQL можна створювати і модифікувати дані, а управлінням масиву даних займається відповідна система управління базами даних. </a:t>
            </a:r>
          </a:p>
        </p:txBody>
      </p:sp>
      <p:pic>
        <p:nvPicPr>
          <p:cNvPr id="4" name="Picture 4" descr="C:\Users\СВЗ\Desktop\засідання гуртка_травень 2017\Технології Big Data\Решения для работы с большими данными – Amazon Web Services (AWS)_files\BigData_Analy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5" y="3573016"/>
            <a:ext cx="4176464" cy="26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3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19637"/>
            <a:ext cx="8856984" cy="5505707"/>
          </a:xfrm>
        </p:spPr>
        <p:txBody>
          <a:bodyPr>
            <a:normAutofit/>
          </a:bodyPr>
          <a:lstStyle/>
          <a:p>
            <a:r>
              <a:rPr lang="en-US" sz="2400" b="1" i="1" dirty="0"/>
              <a:t>NoSQL</a:t>
            </a:r>
            <a:r>
              <a:rPr lang="en-US" dirty="0"/>
              <a:t> (not only SQL, </a:t>
            </a:r>
            <a:r>
              <a:rPr lang="uk-UA" dirty="0"/>
              <a:t>не тільки </a:t>
            </a:r>
            <a:r>
              <a:rPr lang="en-US" dirty="0"/>
              <a:t>SQL</a:t>
            </a:r>
            <a:r>
              <a:rPr lang="en-US" dirty="0" smtClean="0"/>
              <a:t>)</a:t>
            </a:r>
            <a:r>
              <a:rPr lang="uk-UA" dirty="0" smtClean="0"/>
              <a:t>- </a:t>
            </a:r>
            <a:r>
              <a:rPr lang="uk-UA" dirty="0"/>
              <a:t>термін, що позначає ряд підходів, спрямованих на реалізацію сховищ баз даних, що мають суттєві відмінності від моделей, що використовуються в традиційних реляційних СКБД з доступом до даних засобами мови </a:t>
            </a:r>
            <a:r>
              <a:rPr lang="en-US" dirty="0"/>
              <a:t>SQL. </a:t>
            </a:r>
            <a:r>
              <a:rPr lang="uk-UA" dirty="0"/>
              <a:t>Застосовується до баз даних, в яких робиться спроба вирішити проблеми масштабованості </a:t>
            </a:r>
            <a:r>
              <a:rPr lang="uk-UA" dirty="0" smtClean="0"/>
              <a:t>і </a:t>
            </a:r>
            <a:r>
              <a:rPr lang="uk-UA" dirty="0"/>
              <a:t>доступності </a:t>
            </a:r>
            <a:r>
              <a:rPr lang="uk-UA" dirty="0" smtClean="0"/>
              <a:t>за </a:t>
            </a:r>
            <a:r>
              <a:rPr lang="uk-UA" dirty="0"/>
              <a:t>рахунок </a:t>
            </a:r>
            <a:r>
              <a:rPr lang="uk-UA" dirty="0" err="1"/>
              <a:t>атомарності</a:t>
            </a:r>
            <a:r>
              <a:rPr lang="uk-UA" dirty="0"/>
              <a:t> </a:t>
            </a:r>
            <a:r>
              <a:rPr lang="uk-UA" dirty="0" smtClean="0"/>
              <a:t>і </a:t>
            </a:r>
            <a:r>
              <a:rPr lang="uk-UA" dirty="0"/>
              <a:t>узгодженості </a:t>
            </a:r>
            <a:r>
              <a:rPr lang="uk-UA" dirty="0" smtClean="0"/>
              <a:t>даних</a:t>
            </a:r>
            <a:r>
              <a:rPr lang="en-US" dirty="0" smtClean="0"/>
              <a:t>.</a:t>
            </a:r>
            <a:endParaRPr lang="uk-UA" dirty="0" smtClean="0"/>
          </a:p>
          <a:p>
            <a:pPr marL="45720" indent="0">
              <a:buNone/>
            </a:pPr>
            <a:r>
              <a:rPr lang="uk-UA" sz="2400" b="1" dirty="0"/>
              <a:t>Основні </a:t>
            </a:r>
            <a:r>
              <a:rPr lang="uk-UA" sz="2400" b="1" dirty="0" smtClean="0"/>
              <a:t>риси:</a:t>
            </a:r>
            <a:endParaRPr lang="uk-UA" sz="2400" b="1" dirty="0"/>
          </a:p>
          <a:p>
            <a:r>
              <a:rPr lang="uk-UA" dirty="0"/>
              <a:t>базова доступність </a:t>
            </a:r>
            <a:r>
              <a:rPr lang="en-US" dirty="0" smtClean="0"/>
              <a:t>- </a:t>
            </a:r>
            <a:r>
              <a:rPr lang="uk-UA" dirty="0"/>
              <a:t>запити гарантовано завершується (успішно чи безуспішно);</a:t>
            </a:r>
          </a:p>
          <a:p>
            <a:r>
              <a:rPr lang="uk-UA" dirty="0"/>
              <a:t>гнучкий стан </a:t>
            </a:r>
            <a:r>
              <a:rPr lang="en-US" dirty="0" smtClean="0"/>
              <a:t>- </a:t>
            </a:r>
            <a:r>
              <a:rPr lang="uk-UA" dirty="0"/>
              <a:t>стан системи може змінюватися з часом, навіть без введення нових даних, для досягнення узгодження даних;</a:t>
            </a:r>
          </a:p>
          <a:p>
            <a:r>
              <a:rPr lang="uk-UA" dirty="0"/>
              <a:t>узгодженість в кінцевому рахунку </a:t>
            </a:r>
            <a:r>
              <a:rPr lang="en-US" dirty="0" smtClean="0"/>
              <a:t>- </a:t>
            </a:r>
            <a:r>
              <a:rPr lang="uk-UA" dirty="0"/>
              <a:t>дані можуть бути деякий час неузгодженими, але приходять до узгодження через деякий час.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88640"/>
            <a:ext cx="2239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NoSQL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4093556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463</TotalTime>
  <Words>419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 BIG DATA в хмарах</vt:lpstr>
      <vt:lpstr>ЩО ТАКЕ BIG DATA?  </vt:lpstr>
      <vt:lpstr>Презентация PowerPoint</vt:lpstr>
      <vt:lpstr>Презентация PowerPoint</vt:lpstr>
      <vt:lpstr>Сфера Великих Даних характеризується наступними ознаками: </vt:lpstr>
      <vt:lpstr>Презентация PowerPoint</vt:lpstr>
      <vt:lpstr>Презентация PowerPoint</vt:lpstr>
      <vt:lpstr>SQL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Сфери застосування Великих Даних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Хмарна платформа Oracle для Big Data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 BIG DATA</dc:title>
  <dc:creator>Иванна Гузовата</dc:creator>
  <cp:lastModifiedBy>СВЗ</cp:lastModifiedBy>
  <cp:revision>15</cp:revision>
  <dcterms:created xsi:type="dcterms:W3CDTF">2017-05-11T13:43:22Z</dcterms:created>
  <dcterms:modified xsi:type="dcterms:W3CDTF">2017-05-14T21:06:47Z</dcterms:modified>
</cp:coreProperties>
</file>