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A75128C2-7EA8-4C01-8A62-6029981A6C64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3BEB674-E6D5-4FEF-97A1-63BEA3BC6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0DDEC-8BD4-4268-B7D1-0C7A0C0DD6DA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5FB00-2CB3-407E-BB3D-FA8466AAF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9E964-C221-471C-A879-77A4A9154280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167CA-C8AB-4CA1-A373-D51B47076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D3374-5D2E-4698-B500-0FBC541A5DAC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CC207-40AD-4751-8237-EFC139003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E2C94-78FE-4FF7-91EF-02F70AC8086F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61D90-5E12-4D5E-B1AA-1766F64E5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C938F-AFE8-45BB-AAA4-EB92A6D20530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6F65F-3A50-4DE9-ACC7-D6DBA8168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4ECE8-1347-488C-8E4E-573453F93113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50C3-268E-48D9-90FC-6B91110E5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70B03-E5F5-43A3-B28C-39370B94E67B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45DDA-1F69-4217-A437-00659BAB1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92A1-A9FD-4A35-AB0E-AA7180A2DF92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8BB3-1EBB-4EDE-8AD8-EF34D7373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0604-FE0B-4FB3-BE7F-F44314E27384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01BC-2FC4-4856-B834-C4B98042F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F3365-9B7C-4C01-A2BF-0415197CE686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78DD6-7731-4843-A75E-EF5EBC271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E1BF27-BB20-41DC-A328-661B81226C15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F22B63-C034-4BE8-91C3-795EAE61E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3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79388" y="1916113"/>
            <a:ext cx="8713787" cy="2519362"/>
          </a:xfrm>
          <a:solidFill>
            <a:schemeClr val="bg1">
              <a:alpha val="34117"/>
            </a:schemeClr>
          </a:solidFill>
        </p:spPr>
        <p:txBody>
          <a:bodyPr/>
          <a:lstStyle/>
          <a:p>
            <a:pPr algn="ctr" eaLnBrk="1" hangingPunct="1"/>
            <a:r>
              <a:rPr lang="uk-UA" sz="2800" smtClean="0">
                <a:solidFill>
                  <a:schemeClr val="tx1"/>
                </a:solidFill>
                <a:latin typeface="Arial" charset="0"/>
              </a:rPr>
              <a:t>НАУКОВИЙ СЕМІНАР:</a:t>
            </a:r>
            <a:br>
              <a:rPr lang="uk-UA" sz="2800" smtClean="0">
                <a:solidFill>
                  <a:schemeClr val="tx1"/>
                </a:solidFill>
                <a:latin typeface="Arial" charset="0"/>
              </a:rPr>
            </a:br>
            <a:r>
              <a:rPr lang="uk-UA" sz="2800" smtClean="0">
                <a:solidFill>
                  <a:schemeClr val="tx1"/>
                </a:solidFill>
              </a:rPr>
              <a:t>«</a:t>
            </a:r>
            <a:r>
              <a:rPr lang="ru-RU" sz="2800" i="1" smtClean="0">
                <a:solidFill>
                  <a:schemeClr val="tx1"/>
                </a:solidFill>
              </a:rPr>
              <a:t>РОЛЬ НЕПРЯМИХ ПОДАТК</a:t>
            </a:r>
            <a:r>
              <a:rPr lang="uk-UA" sz="2800" i="1" smtClean="0">
                <a:solidFill>
                  <a:schemeClr val="tx1"/>
                </a:solidFill>
              </a:rPr>
              <a:t>ІВ У РЕАЛІЗАЦІЇ БЮДЖЕТНО-ПОДАТКОВОЇ ПОЛІТИКИ УКРАЇНИ</a:t>
            </a:r>
            <a:r>
              <a:rPr lang="uk-UA" sz="2800" smtClean="0">
                <a:solidFill>
                  <a:schemeClr val="tx1"/>
                </a:solidFill>
              </a:rPr>
              <a:t>» </a:t>
            </a:r>
            <a:r>
              <a:rPr lang="uk-UA" sz="280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uk-UA" sz="2800" smtClean="0">
                <a:solidFill>
                  <a:schemeClr val="tx1"/>
                </a:solidFill>
                <a:latin typeface="Arial" charset="0"/>
              </a:rPr>
            </a:br>
            <a:r>
              <a:rPr lang="uk-UA" sz="2400" smtClean="0">
                <a:solidFill>
                  <a:schemeClr val="tx1"/>
                </a:solidFill>
                <a:latin typeface="Arial" charset="0"/>
              </a:rPr>
              <a:t>(ілюстративний матеріал)</a:t>
            </a:r>
          </a:p>
        </p:txBody>
      </p:sp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5364163" y="4724400"/>
            <a:ext cx="2952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uk-UA">
              <a:latin typeface="Century Gothic" pitchFamily="34" charset="0"/>
            </a:endParaRPr>
          </a:p>
          <a:p>
            <a:pPr algn="r"/>
            <a:r>
              <a:rPr lang="uk-UA"/>
              <a:t>Доповідач: </a:t>
            </a:r>
            <a:r>
              <a:rPr lang="uk-UA">
                <a:latin typeface="Century Gothic" pitchFamily="34" charset="0"/>
              </a:rPr>
              <a:t>Базюк Ірина Дмитрівна</a:t>
            </a:r>
          </a:p>
          <a:p>
            <a:pPr algn="r"/>
            <a:endParaRPr lang="uk-UA">
              <a:latin typeface="Century Gothic" pitchFamily="34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23850" y="188913"/>
            <a:ext cx="41767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/>
              <a:t>Львівський національний університет ім. І.Франка</a:t>
            </a:r>
          </a:p>
          <a:p>
            <a:pPr algn="ctr"/>
            <a:r>
              <a:rPr lang="uk-UA"/>
              <a:t>Факультет управління фінансами та бізнесу</a:t>
            </a:r>
          </a:p>
          <a:p>
            <a:pPr algn="ctr"/>
            <a:r>
              <a:rPr lang="uk-UA"/>
              <a:t>Кафедра державних та місцевих фінансів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877050" y="5734050"/>
            <a:ext cx="1373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УФФМ 63-с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187450" y="692150"/>
            <a:ext cx="7024688" cy="792163"/>
          </a:xfrm>
        </p:spPr>
        <p:txBody>
          <a:bodyPr/>
          <a:lstStyle/>
          <a:p>
            <a:pPr algn="ctr" eaLnBrk="1" hangingPunct="1"/>
            <a:r>
              <a:rPr lang="uk-UA" sz="2400" b="1" smtClean="0">
                <a:latin typeface="Arial" charset="0"/>
              </a:rPr>
              <a:t>Г</a:t>
            </a:r>
            <a:r>
              <a:rPr lang="uk-UA" sz="2400" b="1" smtClean="0"/>
              <a:t>оловн</a:t>
            </a:r>
            <a:r>
              <a:rPr lang="uk-UA" sz="2400" b="1" smtClean="0">
                <a:latin typeface="Arial" charset="0"/>
              </a:rPr>
              <a:t>і</a:t>
            </a:r>
            <a:r>
              <a:rPr lang="uk-UA" sz="2400" b="1" smtClean="0"/>
              <a:t> ціл</a:t>
            </a:r>
            <a:r>
              <a:rPr lang="uk-UA" sz="2400" b="1" smtClean="0">
                <a:latin typeface="Arial" charset="0"/>
              </a:rPr>
              <a:t>і</a:t>
            </a:r>
            <a:r>
              <a:rPr lang="uk-UA" sz="2400" b="1" smtClean="0"/>
              <a:t> використання непрямих податків у системі регулювання економіки: 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1042988" y="1412875"/>
            <a:ext cx="6777037" cy="3508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1800" smtClean="0"/>
              <a:t> </a:t>
            </a:r>
            <a:r>
              <a:rPr lang="uk-UA" sz="1600" smtClean="0"/>
              <a:t>зміцнення позицій вітчизняних товаровиробників на міжнародних ринках;</a:t>
            </a:r>
          </a:p>
          <a:p>
            <a:pPr eaLnBrk="1" hangingPunct="1">
              <a:lnSpc>
                <a:spcPct val="90000"/>
              </a:lnSpc>
            </a:pPr>
            <a:r>
              <a:rPr lang="uk-UA" sz="1600" smtClean="0"/>
              <a:t> підтримка виробництва якісних товарів через надання податкових преференцій; </a:t>
            </a:r>
          </a:p>
          <a:p>
            <a:pPr eaLnBrk="1" hangingPunct="1">
              <a:lnSpc>
                <a:spcPct val="90000"/>
              </a:lnSpc>
            </a:pPr>
            <a:r>
              <a:rPr lang="uk-UA" sz="1600" smtClean="0"/>
              <a:t> стимулювання залучення інвестицій у реальний сектор економіки;</a:t>
            </a:r>
          </a:p>
          <a:p>
            <a:pPr eaLnBrk="1" hangingPunct="1">
              <a:lnSpc>
                <a:spcPct val="90000"/>
              </a:lnSpc>
            </a:pPr>
            <a:r>
              <a:rPr lang="uk-UA" sz="1600" smtClean="0"/>
              <a:t> сприяння насиченню споживчого ринку соціально значущими товарами і послугами; </a:t>
            </a:r>
          </a:p>
          <a:p>
            <a:pPr eaLnBrk="1" hangingPunct="1">
              <a:lnSpc>
                <a:spcPct val="90000"/>
              </a:lnSpc>
            </a:pPr>
            <a:r>
              <a:rPr lang="uk-UA" sz="1600" smtClean="0"/>
              <a:t> формування стимулів, спрямованих на зниження рівня споживання алкогольних напоїв та тютюнових виробів</a:t>
            </a:r>
            <a:r>
              <a:rPr lang="uk-UA" sz="1600" smtClean="0">
                <a:latin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1600" b="1" smtClean="0">
                <a:solidFill>
                  <a:schemeClr val="accent1"/>
                </a:solidFill>
              </a:rPr>
              <a:t>Удосконалення системи непрямого оподаткування </a:t>
            </a:r>
            <a:r>
              <a:rPr lang="uk-UA" sz="1600" b="1" smtClean="0">
                <a:solidFill>
                  <a:schemeClr val="accent1"/>
                </a:solidFill>
                <a:latin typeface="Arial" charset="0"/>
              </a:rPr>
              <a:t>дасть змогу</a:t>
            </a:r>
            <a:r>
              <a:rPr lang="uk-UA" sz="1600" smtClean="0"/>
              <a:t> підвищити ефективність реалізації бюджетно-податкової політики. Створення умов для ефективного адміністрування непрямих податків забезпечить збільшення їх частки у структурі податкових надходжень, що сприятиме поліпшенню інвестиційного клімату, а відтак і довгостроковому економічному зростанню. Визначення оптимального балансу використання податку на додану вартість та акцизного податку для досягнення цілей підвищення фіскальної ефективності вітчизняної податкової системи позитивно впливає на процес виконання</a:t>
            </a:r>
            <a:r>
              <a:rPr lang="uk-UA" sz="1800" smtClean="0"/>
              <a:t> </a:t>
            </a:r>
            <a:r>
              <a:rPr lang="uk-UA" sz="1600" smtClean="0"/>
              <a:t>державою встановлених соціально-економічних функцій.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>
          <a:xfrm>
            <a:off x="684213" y="981075"/>
            <a:ext cx="5543550" cy="5472113"/>
          </a:xfrm>
        </p:spPr>
        <p:txBody>
          <a:bodyPr/>
          <a:lstStyle/>
          <a:p>
            <a:pPr eaLnBrk="1" hangingPunct="1"/>
            <a:r>
              <a:rPr lang="uk-UA" smtClean="0"/>
              <a:t>Непряме оподаткування є одним з основних інструментів бюджетно-податкової політики;</a:t>
            </a:r>
          </a:p>
          <a:p>
            <a:pPr eaLnBrk="1" hangingPunct="1"/>
            <a:r>
              <a:rPr lang="uk-UA" smtClean="0"/>
              <a:t>За допомогою непрямих податків держава може здійснювати фіскальну та регулюючу функції;</a:t>
            </a:r>
          </a:p>
          <a:p>
            <a:pPr eaLnBrk="1" hangingPunct="1"/>
            <a:r>
              <a:rPr lang="uk-UA" smtClean="0"/>
              <a:t>Непрямі податки є надійною і легко контрольованою дохідною частиною державного бюджету. </a:t>
            </a:r>
          </a:p>
        </p:txBody>
      </p:sp>
      <p:pic>
        <p:nvPicPr>
          <p:cNvPr id="14338" name="Picture 2" descr="C:\Users\Іра\Desktop\6 курс\тези\Новая папка (2)\49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284538"/>
            <a:ext cx="367982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1200" i="1" smtClean="0"/>
              <a:t>Якщо в 2015 р. частка податкових надходжень до </a:t>
            </a:r>
            <a:r>
              <a:rPr lang="uk-UA" sz="1200" i="1" smtClean="0">
                <a:latin typeface="Arial" charset="0"/>
              </a:rPr>
              <a:t>Державного бюджету України</a:t>
            </a:r>
            <a:r>
              <a:rPr lang="uk-UA" sz="1200" i="1" smtClean="0"/>
              <a:t> становила 77,85%, то у жовтні 2016 р. вона сягнула значення 85,62%.</a:t>
            </a:r>
            <a:br>
              <a:rPr lang="uk-UA" sz="1200" i="1" smtClean="0"/>
            </a:br>
            <a:r>
              <a:rPr lang="uk-UA" sz="1200" i="1" smtClean="0"/>
              <a:t>Серед податкових надходжень особливо суттєву роль відіграють непрямі податки, частка яких у доходах </a:t>
            </a:r>
            <a:r>
              <a:rPr lang="uk-UA" sz="1200" i="1" smtClean="0">
                <a:latin typeface="Arial" charset="0"/>
              </a:rPr>
              <a:t>Державного бюджету України</a:t>
            </a:r>
            <a:r>
              <a:rPr lang="uk-UA" sz="1200" i="1" smtClean="0"/>
              <a:t> становила в 2015 р. 55,52%. У жовтні 2016 р. частка непрямих податків збільшилась і становила 70,37%.</a:t>
            </a:r>
          </a:p>
        </p:txBody>
      </p:sp>
      <p:graphicFrame>
        <p:nvGraphicFramePr>
          <p:cNvPr id="15362" name="Объект 4"/>
          <p:cNvGraphicFramePr>
            <a:graphicFrameLocks noGrp="1"/>
          </p:cNvGraphicFramePr>
          <p:nvPr>
            <p:ph idx="1"/>
          </p:nvPr>
        </p:nvGraphicFramePr>
        <p:xfrm>
          <a:off x="1042988" y="2349500"/>
          <a:ext cx="6777037" cy="3508375"/>
        </p:xfrm>
        <a:graphic>
          <a:graphicData uri="http://schemas.openxmlformats.org/presentationml/2006/ole">
            <p:oleObj spid="_x0000_s15362" r:id="rId3" imgW="6779340" imgH="351160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838" y="765175"/>
            <a:ext cx="4608512" cy="5327650"/>
          </a:xfrm>
        </p:spPr>
        <p:txBody>
          <a:bodyPr rtlCol="0">
            <a:normAutofit fontScale="92500"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Підвищення ефективності непрямого оподаткування реалізується шляхом досягнення балансу між такими сферами діяльності держави, як фіскальна ефективність, економічна доцільність і соціальна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справедливість.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Використання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непрямих податків як інструментів регулювання економіки залежить від рівня соціально-економічного розвитку, особливостей функціонування вітчизняної економіки, пріоритетів бюджетно-податкової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політики.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Users\Іра\Desktop\6 курс\тези\Новая папка (2)\91a611320597fcfe20f372d749a40a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47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Податок на додану вартість (ПДВ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uk-UA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Объект 2"/>
          <p:cNvSpPr>
            <a:spLocks noGrp="1"/>
          </p:cNvSpPr>
          <p:nvPr>
            <p:ph idx="1"/>
          </p:nvPr>
        </p:nvSpPr>
        <p:spPr>
          <a:xfrm>
            <a:off x="611188" y="2276475"/>
            <a:ext cx="3168650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1900" smtClean="0"/>
              <a:t>ефективно виконує фіскальну та регулюючу роль.</a:t>
            </a:r>
          </a:p>
          <a:p>
            <a:pPr eaLnBrk="1" hangingPunct="1">
              <a:lnSpc>
                <a:spcPct val="80000"/>
              </a:lnSpc>
            </a:pPr>
            <a:r>
              <a:rPr lang="uk-UA" sz="1900" smtClean="0"/>
              <a:t>є стабільним джерелом наповнення бюджету завдяки своєчасному та контрольованому його нарахуванні після кожної стадії здійснення господарських операцій</a:t>
            </a:r>
            <a:r>
              <a:rPr lang="uk-UA" sz="1900" smtClean="0">
                <a:latin typeface="Arial" charset="0"/>
              </a:rPr>
              <a:t>,</a:t>
            </a:r>
            <a:r>
              <a:rPr lang="uk-UA" sz="1900" smtClean="0"/>
              <a:t> майже неможлив</a:t>
            </a:r>
            <a:r>
              <a:rPr lang="uk-UA" sz="1900" smtClean="0">
                <a:latin typeface="Arial" charset="0"/>
              </a:rPr>
              <a:t>о</a:t>
            </a:r>
            <a:r>
              <a:rPr lang="uk-UA" sz="1900" smtClean="0"/>
              <a:t> уникн</a:t>
            </a:r>
            <a:r>
              <a:rPr lang="uk-UA" sz="1900" smtClean="0">
                <a:latin typeface="Arial" charset="0"/>
              </a:rPr>
              <a:t>ути</a:t>
            </a:r>
            <a:r>
              <a:rPr lang="uk-UA" sz="1900" smtClean="0"/>
              <a:t> його сплат</a:t>
            </a:r>
            <a:r>
              <a:rPr lang="uk-UA" sz="1900" smtClean="0">
                <a:latin typeface="Arial" charset="0"/>
              </a:rPr>
              <a:t>и</a:t>
            </a:r>
          </a:p>
        </p:txBody>
      </p:sp>
      <p:graphicFrame>
        <p:nvGraphicFramePr>
          <p:cNvPr id="17411" name="Диаграмма 3"/>
          <p:cNvGraphicFramePr>
            <a:graphicFrameLocks/>
          </p:cNvGraphicFramePr>
          <p:nvPr/>
        </p:nvGraphicFramePr>
        <p:xfrm>
          <a:off x="4067175" y="2349500"/>
          <a:ext cx="4537075" cy="3816350"/>
        </p:xfrm>
        <a:graphic>
          <a:graphicData uri="http://schemas.openxmlformats.org/presentationml/2006/ole">
            <p:oleObj spid="_x0000_s17411" r:id="rId3" imgW="4535817" imgH="381642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Акцизний податок: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0200" y="2324100"/>
            <a:ext cx="4319588" cy="3913188"/>
          </a:xfrm>
        </p:spPr>
        <p:txBody>
          <a:bodyPr rtlCol="0">
            <a:normAutofit fontScale="85000"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dirty="0"/>
              <a:t>має </a:t>
            </a:r>
            <a:r>
              <a:rPr lang="uk-UA" b="1" dirty="0" err="1"/>
              <a:t>дестимулюючий</a:t>
            </a:r>
            <a:r>
              <a:rPr lang="uk-UA" b="1" dirty="0"/>
              <a:t> характер</a:t>
            </a:r>
            <a:r>
              <a:rPr lang="uk-UA" dirty="0"/>
              <a:t> – подорожчання продукції </a:t>
            </a:r>
            <a:r>
              <a:rPr lang="uk-UA" dirty="0" err="1"/>
              <a:t>непершочергової</a:t>
            </a:r>
            <a:r>
              <a:rPr lang="uk-UA" dirty="0"/>
              <a:t> необхідності (алкогольна, тютюнова продукція) сприяє скороченню її </a:t>
            </a:r>
            <a:r>
              <a:rPr lang="uk-UA" dirty="0" smtClean="0"/>
              <a:t>споживання;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dirty="0"/>
              <a:t>фіскальна направленість акцизу відображається у введенні до бази оподаткування додатково товарів з низькою ціновою еластичністю та виробів елітного </a:t>
            </a:r>
            <a:r>
              <a:rPr lang="uk-UA" dirty="0" smtClean="0"/>
              <a:t>попиту</a:t>
            </a:r>
            <a:r>
              <a:rPr lang="uk-UA" dirty="0"/>
              <a:t>.</a:t>
            </a:r>
          </a:p>
        </p:txBody>
      </p:sp>
      <p:pic>
        <p:nvPicPr>
          <p:cNvPr id="18435" name="Picture 2" descr="C:\Users\Іра\Desktop\6 курс\тези\Новая папка (2)\miscevi_byudzheti_rahivschini_otrimali_ponad_390_tis_grn_akciznogo_podatku_preview_me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492375"/>
            <a:ext cx="3489325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1400" i="1" smtClean="0"/>
              <a:t>Протягом 2014–2016 рр. в Україні спостерігається збільшення обсягу акцизного податку, а також його частки в податкових надходженнях:</a:t>
            </a:r>
            <a:br>
              <a:rPr lang="uk-UA" sz="1400" i="1" smtClean="0"/>
            </a:br>
            <a:r>
              <a:rPr lang="uk-UA" sz="1400" i="1" smtClean="0"/>
              <a:t>2014 р. – 12,27%</a:t>
            </a:r>
            <a:br>
              <a:rPr lang="uk-UA" sz="1400" i="1" smtClean="0"/>
            </a:br>
            <a:r>
              <a:rPr lang="uk-UA" sz="1400" i="1" smtClean="0"/>
              <a:t>2015 р. – 12,43%</a:t>
            </a:r>
            <a:br>
              <a:rPr lang="uk-UA" sz="1400" i="1" smtClean="0"/>
            </a:br>
            <a:r>
              <a:rPr lang="uk-UA" sz="1400" i="1" smtClean="0"/>
              <a:t>жовтень 2016 р. – 18,53%</a:t>
            </a:r>
          </a:p>
        </p:txBody>
      </p:sp>
      <p:graphicFrame>
        <p:nvGraphicFramePr>
          <p:cNvPr id="19458" name="Объект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presentationml/2006/ole">
            <p:oleObj spid="_x0000_s19458" r:id="rId3" imgW="6779340" imgH="351160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620713"/>
            <a:ext cx="7024688" cy="8636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 smtClean="0"/>
              <a:t>Фактори,що впливають на показники надходжень непрямих податків до бюджету:</a:t>
            </a:r>
            <a:endParaRPr lang="uk-UA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1773238"/>
            <a:ext cx="7345362" cy="2592387"/>
          </a:xfrm>
        </p:spPr>
        <p:txBody>
          <a:bodyPr rtlCol="0">
            <a:normAutofit fontScale="77500" lnSpcReduction="2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u="sng" dirty="0"/>
              <a:t>рівень використання бази </a:t>
            </a:r>
            <a:r>
              <a:rPr lang="uk-UA" u="sng" dirty="0" smtClean="0"/>
              <a:t>оподаткування</a:t>
            </a:r>
            <a:endParaRPr lang="uk-UA" dirty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u="sng" dirty="0" smtClean="0"/>
              <a:t>інфляційні процеси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u="sng" dirty="0" smtClean="0"/>
              <a:t>валютний курс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u="sng" dirty="0" smtClean="0"/>
              <a:t>величина </a:t>
            </a:r>
            <a:r>
              <a:rPr lang="uk-UA" u="sng" dirty="0"/>
              <a:t>ставок </a:t>
            </a:r>
            <a:r>
              <a:rPr lang="uk-UA" u="sng" dirty="0" smtClean="0"/>
              <a:t>оподаткування;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u="sng" dirty="0" smtClean="0"/>
              <a:t>ефективність </a:t>
            </a:r>
            <a:r>
              <a:rPr lang="uk-UA" u="sng" dirty="0"/>
              <a:t>податкового </a:t>
            </a:r>
            <a:r>
              <a:rPr lang="uk-UA" u="sng" dirty="0" smtClean="0"/>
              <a:t>адміністрування;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u="sng" dirty="0" smtClean="0"/>
              <a:t>рівень </a:t>
            </a:r>
            <a:r>
              <a:rPr lang="uk-UA" u="sng" dirty="0"/>
              <a:t>використання схем ухилення від сплати </a:t>
            </a:r>
            <a:r>
              <a:rPr lang="uk-UA" u="sng" dirty="0" smtClean="0"/>
              <a:t>податків;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u="sng" dirty="0" smtClean="0"/>
              <a:t>наявність </a:t>
            </a:r>
            <a:r>
              <a:rPr lang="uk-UA" u="sng" dirty="0"/>
              <a:t>винятків із загальних правил оподаткування та інш</a:t>
            </a:r>
            <a:r>
              <a:rPr lang="uk-UA" dirty="0"/>
              <a:t>і</a:t>
            </a:r>
          </a:p>
        </p:txBody>
      </p:sp>
      <p:pic>
        <p:nvPicPr>
          <p:cNvPr id="20483" name="Picture 4" descr="Результат пошуку зображень за запитом &quot;податк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789363"/>
            <a:ext cx="42830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908050"/>
            <a:ext cx="3959225" cy="5516563"/>
          </a:xfrm>
        </p:spPr>
        <p:txBody>
          <a:bodyPr rtlCol="0">
            <a:normAutofit fontScale="62500" lnSpcReduction="20000"/>
          </a:bodyPr>
          <a:lstStyle/>
          <a:p>
            <a:pPr marL="68580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b="1" dirty="0"/>
              <a:t>Пріоритетними напрямами підвищення ефективності використання</a:t>
            </a:r>
            <a:r>
              <a:rPr lang="uk-UA" dirty="0"/>
              <a:t> </a:t>
            </a:r>
            <a:r>
              <a:rPr lang="uk-UA" b="1" dirty="0"/>
              <a:t>непрямого оподаткування в регулюванні соціально-економічних процесів</a:t>
            </a:r>
            <a:r>
              <a:rPr lang="uk-UA" dirty="0"/>
              <a:t> </a:t>
            </a:r>
            <a:r>
              <a:rPr lang="uk-UA" dirty="0" smtClean="0"/>
              <a:t>є:</a:t>
            </a:r>
          </a:p>
          <a:p>
            <a:pPr marL="68580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dirty="0"/>
          </a:p>
          <a:p>
            <a:pPr indent="-274320" algn="just"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r>
              <a:rPr lang="uk-UA" dirty="0"/>
              <a:t>зниження рівня мінімальних податкових зобов’язань за відповідного спрощення адміністрування непрямих податків, </a:t>
            </a:r>
            <a:endParaRPr lang="uk-UA" dirty="0" smtClean="0"/>
          </a:p>
          <a:p>
            <a:pPr indent="-274320" algn="just" eaLnBrk="1" fontAlgn="auto" hangingPunct="1">
              <a:spcAft>
                <a:spcPts val="0"/>
              </a:spcAft>
              <a:defRPr/>
            </a:pPr>
            <a:r>
              <a:rPr lang="uk-UA" dirty="0" smtClean="0"/>
              <a:t>визначення </a:t>
            </a:r>
            <a:r>
              <a:rPr lang="uk-UA" dirty="0"/>
              <a:t>обов’язкових критеріїв для надання податкових пільг, </a:t>
            </a:r>
            <a:endParaRPr lang="uk-UA" dirty="0" smtClean="0"/>
          </a:p>
          <a:p>
            <a:pPr indent="-274320" algn="just" eaLnBrk="1" fontAlgn="auto" hangingPunct="1">
              <a:spcAft>
                <a:spcPts val="0"/>
              </a:spcAft>
              <a:defRPr/>
            </a:pPr>
            <a:r>
              <a:rPr lang="uk-UA" dirty="0" smtClean="0"/>
              <a:t>сприяння </a:t>
            </a:r>
            <a:r>
              <a:rPr lang="uk-UA" dirty="0"/>
              <a:t>розвитку внутрішнього ринку через формування додаткової вітчизняної товарної пропозиції та стимулювання плато</a:t>
            </a:r>
            <a:r>
              <a:rPr lang="en-US" dirty="0"/>
              <a:t>c</a:t>
            </a:r>
            <a:r>
              <a:rPr lang="uk-UA" dirty="0" err="1"/>
              <a:t>проможного</a:t>
            </a:r>
            <a:r>
              <a:rPr lang="uk-UA" dirty="0"/>
              <a:t> </a:t>
            </a:r>
            <a:r>
              <a:rPr lang="uk-UA" dirty="0" smtClean="0"/>
              <a:t>попиту.</a:t>
            </a:r>
          </a:p>
          <a:p>
            <a:pPr indent="-274320" algn="just" eaLnBrk="1" fontAlgn="auto" hangingPunct="1">
              <a:spcAft>
                <a:spcPts val="0"/>
              </a:spcAft>
              <a:defRPr/>
            </a:pPr>
            <a:r>
              <a:rPr lang="uk-UA" dirty="0"/>
              <a:t>підвищення ефективності податкового адміністрування, зокрема шляхом подальшого розвитку електронних сервісів взаємодії платників податків і фіскальних органів, використання сучасних інструментів здійснення податкового контролю, постійного моніторингу податкових ризиків.</a:t>
            </a:r>
          </a:p>
        </p:txBody>
      </p:sp>
      <p:pic>
        <p:nvPicPr>
          <p:cNvPr id="21506" name="Picture 2" descr="C:\Users\Іра\Desktop\6 курс\тези\Новая папка (2)\AhtzZXnj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412875"/>
            <a:ext cx="4138613" cy="385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138</TotalTime>
  <Words>482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Century Gothic</vt:lpstr>
      <vt:lpstr>Wingdings 2</vt:lpstr>
      <vt:lpstr>Calibri</vt:lpstr>
      <vt:lpstr>Times New Roman</vt:lpstr>
      <vt:lpstr>Остин</vt:lpstr>
      <vt:lpstr>Остин</vt:lpstr>
      <vt:lpstr>Остин</vt:lpstr>
      <vt:lpstr>Остин</vt:lpstr>
      <vt:lpstr>Диаграмма Microsoft Excel</vt:lpstr>
      <vt:lpstr>НАУКОВИЙ СЕМІНАР: «РОЛЬ НЕПРЯМИХ ПОДАТКІВ У РЕАЛІЗАЦІЇ БЮДЖЕТНО-ПОДАТКОВОЇ ПОЛІТИКИ УКРАЇНИ»  (ілюстративний матеріал)</vt:lpstr>
      <vt:lpstr>Слайд 2</vt:lpstr>
      <vt:lpstr>Якщо в 2015 р. частка податкових надходжень до Державного бюджету України становила 77,85%, то у жовтні 2016 р. вона сягнула значення 85,62%. Серед податкових надходжень особливо суттєву роль відіграють непрямі податки, частка яких у доходах Державного бюджету України становила в 2015 р. 55,52%. У жовтні 2016 р. частка непрямих податків збільшилась і становила 70,37%.</vt:lpstr>
      <vt:lpstr>Слайд 4</vt:lpstr>
      <vt:lpstr>Податок на додану вартість (ПДВ):</vt:lpstr>
      <vt:lpstr>Акцизний податок:</vt:lpstr>
      <vt:lpstr>Протягом 2014–2016 рр. в Україні спостерігається збільшення обсягу акцизного податку, а також його частки в податкових надходженнях: 2014 р. – 12,27% 2015 р. – 12,43% жовтень 2016 р. – 18,53%</vt:lpstr>
      <vt:lpstr>Фактори,що впливають на показники надходжень непрямих податків до бюджету:</vt:lpstr>
      <vt:lpstr>Слайд 9</vt:lpstr>
      <vt:lpstr>Головні цілі використання непрямих податків у системі регулювання економіки: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«РОЛЬ НЕПРЯМИХ ПОДАТКІВ У РЕАЛІЗАЦІЇ БЮДЖЕТНО-ПОДАТКОВОЇ ПОЛІТИКИ УКРАЇНИ»</dc:title>
  <dc:creator>Іра</dc:creator>
  <cp:lastModifiedBy>tera</cp:lastModifiedBy>
  <cp:revision>14</cp:revision>
  <dcterms:created xsi:type="dcterms:W3CDTF">2016-12-06T18:08:23Z</dcterms:created>
  <dcterms:modified xsi:type="dcterms:W3CDTF">2017-03-17T09:27:27Z</dcterms:modified>
</cp:coreProperties>
</file>