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0A66AE-81F5-474A-B74B-EE41E9320F19}" type="datetimeFigureOut">
              <a:rPr lang="uk-UA" smtClean="0"/>
              <a:t>26.02.2017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475706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Науково-дослідна практика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2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4824536" cy="647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26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68" y="116631"/>
            <a:ext cx="4399379" cy="64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0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Мета </a:t>
            </a:r>
            <a:r>
              <a:rPr lang="uk-UA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науково-дослідної практики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</a:rPr>
              <a:t>набуття студентами досвіду </a:t>
            </a:r>
            <a:r>
              <a:rPr lang="uk-UA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самостійної </a:t>
            </a: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</a:rPr>
              <a:t>науково-дослідної роботи та застосування методики її </a:t>
            </a:r>
            <a:r>
              <a:rPr lang="uk-UA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проведення</a:t>
            </a:r>
          </a:p>
          <a:p>
            <a:pPr marL="0" indent="0" algn="ctr">
              <a:buNone/>
            </a:pPr>
            <a:endParaRPr lang="uk-UA" sz="4000" b="1" dirty="0" smtClean="0">
              <a:solidFill>
                <a:srgbClr val="C00000"/>
              </a:solidFill>
              <a:latin typeface="Times New Roman"/>
              <a:ea typeface="Times New Roman"/>
              <a:cs typeface="+mj-cs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/>
                <a:ea typeface="Times New Roman"/>
                <a:cs typeface="+mj-cs"/>
              </a:rPr>
              <a:t>результат  </a:t>
            </a:r>
            <a:endParaRPr lang="uk-UA" b="1" dirty="0">
              <a:solidFill>
                <a:srgbClr val="C00000"/>
              </a:solidFill>
              <a:latin typeface="Times New Roman"/>
              <a:ea typeface="Times New Roman"/>
              <a:cs typeface="+mj-cs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формування </a:t>
            </a:r>
            <a:r>
              <a:rPr lang="uk-UA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теоретико-методологічної </a:t>
            </a: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</a:rPr>
              <a:t>основи та наукової складової </a:t>
            </a:r>
            <a:r>
              <a:rPr lang="uk-UA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магістерської </a:t>
            </a: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</a:rPr>
              <a:t>кваліфікаційної роботи.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4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Тривалість і терміни проведення науково-дослідної практики 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Тривалість і терміни проведення науково-дослідної практики визначені навчальним планом факультету управління фінансами та бізнесу і складають </a:t>
            </a:r>
            <a:r>
              <a:rPr lang="uk-UA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6 </a:t>
            </a:r>
            <a:r>
              <a:rPr lang="uk-UA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тижнів (9 кредитів ЄКТС). </a:t>
            </a:r>
            <a:endParaRPr lang="uk-UA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Науково-дослідна </a:t>
            </a:r>
            <a:r>
              <a:rPr lang="uk-UA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практика передує проходженню переддипломної практики, яка є завершальною ланкою практичної підготовки студентів.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1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Навчально-методичне керівництво практикою 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Навчально-методичне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керівництво практикою здійснюють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викладачі випускових кафедр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,  які активно займаються науковою діяльністю. Керівник науково-дослідної практики є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 керівником переддипломної практики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та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 дипломної роботи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магістра.</a:t>
            </a: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endParaRPr lang="uk-UA" dirty="0">
              <a:latin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36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Керівник </a:t>
            </a:r>
            <a:r>
              <a:rPr lang="uk-UA" sz="3600" b="1" dirty="0">
                <a:solidFill>
                  <a:srgbClr val="C00000"/>
                </a:solidFill>
                <a:latin typeface="Times New Roman"/>
                <a:ea typeface="Times New Roman"/>
              </a:rPr>
              <a:t>науково-дослідної практики зобов’язаний:</a:t>
            </a:r>
            <a:endParaRPr lang="ru-RU" sz="36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видати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студенту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індивідуальний календарно-тематичний план проходження </a:t>
            </a:r>
            <a:r>
              <a:rPr lang="uk-UA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науково-дослідної практики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з урахуванням теми його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магістерської роботи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uk-UA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консультувати </a:t>
            </a:r>
            <a:r>
              <a:rPr lang="uk-UA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студента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і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здійснювати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поточний контроль 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 виконанням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календарно-тематичного 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плану</a:t>
            </a:r>
            <a:r>
              <a:rPr lang="uk-UA" sz="33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проходження науково-дослідної практики;</a:t>
            </a:r>
          </a:p>
          <a:p>
            <a:pPr algn="just"/>
            <a:endParaRPr lang="uk-UA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надати </a:t>
            </a:r>
            <a:r>
              <a:rPr lang="uk-UA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рецензію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Times New Roman"/>
              </a:rPr>
              <a:t>на статтю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і </a:t>
            </a:r>
            <a:r>
              <a:rPr lang="uk-UA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відгук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 звіт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про проходження 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науково-дослідної практики студента.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63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Орієнтовний тематичний план науково-дослідної практики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35572"/>
              </p:ext>
            </p:extLst>
          </p:nvPr>
        </p:nvGraphicFramePr>
        <p:xfrm>
          <a:off x="1547664" y="836712"/>
          <a:ext cx="6336704" cy="5820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2"/>
                <a:gridCol w="4722445"/>
                <a:gridCol w="1153407"/>
              </a:tblGrid>
              <a:tr h="772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№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з/п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Вид виконуваних робіт за програмою практики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Орієнтовний розподіл кількості годин/днів, %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522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uk-UA" sz="1200" dirty="0">
                          <a:effectLst/>
                        </a:rPr>
                        <a:t>Розробка індивідуального плану-графіку проходження практики. Узгодження його з науковим керівником магістерської роботи та керівником практики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36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Ознайомлення з науковими напрямами роботи кафедри, на якій проходять практику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23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наукової проблеми дослідження та її актуальності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522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Розробка робочої гіпотези дослідження. Характеристика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сфери використання, оцінювання новизни та значущості (теоретичної та прикладної) очікуваних результатів досліджень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36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структури та основних завдань дослідження, послідовності їх вирішення, методів аналізу зібраних матеріалів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36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Збирання необхідної статистичної та іншої аналітичної інформації про об’єкт дослідження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15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67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Опрацювання аналітичних даних, виконання необхідних розрахунків, складання аналітичних таблиць, схем, графіків тощо. Застосування комп’ютерних технологій при обробці інформації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36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Обґрунтування висновків та пропозицій за результатами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дослідження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67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Апробація основних теоретичних та практичних рекомендацій дослідження (опублікування наукової статті, тез, виступ на конференції, розробка рекомендацій до органів влади й управління тощо)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15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  <a:tr h="23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10.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Оформлення звіту практики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243" marR="24341" marT="24341" marB="243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1243" marR="24341" marT="24341" marB="2434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39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Звіт про проходження науково-дослідної практики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300" b="1" dirty="0" smtClean="0">
                <a:solidFill>
                  <a:srgbClr val="002060"/>
                </a:solidFill>
              </a:rPr>
              <a:t>Титульна сторінка </a:t>
            </a:r>
            <a:r>
              <a:rPr lang="uk-UA" sz="1300" dirty="0">
                <a:solidFill>
                  <a:srgbClr val="002060"/>
                </a:solidFill>
              </a:rPr>
              <a:t>(</a:t>
            </a:r>
            <a:r>
              <a:rPr lang="uk-UA" sz="1300" i="1" dirty="0">
                <a:solidFill>
                  <a:srgbClr val="002060"/>
                </a:solidFill>
              </a:rPr>
              <a:t>Додаток 1</a:t>
            </a:r>
            <a:r>
              <a:rPr lang="uk-UA" sz="1300" dirty="0">
                <a:solidFill>
                  <a:srgbClr val="002060"/>
                </a:solidFill>
              </a:rPr>
              <a:t>).</a:t>
            </a:r>
            <a:endParaRPr lang="ru-RU" sz="1300" dirty="0">
              <a:solidFill>
                <a:srgbClr val="002060"/>
              </a:solidFill>
            </a:endParaRPr>
          </a:p>
          <a:p>
            <a:pPr lvl="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300" b="1" dirty="0">
                <a:solidFill>
                  <a:srgbClr val="002060"/>
                </a:solidFill>
              </a:rPr>
              <a:t>Індивідуальний календарно-тематичний план проходження науково-дослідної практики студентом</a:t>
            </a:r>
            <a:r>
              <a:rPr lang="uk-UA" sz="1300" dirty="0">
                <a:solidFill>
                  <a:srgbClr val="002060"/>
                </a:solidFill>
              </a:rPr>
              <a:t> (</a:t>
            </a:r>
            <a:r>
              <a:rPr lang="uk-UA" sz="1300" i="1" dirty="0">
                <a:solidFill>
                  <a:srgbClr val="002060"/>
                </a:solidFill>
              </a:rPr>
              <a:t>Додаток 2</a:t>
            </a:r>
            <a:r>
              <a:rPr lang="uk-UA" sz="1300" dirty="0">
                <a:solidFill>
                  <a:srgbClr val="002060"/>
                </a:solidFill>
              </a:rPr>
              <a:t>).</a:t>
            </a:r>
            <a:endParaRPr lang="ru-RU" sz="1300" dirty="0">
              <a:solidFill>
                <a:srgbClr val="002060"/>
              </a:solidFill>
            </a:endParaRPr>
          </a:p>
          <a:p>
            <a:pPr lvl="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300" b="1" dirty="0">
                <a:solidFill>
                  <a:srgbClr val="002060"/>
                </a:solidFill>
              </a:rPr>
              <a:t>Вступ.</a:t>
            </a:r>
            <a:endParaRPr lang="ru-RU" sz="1300" dirty="0">
              <a:solidFill>
                <a:srgbClr val="002060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dirty="0">
                <a:solidFill>
                  <a:srgbClr val="002060"/>
                </a:solidFill>
              </a:rPr>
              <a:t>Обґрунтування теми магістерської роботи, визначення наукової проблеми дослідження та її актуальності.</a:t>
            </a:r>
            <a:endParaRPr lang="ru-RU" sz="1300" dirty="0">
              <a:solidFill>
                <a:srgbClr val="002060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dirty="0">
                <a:solidFill>
                  <a:srgbClr val="002060"/>
                </a:solidFill>
              </a:rPr>
              <a:t>Розробка робочої гіпотези дослідження. Характеристика сфери використання, оцінювання новизни та значущості (теоретичної та прикладної) очікуваних результатів досліджень.</a:t>
            </a:r>
            <a:endParaRPr lang="ru-RU" sz="1300" dirty="0">
              <a:solidFill>
                <a:srgbClr val="002060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dirty="0">
                <a:solidFill>
                  <a:srgbClr val="002060"/>
                </a:solidFill>
              </a:rPr>
              <a:t>Мета і завдання дослідження.</a:t>
            </a:r>
            <a:endParaRPr lang="ru-RU" sz="1300" dirty="0">
              <a:solidFill>
                <a:srgbClr val="002060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dirty="0">
                <a:solidFill>
                  <a:srgbClr val="002060"/>
                </a:solidFill>
              </a:rPr>
              <a:t>Об’єкт і предмет дослідження.</a:t>
            </a:r>
            <a:endParaRPr lang="ru-RU" sz="1300" dirty="0">
              <a:solidFill>
                <a:srgbClr val="002060"/>
              </a:solidFill>
            </a:endParaRPr>
          </a:p>
          <a:p>
            <a:pPr lvl="0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b="1" dirty="0" smtClean="0">
                <a:solidFill>
                  <a:srgbClr val="002060"/>
                </a:solidFill>
              </a:rPr>
              <a:t>Теоретична частина </a:t>
            </a:r>
            <a:r>
              <a:rPr lang="uk-UA" sz="1300" b="1" dirty="0">
                <a:solidFill>
                  <a:srgbClr val="002060"/>
                </a:solidFill>
              </a:rPr>
              <a:t>дослідження.</a:t>
            </a:r>
            <a:endParaRPr lang="ru-RU" sz="1300" dirty="0">
              <a:solidFill>
                <a:srgbClr val="002060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dirty="0">
                <a:solidFill>
                  <a:srgbClr val="002060"/>
                </a:solidFill>
              </a:rPr>
              <a:t>Результати критичного опрацювання літературних джерел, у т.ч. нормативно-правових актів. </a:t>
            </a:r>
            <a:endParaRPr lang="ru-RU" sz="1300" dirty="0">
              <a:solidFill>
                <a:srgbClr val="002060"/>
              </a:solidFill>
            </a:endParaRPr>
          </a:p>
          <a:p>
            <a:pPr lvl="1" algn="just">
              <a:buFont typeface="+mj-lt"/>
              <a:buAutoNum type="arabicPeriod"/>
              <a:tabLst>
                <a:tab pos="810260" algn="l"/>
              </a:tabLst>
            </a:pPr>
            <a:r>
              <a:rPr lang="uk-UA" sz="1300" dirty="0">
                <a:solidFill>
                  <a:srgbClr val="002060"/>
                </a:solidFill>
              </a:rPr>
              <a:t>Методи дослідження (вибір і обґрунтування наукових методів (методики) проведення дослідження).</a:t>
            </a:r>
            <a:endParaRPr lang="ru-RU" sz="1300" dirty="0">
              <a:solidFill>
                <a:srgbClr val="002060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uk-UA" sz="1300" b="1" dirty="0" smtClean="0">
                <a:solidFill>
                  <a:srgbClr val="002060"/>
                </a:solidFill>
              </a:rPr>
              <a:t>Інформаційна частина </a:t>
            </a:r>
            <a:r>
              <a:rPr lang="uk-UA" sz="1300" b="1" dirty="0">
                <a:solidFill>
                  <a:srgbClr val="002060"/>
                </a:solidFill>
              </a:rPr>
              <a:t>дослідження </a:t>
            </a:r>
            <a:r>
              <a:rPr lang="uk-UA" sz="1300" dirty="0">
                <a:solidFill>
                  <a:srgbClr val="002060"/>
                </a:solidFill>
              </a:rPr>
              <a:t>(збір та опрацювання аналітичних даних, виконання необхідних розрахунків, складання аналітичних таблиць, схем, графіків тощо. Застосування комп’ютерних технологій при обробці інформації).</a:t>
            </a:r>
            <a:endParaRPr lang="ru-RU" sz="1300" dirty="0">
              <a:solidFill>
                <a:srgbClr val="002060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uk-UA" sz="1300" b="1" dirty="0">
                <a:solidFill>
                  <a:srgbClr val="002060"/>
                </a:solidFill>
              </a:rPr>
              <a:t>Висновки і пропозиції</a:t>
            </a:r>
            <a:r>
              <a:rPr lang="uk-UA" sz="1300" b="1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uk-UA" sz="1300" b="1" dirty="0">
                <a:solidFill>
                  <a:srgbClr val="002060"/>
                </a:solidFill>
              </a:rPr>
              <a:t>Список використаних джерел.</a:t>
            </a:r>
            <a:endParaRPr lang="ru-RU" sz="1300" dirty="0">
              <a:solidFill>
                <a:srgbClr val="00206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uk-UA" sz="1300" b="1" dirty="0" smtClean="0">
                <a:solidFill>
                  <a:srgbClr val="002060"/>
                </a:solidFill>
              </a:rPr>
              <a:t>Апробація </a:t>
            </a:r>
            <a:r>
              <a:rPr lang="uk-UA" sz="1300" b="1" dirty="0">
                <a:solidFill>
                  <a:srgbClr val="002060"/>
                </a:solidFill>
              </a:rPr>
              <a:t>результатів дослідження </a:t>
            </a:r>
            <a:r>
              <a:rPr lang="uk-UA" sz="1300" dirty="0">
                <a:solidFill>
                  <a:srgbClr val="002060"/>
                </a:solidFill>
              </a:rPr>
              <a:t>(подаються статті і тези конференцій, опубліковані за результатами дослідження, а також рецензії керівників на наукові статті</a:t>
            </a:r>
            <a:r>
              <a:rPr lang="uk-UA" sz="1300" dirty="0" smtClean="0">
                <a:solidFill>
                  <a:srgbClr val="002060"/>
                </a:solidFill>
              </a:rPr>
              <a:t>).</a:t>
            </a:r>
          </a:p>
          <a:p>
            <a:pPr algn="just">
              <a:buFont typeface="+mj-lt"/>
              <a:buAutoNum type="arabicPeriod"/>
            </a:pPr>
            <a:r>
              <a:rPr lang="uk-UA" sz="1300" b="1" dirty="0">
                <a:solidFill>
                  <a:srgbClr val="002060"/>
                </a:solidFill>
                <a:latin typeface="Times New Roman"/>
                <a:ea typeface="Times New Roman"/>
              </a:rPr>
              <a:t>Додатки</a:t>
            </a:r>
            <a:r>
              <a:rPr lang="uk-UA" sz="1300" dirty="0">
                <a:solidFill>
                  <a:srgbClr val="002060"/>
                </a:solidFill>
                <a:latin typeface="Times New Roman"/>
                <a:ea typeface="Times New Roman"/>
              </a:rPr>
              <a:t> (розміщується матеріал, який є необхідний для повноти звіту, але не може бути розміщений в основній частині через великий обсяг чи способи відтворення. До додатків можуть бути включені додаткові ілюстрації чи таблиці, а також копії опублікованих праць наукових праць магістра).</a:t>
            </a:r>
            <a:endParaRPr lang="ru-RU" sz="1300" dirty="0">
              <a:solidFill>
                <a:srgbClr val="002060"/>
              </a:solidFill>
            </a:endParaRPr>
          </a:p>
          <a:p>
            <a:pPr algn="just">
              <a:buFont typeface="+mj-lt"/>
              <a:buAutoNum type="arabicPeriod"/>
            </a:pPr>
            <a:endParaRPr lang="ru-RU" sz="1300" dirty="0">
              <a:solidFill>
                <a:srgbClr val="002060"/>
              </a:solidFill>
            </a:endParaRPr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47440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7"/>
            <a:ext cx="5328592" cy="628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02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908720"/>
            <a:ext cx="7012253" cy="456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41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44329"/>
              </p:ext>
            </p:extLst>
          </p:nvPr>
        </p:nvGraphicFramePr>
        <p:xfrm>
          <a:off x="2123727" y="116633"/>
          <a:ext cx="4896545" cy="5701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552"/>
                <a:gridCol w="2460667"/>
                <a:gridCol w="678805"/>
                <a:gridCol w="763655"/>
                <a:gridCol w="678805"/>
                <a:gridCol w="60061"/>
              </a:tblGrid>
              <a:tr h="437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 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п/</a:t>
                      </a:r>
                      <a:r>
                        <a:rPr lang="uk-UA" sz="800" dirty="0" err="1">
                          <a:effectLst/>
                        </a:rPr>
                        <a:t>п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Вид виконуваних робіт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 за програмою практики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Кількість робочих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 днів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Дата (початок, закінчення)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Фактичне виконання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43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uk-UA" sz="800" dirty="0">
                          <a:effectLst/>
                        </a:rPr>
                        <a:t>Розробка індивідуального плану-графіку проходження практики. Узгодження його з науковим керівником магістерської роботи та керівником практики від бази практики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5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Ознайомлення з науковими напрямами роботи кафедри, на якій проходять практику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5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Визначення наукової проблеми дослідження та її актуальності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60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Розробка робочої гіпотези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дослідження. Характеристика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сфери використання,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оцінювання новизни та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значущості (теоретичної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та прикладної) очікуваних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результатів досліджень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0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Визначення структури та основних завдань дослідження, послідовності їх проведення, методів аналізу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зібраних матеріалів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92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6.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 indent="8890" algn="just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Збирання необхідної статистичної та іншої аналітичної інформації про об’єкт дослідження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60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7.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Опрацювання аналітичних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даних, виконання необхідних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розрахунків, складання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аналітичних таблиць, схем,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графіків тощо. Застосування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комп’ютерних технологій при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обробці інформації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92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8.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Обґрунтування висновків та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пропозицій за результатами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дослідження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26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9.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Апробація основних теоретичних та практичних рекомендацій дослідження (виступи на конференції, опублікування наукової статті, розробка рекомендацій до органів влади й управління  тощо)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10.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Оформлення звіту практики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6837" marR="19293" marT="19293" marB="1929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5805264"/>
            <a:ext cx="6284913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839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</TotalTime>
  <Words>725</Words>
  <Application>Microsoft Office PowerPoint</Application>
  <PresentationFormat>Екран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Виконавча</vt:lpstr>
      <vt:lpstr>Науково-дослідна практика</vt:lpstr>
      <vt:lpstr>Мета науково-дослідної практики </vt:lpstr>
      <vt:lpstr>Тривалість і терміни проведення науково-дослідної практики </vt:lpstr>
      <vt:lpstr>Навчально-методичне керівництво практикою </vt:lpstr>
      <vt:lpstr>Орієнтовний тематичний план науково-дослідної практики</vt:lpstr>
      <vt:lpstr>Звіт про проходження науково-дослідної практики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Науково-дослідна практика</dc:title>
  <dc:creator>Sara Yasmeen (Wipro Technologies)</dc:creator>
  <cp:lastModifiedBy>User</cp:lastModifiedBy>
  <cp:revision>18</cp:revision>
  <dcterms:created xsi:type="dcterms:W3CDTF">2010-02-23T11:30:32Z</dcterms:created>
  <dcterms:modified xsi:type="dcterms:W3CDTF">2017-02-26T14:00:08Z</dcterms:modified>
</cp:coreProperties>
</file>