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323" r:id="rId2"/>
    <p:sldId id="282" r:id="rId3"/>
    <p:sldId id="347" r:id="rId4"/>
    <p:sldId id="258" r:id="rId5"/>
    <p:sldId id="322" r:id="rId6"/>
    <p:sldId id="325" r:id="rId7"/>
    <p:sldId id="300" r:id="rId8"/>
    <p:sldId id="339" r:id="rId9"/>
    <p:sldId id="349" r:id="rId10"/>
    <p:sldId id="329" r:id="rId11"/>
    <p:sldId id="341" r:id="rId12"/>
    <p:sldId id="343" r:id="rId13"/>
    <p:sldId id="344" r:id="rId14"/>
    <p:sldId id="299" r:id="rId15"/>
    <p:sldId id="346" r:id="rId16"/>
    <p:sldId id="348" r:id="rId17"/>
    <p:sldId id="305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800000"/>
    <a:srgbClr val="000000"/>
    <a:srgbClr val="FFCC00"/>
    <a:srgbClr val="EAEAEA"/>
    <a:srgbClr val="C0C0C0"/>
    <a:srgbClr val="CC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6" autoAdjust="0"/>
    <p:restoredTop sz="87059" autoAdjust="0"/>
  </p:normalViewPr>
  <p:slideViewPr>
    <p:cSldViewPr snapToGrid="0">
      <p:cViewPr>
        <p:scale>
          <a:sx n="75" d="100"/>
          <a:sy n="75" d="100"/>
        </p:scale>
        <p:origin x="-74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C792C4-29E5-4802-A75D-6061E11F33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673E8B-8D49-4F40-88A3-70B7300E9D2E}" type="slidenum">
              <a:rPr lang="uk-UA" sz="1200">
                <a:latin typeface="Arial" charset="0"/>
              </a:rPr>
              <a:pPr algn="r"/>
              <a:t>9</a:t>
            </a:fld>
            <a:endParaRPr lang="uk-UA" sz="12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uk-UA" altLang="en-US"/>
              <a:t>Образец заголовка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uk-UA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34F6-D72A-45FC-9C2D-B21D81B0D093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6406-37EC-4A40-8DFE-12DDBE724F3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FC0D-B67F-4D3E-A515-99728C275E4B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456D-4D9B-4EA4-9668-C1F471E4289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75B2-2401-4546-BD5B-A584C7249B57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7BFC-F7BA-4CD6-A23A-DAC991B8838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FE09-8AD9-4B2A-A8E4-1510907952B5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1FCD7-050D-472B-BCE8-09DD80139DD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3384-B49F-4265-97F3-F5BC01ED5D49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2A4E0-D01D-4311-82DB-8AF36D11D5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730D3-0088-48CE-8C29-84AED9B4C89A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F8BEF-633C-4117-A7C3-0F26B2DFC86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A48A-D9E9-4B2C-89D2-5A0B4C7CB280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A0EE-7B54-4094-AB81-D1F1E054EE2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80E72-6289-41E6-B190-15156DB92D31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7421-0605-4C46-A50F-200CC6BA27A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2C8F-05A9-4AD6-BB6D-E0C7EBF7D194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ECF4-B6A6-4B46-A58D-DCEE55FF55D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4670-0B10-418E-9B7E-5A25D8680010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73AA-7990-4856-948E-795C9AE974F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CAFE-ABAD-446C-A80C-DBE66B3A02ED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0E869-33B6-4652-9508-2DD9235D793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текста</a:t>
            </a:r>
          </a:p>
          <a:p>
            <a:pPr lvl="1"/>
            <a:r>
              <a:rPr lang="uk-UA" altLang="en-US" smtClean="0"/>
              <a:t>Второй уровень</a:t>
            </a:r>
          </a:p>
          <a:p>
            <a:pPr lvl="2"/>
            <a:r>
              <a:rPr lang="uk-UA" altLang="en-US" smtClean="0"/>
              <a:t>Третий уровень</a:t>
            </a:r>
          </a:p>
          <a:p>
            <a:pPr lvl="3"/>
            <a:r>
              <a:rPr lang="uk-UA" altLang="en-US" smtClean="0"/>
              <a:t>Четвертый уровень</a:t>
            </a:r>
          </a:p>
          <a:p>
            <a:pPr lvl="4"/>
            <a:r>
              <a:rPr lang="uk-UA" altLang="en-US" smtClean="0"/>
              <a:t>Пятый уровень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B645F454-5C79-42AB-87C2-B8B1822FC9D5}" type="datetimeFigureOut">
              <a:rPr lang="uk-UA"/>
              <a:pPr>
                <a:defRPr/>
              </a:pPr>
              <a:t>04.02.2019</a:t>
            </a:fld>
            <a:endParaRPr lang="uk-UA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0EEA10B5-594E-4BB8-9048-8F29F260B3A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2232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5138" y="1871663"/>
            <a:ext cx="8188325" cy="14446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1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Львівський національний університет імені Івана Франка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1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ФАКУЛЬТЕТ УПРАВЛІННЯ ФІНАНСАМИ ТА БІЗНЕСУ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6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uk-UA" sz="6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uk-UA" sz="1600" i="1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39" name="Picture 4" descr="UNBIZ1957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450" y="319088"/>
            <a:ext cx="1241425" cy="152876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873500" y="5835650"/>
            <a:ext cx="22320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uk-UA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Львів - 201</a:t>
            </a:r>
            <a:r>
              <a:rPr lang="uk-UA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54013" y="2681288"/>
            <a:ext cx="83518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uk-UA" sz="16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Звіт </a:t>
            </a:r>
            <a:endParaRPr lang="uk-UA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 підсумки наукової роботи </a:t>
            </a:r>
          </a:p>
          <a:p>
            <a:pPr algn="ctr"/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кафедри державних та місцевих фінансів </a:t>
            </a:r>
            <a:endParaRPr lang="uk-UA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 </a:t>
            </a:r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2018 </a:t>
            </a:r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р. </a:t>
            </a:r>
          </a:p>
        </p:txBody>
      </p:sp>
      <p:pic>
        <p:nvPicPr>
          <p:cNvPr id="14343" name="Picture 7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4864100"/>
            <a:ext cx="2990850" cy="199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58" name="Group 42"/>
          <p:cNvGraphicFramePr>
            <a:graphicFrameLocks noGrp="1"/>
          </p:cNvGraphicFramePr>
          <p:nvPr>
            <p:ph idx="4294967295"/>
          </p:nvPr>
        </p:nvGraphicFramePr>
        <p:xfrm>
          <a:off x="293688" y="2227263"/>
          <a:ext cx="8424862" cy="2579687"/>
        </p:xfrm>
        <a:graphic>
          <a:graphicData uri="http://schemas.openxmlformats.org/drawingml/2006/table">
            <a:tbl>
              <a:tblPr/>
              <a:tblGrid>
                <a:gridCol w="5640387"/>
                <a:gridCol w="2784475"/>
              </a:tblGrid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заходу, програми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Країна / кількість залучених студентів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Kluczowe aspekty naukowej działalności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Науково-практичний тренінг-семінар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Фінансова інфраструктура бізнесу: сучасний вимір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Польща /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Kluczowe aspekty naukowej działalności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Науково-практичний тренінг-семінар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Фінансова інфраструктура бізнесу: сучасний вимір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Польща / 20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549275"/>
            <a:ext cx="6372225" cy="360363"/>
          </a:xfrm>
        </p:spPr>
        <p:txBody>
          <a:bodyPr anchor="ctr"/>
          <a:lstStyle/>
          <a:p>
            <a:pPr algn="ctr" eaLnBrk="1" hangingPunct="1"/>
            <a: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Участь студентів у міжнародних </a:t>
            </a:r>
            <a:b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заходах і програмах </a:t>
            </a:r>
            <a:br>
              <a:rPr lang="uk-UA" sz="19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7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uk-UA" sz="19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опубліковано тези)</a:t>
            </a:r>
          </a:p>
        </p:txBody>
      </p:sp>
      <p:pic>
        <p:nvPicPr>
          <p:cNvPr id="111655" name="Picture 39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31775"/>
            <a:ext cx="2990850" cy="1993900"/>
          </a:xfrm>
          <a:prstGeom prst="rect">
            <a:avLst/>
          </a:prstGeom>
          <a:noFill/>
        </p:spPr>
      </p:pic>
      <p:pic>
        <p:nvPicPr>
          <p:cNvPr id="111656" name="Picture 40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4864100"/>
            <a:ext cx="299085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231775"/>
            <a:ext cx="8245475" cy="719138"/>
          </a:xfrm>
        </p:spPr>
        <p:txBody>
          <a:bodyPr anchor="ctr"/>
          <a:lstStyle/>
          <a:p>
            <a:pPr algn="ctr" eaLnBrk="1" hangingPunct="1"/>
            <a:r>
              <a:rPr lang="uk-UA" sz="1900" b="1" smtClean="0">
                <a:solidFill>
                  <a:srgbClr val="990000"/>
                </a:solidFill>
              </a:rPr>
              <a:t>Участь працівників кафедри у програмах обміну науковим досвідом, міжнародна співпраця:</a:t>
            </a:r>
          </a:p>
        </p:txBody>
      </p:sp>
      <p:sp>
        <p:nvSpPr>
          <p:cNvPr id="11469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743325" y="1027113"/>
            <a:ext cx="5400675" cy="1255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600" smtClean="0"/>
              <a:t>В рамках  двосторонньої угоди між Львівським національним університетом імені Івана Франка і Вроцлавським університетом та на запрошення </a:t>
            </a:r>
            <a:r>
              <a:rPr lang="uk-UA" sz="1600" b="1" i="1" smtClean="0"/>
              <a:t>кафедри державних та місцевих фінансів</a:t>
            </a:r>
            <a:r>
              <a:rPr lang="uk-UA" sz="1600" b="1" smtClean="0"/>
              <a:t> 28 вересня 2018 року</a:t>
            </a:r>
            <a:r>
              <a:rPr lang="uk-UA" sz="1600" smtClean="0"/>
              <a:t> відбулася зустріч із викладачами і студентами завідувача кафедри управління фінансами Вроцлавського університету, професора </a:t>
            </a:r>
            <a:r>
              <a:rPr lang="uk-UA" sz="1600" b="1" i="1" smtClean="0"/>
              <a:t>Анни Цвьонкали-Мались.</a:t>
            </a:r>
            <a:r>
              <a:rPr lang="uk-UA" sz="1600" smtClean="0"/>
              <a:t> </a:t>
            </a:r>
          </a:p>
        </p:txBody>
      </p:sp>
      <p:pic>
        <p:nvPicPr>
          <p:cNvPr id="114699" name="Picture 11" descr="IMG-3c3c010fb86d0cc2bf5313c68e3476de-V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920750"/>
            <a:ext cx="2947988" cy="1939925"/>
          </a:xfrm>
          <a:prstGeom prst="rect">
            <a:avLst/>
          </a:prstGeom>
          <a:noFill/>
        </p:spPr>
      </p:pic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246063" y="3348038"/>
            <a:ext cx="85232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/>
              <a:t>Програма перебування включала участь у науково-практичному семінарі </a:t>
            </a:r>
            <a:r>
              <a:rPr lang="uk-UA" sz="1600" b="1" i="1"/>
              <a:t>«Фінансова інфраструктура бізнесу: сучасний вимір</a:t>
            </a:r>
            <a:r>
              <a:rPr lang="uk-UA" sz="1600" b="1"/>
              <a:t>»,</a:t>
            </a:r>
            <a:r>
              <a:rPr lang="uk-UA" sz="1600"/>
              <a:t> організованому студентським гуртком фінансів та бізнесу кафедри державних та місцевих фінансів (керівник гуртка доц. Сич О.А.). На заході професор виступила з доповіддю «Тіньова економіка Польщі та механізми її обмеження»,  яка викликала значне зацікавлення. Актуальність дослідження, цікаві факти та паралелі з українськими реаліями, новітній досвід подолання тіньової економіки, зокрема фінансові інструменти її обмеження, широко обговорювались на семінарі. </a:t>
            </a:r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246063" y="5372100"/>
            <a:ext cx="86947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/>
              <a:t>На зустрічі професора Цвьонкала-Мались А. із завідувачем кафедри державних та місцевих фінансів проф. Ситник Н.С.  було окреслено коло питань майбутньої співпраці кафедр, заплановані спільні наукові дослідження, публікації, стажування, проведення науково-практичних заходів, участь у проектах та міжнародних грантах.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ChangeArrowheads="1"/>
          </p:cNvSpPr>
          <p:nvPr/>
        </p:nvSpPr>
        <p:spPr bwMode="auto">
          <a:xfrm>
            <a:off x="3252788" y="2474913"/>
            <a:ext cx="55991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 b="1"/>
              <a:t>26 вересня 2018 року</a:t>
            </a:r>
            <a:r>
              <a:rPr lang="uk-UA" sz="1600"/>
              <a:t> с</a:t>
            </a:r>
            <a:r>
              <a:rPr lang="uk-UA" sz="1600" b="1"/>
              <a:t>туденти 2-го курсу факультету управління фінансами та бізнесу, спеціалізації «Фінанси, митна та податкова справа» на чолі з керівником студентського наукового гуртка фінансів та бізнесу кафедри державних та місцевих фінансів к.е.н., доц. Сич О.А.  взяли активну участь у </a:t>
            </a:r>
            <a:r>
              <a:rPr lang="uk-UA" sz="1600" b="1">
                <a:solidFill>
                  <a:srgbClr val="800000"/>
                </a:solidFill>
              </a:rPr>
              <a:t>«Дні кар’єри ЄС»</a:t>
            </a:r>
            <a:r>
              <a:rPr lang="uk-UA" sz="1600" b="1"/>
              <a:t>.</a:t>
            </a:r>
            <a:r>
              <a:rPr lang="uk-UA" sz="1600"/>
              <a:t> </a:t>
            </a:r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0" y="5080000"/>
            <a:ext cx="59769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 b="1"/>
              <a:t>27 вересня 2018 р. кафедрою державних та місцевих фінансів було організовано зустріч студентів 5-6 курсів спеціальності «Фінанси, банківська справа та страхування» із представниками ПАТ АКБ «Львів».</a:t>
            </a:r>
            <a:r>
              <a:rPr lang="uk-UA" sz="1600"/>
              <a:t> </a:t>
            </a:r>
          </a:p>
        </p:txBody>
      </p:sp>
      <p:sp>
        <p:nvSpPr>
          <p:cNvPr id="115716" name="AutoShape 5" descr="image-0-02-04-708cc92cc3f35d05b0a0b41988617a8047b2ed1e8926e1e2bde4706e172a0a0e-V-300x225"/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348038" y="425450"/>
            <a:ext cx="5507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Організація наукових заходів та семінарів:</a:t>
            </a:r>
          </a:p>
        </p:txBody>
      </p:sp>
      <p:pic>
        <p:nvPicPr>
          <p:cNvPr id="115725" name="Picture 13" descr="20180926_101505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417763"/>
            <a:ext cx="2857500" cy="2143125"/>
          </a:xfrm>
          <a:prstGeom prst="rect">
            <a:avLst/>
          </a:prstGeom>
          <a:noFill/>
        </p:spPr>
      </p:pic>
      <p:pic>
        <p:nvPicPr>
          <p:cNvPr id="115727" name="Picture 15" descr="http://financial.lnu.edu.ua/wp-content/uploads/2018/09/20180927_115845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4210050"/>
            <a:ext cx="2651125" cy="1989138"/>
          </a:xfrm>
          <a:prstGeom prst="rect">
            <a:avLst/>
          </a:prstGeom>
          <a:noFill/>
        </p:spPr>
      </p:pic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328613" y="963613"/>
            <a:ext cx="54641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b="1"/>
              <a:t>31 травня</a:t>
            </a:r>
            <a:r>
              <a:rPr lang="uk-UA" sz="1600"/>
              <a:t> </a:t>
            </a:r>
            <a:r>
              <a:rPr lang="uk-UA" sz="1600" b="1"/>
              <a:t>на </a:t>
            </a:r>
            <a:r>
              <a:rPr lang="uk-UA" sz="1600" b="1" i="1"/>
              <a:t>кафедрі державних та місцевих фінансів</a:t>
            </a:r>
            <a:r>
              <a:rPr lang="uk-UA" sz="1600"/>
              <a:t> відбувся науковий семінар </a:t>
            </a:r>
            <a:r>
              <a:rPr lang="uk-UA" sz="1600" b="1"/>
              <a:t>«Зворотна іпотека як ефективний фінансовий інструмент іпотечного ринку»</a:t>
            </a:r>
            <a:r>
              <a:rPr lang="uk-UA" sz="1600"/>
              <a:t>. </a:t>
            </a:r>
          </a:p>
        </p:txBody>
      </p:sp>
      <p:pic>
        <p:nvPicPr>
          <p:cNvPr id="115736" name="Picture 24" descr="IMG_20180603_130406-300x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8925" y="942975"/>
            <a:ext cx="348615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09863" y="404813"/>
            <a:ext cx="5688012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1600" b="1" smtClean="0"/>
              <a:t>5 жовтня 2018 року викладачі кафедри державних та місцевих фінансів факультету управління фінансами та бізнесу відвідали семінар, організований Департаментом економічної політики Львівської ОДА, на тему «Секторальна бюджетна підтримка Європейського Союзу: напрями, фінансування, підготовка проектів».</a:t>
            </a:r>
            <a:r>
              <a:rPr lang="uk-UA" sz="1600" smtClean="0"/>
              <a:t> </a:t>
            </a:r>
            <a:r>
              <a:rPr lang="uk-UA" sz="1600" b="1" smtClean="0">
                <a:solidFill>
                  <a:srgbClr val="080808"/>
                </a:solidFill>
              </a:rPr>
              <a:t> </a:t>
            </a:r>
            <a:endParaRPr lang="uk-UA" sz="1600" b="1" smtClean="0">
              <a:solidFill>
                <a:srgbClr val="800000"/>
              </a:solidFill>
            </a:endParaRPr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312738" y="3502025"/>
            <a:ext cx="5759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uk-UA" sz="1600" b="1" i="1"/>
              <a:t>10 жовтня 2018 р. у рамках Дня Франкового Університету відбулася з</a:t>
            </a:r>
            <a:r>
              <a:rPr lang="uk-UA" sz="1600" b="1"/>
              <a:t>устріч президента Асоціації професійних митних посередників Тодощука А.В. зі студентами, які навчаються за спеціальністю «Фінанси, банківська справа та страхування» спеціалізацій «Фінанси, митна та податкова справа» і «Управління фінансами та правове забезпечення бізнесу». </a:t>
            </a:r>
          </a:p>
        </p:txBody>
      </p:sp>
      <p:pic>
        <p:nvPicPr>
          <p:cNvPr id="116747" name="Picture 11" descr="20181005_122533-225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374650"/>
            <a:ext cx="2143125" cy="2857500"/>
          </a:xfrm>
          <a:prstGeom prst="rect">
            <a:avLst/>
          </a:prstGeom>
          <a:noFill/>
        </p:spPr>
      </p:pic>
      <p:pic>
        <p:nvPicPr>
          <p:cNvPr id="116749" name="Picture 13" descr="http://financial.lnu.edu.ua/wp-content/uploads/2018/10/IMG_089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63" y="3490913"/>
            <a:ext cx="2774950" cy="2081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5"/>
          <p:cNvSpPr>
            <a:spLocks noChangeArrowheads="1"/>
          </p:cNvSpPr>
          <p:nvPr/>
        </p:nvSpPr>
        <p:spPr bwMode="auto">
          <a:xfrm>
            <a:off x="250825" y="333375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2000" b="1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endParaRPr lang="uk-UA" sz="2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561975" y="477838"/>
            <a:ext cx="51990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</a:rPr>
              <a:t>11 жовтня </a:t>
            </a:r>
            <a:r>
              <a:rPr lang="uk-UA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2018 року - участь у круглому столі «Легкість переміщення товарів через кордон: національний та регіональний виміри», який відбувся у Львівській торгово-промисловій</a:t>
            </a: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палаті.</a:t>
            </a:r>
            <a:r>
              <a:rPr lang="uk-UA"/>
              <a:t> 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auto">
          <a:xfrm>
            <a:off x="3644900" y="2800350"/>
            <a:ext cx="5499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 b="1"/>
              <a:t>17 жовтня 2018 р. у рамках Європейського тижня місцевої демократії відбувся науково-практичний семінар «Громадський бюджет Львова: як отримати 3 мільйони на свою ідею».</a:t>
            </a:r>
            <a:r>
              <a:rPr lang="uk-UA" sz="1600"/>
              <a:t> </a:t>
            </a:r>
          </a:p>
        </p:txBody>
      </p:sp>
      <p:pic>
        <p:nvPicPr>
          <p:cNvPr id="117769" name="Picture 9" descr="IMG_0928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1225" y="471488"/>
            <a:ext cx="2857500" cy="2143125"/>
          </a:xfrm>
          <a:prstGeom prst="rect">
            <a:avLst/>
          </a:prstGeom>
          <a:noFill/>
        </p:spPr>
      </p:pic>
      <p:pic>
        <p:nvPicPr>
          <p:cNvPr id="117771" name="Picture 11" descr="Світлина від Відділ громадського партнерств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79625"/>
            <a:ext cx="3008313" cy="2005013"/>
          </a:xfrm>
          <a:prstGeom prst="rect">
            <a:avLst/>
          </a:prstGeom>
          <a:noFill/>
        </p:spPr>
      </p:pic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23838" y="4410075"/>
            <a:ext cx="53260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sz="1600" b="1"/>
              <a:t>До Всесвітнього дня заощаджень для студентів 2-го курсу спеціальності «Фінанси, банківська справа та страхування» 30 жовтня було проведено лекцію-зустріч на тему «Як навчитись грамотно управляти своїми коштами». Власним досвідом ділилися Уляна П’ятак – начальник управління роздрібного бізнесу та Ольга Филипенко – hr-менеджер ПАТ АКБ «Львів» </a:t>
            </a:r>
          </a:p>
        </p:txBody>
      </p:sp>
      <p:pic>
        <p:nvPicPr>
          <p:cNvPr id="117774" name="Picture 14" descr="http://financial.lnu.edu.ua/wp-content/uploads/2018/11/20181030_101613_resiz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450" y="4270375"/>
            <a:ext cx="2894013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714875" y="860425"/>
            <a:ext cx="42545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b="1"/>
              <a:t>Студенти спеціальності «Фінанси, банківська справа та страхування» </a:t>
            </a:r>
            <a:r>
              <a:rPr lang="uk-UA" sz="1600" b="1" i="1"/>
              <a:t>22 листопада 2018 </a:t>
            </a:r>
            <a:r>
              <a:rPr lang="uk-UA" sz="1600" b="1"/>
              <a:t>року взяли </a:t>
            </a:r>
            <a:r>
              <a:rPr lang="uk-UA" sz="1600" b="1" i="1"/>
              <a:t>участь у  ІХ всеукраїнській науково-практичній конференції</a:t>
            </a:r>
            <a:r>
              <a:rPr lang="uk-UA" sz="1600" b="1"/>
              <a:t> здобувачів вищої освіти та молодих учених на тему </a:t>
            </a:r>
            <a:r>
              <a:rPr lang="uk-UA" sz="1600" b="1" i="1"/>
              <a:t>«Сучасний стан та пріоритети модернізації фінансово-економічної системи України»</a:t>
            </a:r>
            <a:r>
              <a:rPr lang="uk-UA" sz="1600" b="1"/>
              <a:t>, яка відбулась на базі Львівського торговельно-економічного університету. Кафедра державних та місцевих фінансів була співорганізатором заходу.</a:t>
            </a:r>
          </a:p>
        </p:txBody>
      </p:sp>
      <p:pic>
        <p:nvPicPr>
          <p:cNvPr id="118791" name="Picture 7" descr="IMG-817d38e5e36282a67916e6ec51ca7943-V-300x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1111250"/>
            <a:ext cx="4178300" cy="2389188"/>
          </a:xfrm>
          <a:prstGeom prst="rect">
            <a:avLst/>
          </a:prstGeom>
          <a:noFill/>
        </p:spPr>
      </p:pic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42888" y="4897438"/>
            <a:ext cx="5588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sz="1600" b="1"/>
              <a:t>7 грудня 2018 р. на кафедрі державних та місцевих фінансів </a:t>
            </a:r>
            <a:r>
              <a:rPr lang="uk-UA" sz="1600" b="1" i="1"/>
              <a:t>відбувся науковий семінар на тему</a:t>
            </a:r>
            <a:r>
              <a:rPr lang="uk-UA" sz="1600" b="1"/>
              <a:t> «Прогнозування як елемент бюджетної стратегії». </a:t>
            </a:r>
          </a:p>
        </p:txBody>
      </p:sp>
      <p:pic>
        <p:nvPicPr>
          <p:cNvPr id="118794" name="Picture 10" descr="IMG_20181207_101937319-300x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291013"/>
            <a:ext cx="285750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4875"/>
            <a:ext cx="6005513" cy="20208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smtClean="0"/>
              <a:t>У рамках святкування Дня підприємця України з молодими та перспективними підприємцями – студентами факультету – 4 вересня 2018 року зустрілися творець ТМ «Моршинська», Голова ради директорів агрохолдингу «МУККО» та голова ЛОДА у 2008-2010 роках </a:t>
            </a:r>
            <a:r>
              <a:rPr lang="uk-UA" sz="1600" b="1" i="1" smtClean="0"/>
              <a:t>Микола Кміть</a:t>
            </a:r>
            <a:r>
              <a:rPr lang="uk-UA" sz="1600" b="1" smtClean="0"/>
              <a:t>, співзасновник компанії SoftServe, Голова Благодійного фонду «Відкриті очі» </a:t>
            </a:r>
            <a:r>
              <a:rPr lang="uk-UA" sz="1600" b="1" i="1" smtClean="0"/>
              <a:t>Тарас Вервега</a:t>
            </a:r>
            <a:r>
              <a:rPr lang="uk-UA" sz="1600" b="1" smtClean="0"/>
              <a:t>, СЕО MBP Group та Спілки Українських Підприємців </a:t>
            </a:r>
            <a:r>
              <a:rPr lang="uk-UA" sz="1600" b="1" i="1" smtClean="0"/>
              <a:t>Соломія Марчук</a:t>
            </a:r>
            <a:r>
              <a:rPr lang="uk-UA" sz="1600" b="1" smtClean="0"/>
              <a:t>.</a:t>
            </a:r>
            <a:r>
              <a:rPr lang="uk-UA" sz="1600" smtClean="0"/>
              <a:t> 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07975" y="446088"/>
            <a:ext cx="8670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Організація та участь у загальнофакультецьких заходах:</a:t>
            </a:r>
          </a:p>
        </p:txBody>
      </p:sp>
      <p:pic>
        <p:nvPicPr>
          <p:cNvPr id="160774" name="Picture 6" descr="IMG-d2019793b158461d553c6ae4e84af958-V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3" y="890588"/>
            <a:ext cx="2857500" cy="2143125"/>
          </a:xfrm>
          <a:prstGeom prst="rect">
            <a:avLst/>
          </a:prstGeom>
          <a:noFill/>
        </p:spPr>
      </p:pic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3267075" y="3382963"/>
            <a:ext cx="60944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600" b="1"/>
              <a:t>Про креативне підприємництво та середовище у глобальних та локальних масштабах 2 жовтня 2018 року на зустрічі із студентами факультету розповідав заступник міського голови Львова з питань розвитку – Андрій Москаленко. </a:t>
            </a:r>
          </a:p>
        </p:txBody>
      </p:sp>
      <p:pic>
        <p:nvPicPr>
          <p:cNvPr id="160777" name="Picture 9" descr="IMG-69f2484b3d43f119367cdceb1108d8e4-V-300x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8963"/>
            <a:ext cx="2857500" cy="2143125"/>
          </a:xfrm>
          <a:prstGeom prst="rect">
            <a:avLst/>
          </a:prstGeom>
          <a:noFill/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1103313" y="5287963"/>
            <a:ext cx="5311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sz="1600" b="1"/>
              <a:t>«Банківська система – організм, який працює на економіку і, насамперед, для економіки» – такою була основна теза зустрічі члена Ради НБУ Віталія Ломаковича (у 2014-2015 рр.) зі студентами 16 жовтня 2018 року. </a:t>
            </a:r>
          </a:p>
        </p:txBody>
      </p:sp>
      <p:pic>
        <p:nvPicPr>
          <p:cNvPr id="160780" name="Picture 12" descr="IMG-4fbd2dc5a8a707276a3e78eedae967e6-V-300x2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1938" y="4603750"/>
            <a:ext cx="2292350" cy="203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6425" y="392113"/>
            <a:ext cx="5997575" cy="647700"/>
          </a:xfrm>
        </p:spPr>
        <p:txBody>
          <a:bodyPr anchor="ctr"/>
          <a:lstStyle/>
          <a:p>
            <a:pPr algn="ctr" eaLnBrk="1" hangingPunct="1"/>
            <a:r>
              <a:rPr lang="uk-UA" sz="21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Плани та завдання на 2019 р.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182688"/>
            <a:ext cx="8240713" cy="32639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Продовження безкоштовної освітньої програми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для учнів старших класів «Бізнес ХХІ століття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Підготовка студентів для участі у </a:t>
            </a:r>
            <a:r>
              <a:rPr lang="ru-RU" sz="1700" b="1" i="1" u="sng" smtClean="0">
                <a:solidFill>
                  <a:srgbClr val="000000"/>
                </a:solidFill>
                <a:latin typeface="Times New Roman" pitchFamily="18" charset="0"/>
              </a:rPr>
              <a:t>Всеукраїнських студентських олімпіадах</a:t>
            </a:r>
            <a:r>
              <a:rPr lang="ru-RU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з дисциплін кафедри; організація наукових семінарів</a:t>
            </a:r>
            <a:endParaRPr lang="uk-UA" sz="17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7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Формування електронного збірника кафедри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“Студентські наукові роботи” за результатами проведення круглих столів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7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Налагодження зв</a:t>
            </a:r>
            <a:r>
              <a:rPr lang="en-US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’</a:t>
            </a:r>
            <a:r>
              <a:rPr lang="uk-UA" sz="17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язків у сфері наукової співпраці між зарубіжними та українськими ВНЗ, рецензування та опонування наукових робіт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700" b="1" i="1" u="sng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i="1" u="sng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Участь в організації та публікування тез доповідей у міжнародних та всеукраїнських науково-практичних конференціях, наукових семінарах, круглих столах</a:t>
            </a:r>
            <a:r>
              <a:rPr lang="uk-UA" sz="2100" smtClean="0">
                <a:solidFill>
                  <a:srgbClr val="080808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700" smtClean="0">
              <a:solidFill>
                <a:srgbClr val="080808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i="1" u="sng" smtClean="0"/>
              <a:t>Публікація наукових статей, у тому числі в журналах, що включені до переліку наукових фахових видань України та журналах, віднесених до науковометричних баз даних </a:t>
            </a:r>
            <a:endParaRPr lang="ru-RU" sz="1700" b="1" i="1" u="sng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700" i="1" smtClean="0">
              <a:latin typeface="Times New Roman" pitchFamily="18" charset="0"/>
            </a:endParaRPr>
          </a:p>
        </p:txBody>
      </p:sp>
      <p:pic>
        <p:nvPicPr>
          <p:cNvPr id="148487" name="Picture 7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1471613"/>
            <a:ext cx="8689975" cy="25923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800" b="1" smtClean="0">
              <a:solidFill>
                <a:srgbClr val="080808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актуальність наукових досліджень та 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впровадження їх результатів у практику;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демократизм у виборі напрямків, форм, методів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      наукових досліджень і засобів реалізації потенціалу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      науково-педагогічних працівників, аспірантів і студентів;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широке залучення викладачів до наукової та видавничої діяльності, а обдарованої молоді</a:t>
            </a:r>
            <a:r>
              <a:rPr lang="en-US" sz="1700" b="1" smtClean="0">
                <a:solidFill>
                  <a:srgbClr val="080808"/>
                </a:solidFill>
                <a:latin typeface="Times New Roman" pitchFamily="18" charset="0"/>
              </a:rPr>
              <a:t> -</a:t>
            </a: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 до науково-дослідної роботи;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b="1" smtClean="0">
                <a:solidFill>
                  <a:srgbClr val="080808"/>
                </a:solidFill>
                <a:latin typeface="Times New Roman" pitchFamily="18" charset="0"/>
              </a:rPr>
              <a:t>формування, збереження і розвиток наукового потенціалу факультету управління фінансами та бізнесу.</a:t>
            </a:r>
            <a:endParaRPr lang="uk-UA" sz="1700" b="1" smtClean="0">
              <a:solidFill>
                <a:srgbClr val="080808"/>
              </a:solidFill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395288" y="404813"/>
            <a:ext cx="5616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Пріоритети роботи кафедри державних та місцевих фінансів у сфері науково-дослідної діяльності: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50825" y="3949700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Склад працівників кафедри, який забезпечує науково-дослідну та науково-практичну діяльність:</a:t>
            </a:r>
          </a:p>
        </p:txBody>
      </p:sp>
      <p:sp>
        <p:nvSpPr>
          <p:cNvPr id="15364" name="Rectangle 19"/>
          <p:cNvSpPr>
            <a:spLocks noChangeArrowheads="1"/>
          </p:cNvSpPr>
          <p:nvPr/>
        </p:nvSpPr>
        <p:spPr bwMode="auto">
          <a:xfrm>
            <a:off x="2930525" y="4827588"/>
            <a:ext cx="59769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b="1">
                <a:solidFill>
                  <a:srgbClr val="000000"/>
                </a:solidFill>
                <a:latin typeface="Tahoma" pitchFamily="34" charset="0"/>
              </a:rPr>
              <a:t> докторів економічних наук – 3 ос.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0000"/>
                </a:solidFill>
                <a:latin typeface="Tahoma" pitchFamily="34" charset="0"/>
              </a:rPr>
              <a:t> кандидатів </a:t>
            </a:r>
            <a:r>
              <a:rPr lang="uk-UA" b="1">
                <a:solidFill>
                  <a:srgbClr val="000000"/>
                </a:solidFill>
              </a:rPr>
              <a:t>економічних наук</a:t>
            </a:r>
            <a:r>
              <a:rPr lang="uk-UA" b="1">
                <a:solidFill>
                  <a:srgbClr val="000000"/>
                </a:solidFill>
                <a:latin typeface="Tahoma" pitchFamily="34" charset="0"/>
              </a:rPr>
              <a:t> – 1</a:t>
            </a:r>
            <a:r>
              <a:rPr lang="uk-UA" b="1">
                <a:solidFill>
                  <a:srgbClr val="000000"/>
                </a:solidFill>
                <a:latin typeface="Arial" charset="0"/>
              </a:rPr>
              <a:t>7</a:t>
            </a:r>
            <a:r>
              <a:rPr lang="uk-UA" b="1">
                <a:solidFill>
                  <a:srgbClr val="000000"/>
                </a:solidFill>
                <a:latin typeface="Tahoma" pitchFamily="34" charset="0"/>
              </a:rPr>
              <a:t> ос.</a:t>
            </a:r>
          </a:p>
          <a:p>
            <a:endParaRPr lang="uk-UA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uk-UA" b="1">
                <a:solidFill>
                  <a:srgbClr val="000000"/>
                </a:solidFill>
                <a:latin typeface="Tahoma" pitchFamily="34" charset="0"/>
              </a:rPr>
              <a:t>- із них молоді вчені -</a:t>
            </a:r>
            <a:r>
              <a:rPr lang="uk-UA" b="1">
                <a:solidFill>
                  <a:srgbClr val="000000"/>
                </a:solidFill>
                <a:latin typeface="Arial" charset="0"/>
              </a:rPr>
              <a:t> 2</a:t>
            </a:r>
            <a:r>
              <a:rPr lang="uk-UA" b="1">
                <a:solidFill>
                  <a:srgbClr val="000000"/>
                </a:solidFill>
                <a:latin typeface="Tahoma" pitchFamily="34" charset="0"/>
              </a:rPr>
              <a:t> ос.: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0000"/>
                </a:solidFill>
                <a:latin typeface="Tahoma" pitchFamily="34" charset="0"/>
              </a:rPr>
              <a:t> к.е.н. – 2 ос.</a:t>
            </a:r>
          </a:p>
        </p:txBody>
      </p:sp>
      <p:pic>
        <p:nvPicPr>
          <p:cNvPr id="15368" name="Picture 8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211138"/>
            <a:ext cx="299085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66725" y="1874838"/>
            <a:ext cx="8280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	</a:t>
            </a:r>
          </a:p>
          <a:p>
            <a:r>
              <a:rPr lang="uk-UA">
                <a:solidFill>
                  <a:srgbClr val="990000"/>
                </a:solidFill>
                <a:latin typeface="Tahoma" pitchFamily="34" charset="0"/>
              </a:rPr>
              <a:t>Формування знань та вмінь фахівців із спеціалізацій “Фінанси, митна та податкова справа”, “Управління фінансами та правове забезпечення бізнесу” здатних до аналітичного мислення і застосування новітніх методів наукових  досліджень базується на:</a:t>
            </a:r>
          </a:p>
          <a:p>
            <a:pPr>
              <a:buFontTx/>
              <a:buChar char="-"/>
            </a:pPr>
            <a:endParaRPr lang="uk-UA">
              <a:solidFill>
                <a:srgbClr val="990000"/>
              </a:solidFill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проведенні роботи з розширення баз практики для студентів 4-6 курсів;</a:t>
            </a:r>
          </a:p>
          <a:p>
            <a:endParaRPr lang="uk-UA" sz="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удосконаленні науково-методичного забезпечення практичного навчання;</a:t>
            </a:r>
          </a:p>
          <a:p>
            <a:endParaRPr lang="uk-UA" sz="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розширенні партнерства із підприємствами різних форм власності, бюджетними установами, податковими та митними органами, 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органами Державної казначейської служби, 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фінансовими управліннями та відділами.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294063" y="476250"/>
            <a:ext cx="58499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Принципи організації роботи кафедри </a:t>
            </a:r>
          </a:p>
          <a:p>
            <a:pPr algn="ctr">
              <a:defRPr/>
            </a:pPr>
            <a:r>
              <a:rPr lang="uk-UA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щодо підготовки фахівців у сфері науково-практичної діяльності:</a:t>
            </a:r>
          </a:p>
        </p:txBody>
      </p:sp>
      <p:pic>
        <p:nvPicPr>
          <p:cNvPr id="159748" name="Picture 4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261938"/>
            <a:ext cx="299085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547813" y="1341438"/>
          <a:ext cx="7167562" cy="5156200"/>
        </p:xfrm>
        <a:graphic>
          <a:graphicData uri="http://schemas.openxmlformats.org/presentationml/2006/ole">
            <p:oleObj spid="_x0000_s8196" name="Диаграмма" r:id="rId3" imgW="8229687" imgH="5857829" progId="MSGraph.Chart.8">
              <p:embed followColorScheme="full"/>
            </p:oleObj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606425"/>
            <a:ext cx="5256213" cy="534988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uk-UA" sz="19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Динаміка показників наукової роботи кафедри у розрізі наукових праць, од.</a:t>
            </a:r>
          </a:p>
        </p:txBody>
      </p:sp>
      <p:pic>
        <p:nvPicPr>
          <p:cNvPr id="8200" name="Picture 8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38700"/>
            <a:ext cx="25717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95288" y="1484313"/>
          <a:ext cx="7272337" cy="4864100"/>
        </p:xfrm>
        <a:graphic>
          <a:graphicData uri="http://schemas.openxmlformats.org/presentationml/2006/ole">
            <p:oleObj spid="_x0000_s105476" name="Диаграмма" r:id="rId3" imgW="8572512" imgH="5067193" progId="MSGraph.Chart.8">
              <p:embed/>
            </p:oleObj>
          </a:graphicData>
        </a:graphic>
      </p:graphicFrame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23850" y="476250"/>
            <a:ext cx="8624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Наукові праці працівників кафедри </a:t>
            </a:r>
          </a:p>
          <a:p>
            <a:pPr algn="ctr"/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 розрізі наукових публікацій за 201</a:t>
            </a: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 </a:t>
            </a: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2879725" y="201613"/>
            <a:ext cx="6264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Науково-дослідна тема кафедри</a:t>
            </a:r>
            <a:r>
              <a:rPr lang="uk-UA" sz="2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r>
              <a:rPr lang="uk-UA" sz="2000" b="1" i="1">
                <a:solidFill>
                  <a:srgbClr val="990000"/>
                </a:solidFill>
                <a:latin typeface="Tahoma" pitchFamily="34" charset="0"/>
              </a:rPr>
              <a:t>«Бюджетно-податкова політика </a:t>
            </a:r>
          </a:p>
          <a:p>
            <a:pPr algn="ctr">
              <a:defRPr/>
            </a:pPr>
            <a:r>
              <a:rPr lang="uk-UA" sz="2000" b="1" i="1">
                <a:solidFill>
                  <a:srgbClr val="990000"/>
                </a:solidFill>
                <a:latin typeface="Tahoma" pitchFamily="34" charset="0"/>
              </a:rPr>
              <a:t>активізації підприємництва у стратегії забезпечення конкурентоспроможності національної економіки» </a:t>
            </a:r>
          </a:p>
          <a:p>
            <a:pPr algn="ctr">
              <a:defRPr/>
            </a:pPr>
            <a:r>
              <a:rPr lang="uk-UA" sz="2000" b="1" i="1">
                <a:solidFill>
                  <a:srgbClr val="990000"/>
                </a:solidFill>
                <a:latin typeface="Tahoma" pitchFamily="34" charset="0"/>
              </a:rPr>
              <a:t>(</a:t>
            </a:r>
            <a:r>
              <a:rPr lang="ru-RU" sz="2000" b="1" i="1">
                <a:solidFill>
                  <a:srgbClr val="990000"/>
                </a:solidFill>
                <a:latin typeface="Tahoma" pitchFamily="34" charset="0"/>
              </a:rPr>
              <a:t>№0116U001657</a:t>
            </a:r>
            <a:r>
              <a:rPr lang="uk-UA" sz="2000" b="1" i="1">
                <a:solidFill>
                  <a:srgbClr val="990000"/>
                </a:solidFill>
                <a:latin typeface="Tahoma" pitchFamily="34" charset="0"/>
              </a:rPr>
              <a:t>, 2016 – 2020 рр.)</a:t>
            </a:r>
          </a:p>
        </p:txBody>
      </p:sp>
      <p:pic>
        <p:nvPicPr>
          <p:cNvPr id="106511" name="Picture 15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538"/>
            <a:ext cx="2990850" cy="1993900"/>
          </a:xfrm>
          <a:prstGeom prst="rect">
            <a:avLst/>
          </a:prstGeom>
          <a:noFill/>
        </p:spPr>
      </p:pic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1790700" y="236220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>
                <a:solidFill>
                  <a:srgbClr val="990000"/>
                </a:solidFill>
              </a:rPr>
              <a:t>За результатами наукової роботи викладачів кафедри                            </a:t>
            </a:r>
          </a:p>
          <a:p>
            <a:r>
              <a:rPr lang="uk-UA">
                <a:solidFill>
                  <a:srgbClr val="990000"/>
                </a:solidFill>
              </a:rPr>
              <a:t>                          видано 3 навчальних посібники:</a:t>
            </a:r>
          </a:p>
        </p:txBody>
      </p:sp>
      <p:sp>
        <p:nvSpPr>
          <p:cNvPr id="106539" name="Rectangle 43"/>
          <p:cNvSpPr>
            <a:spLocks noChangeArrowheads="1"/>
          </p:cNvSpPr>
          <p:nvPr/>
        </p:nvSpPr>
        <p:spPr bwMode="auto">
          <a:xfrm>
            <a:off x="533400" y="3213100"/>
            <a:ext cx="83439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sz="1600" b="1"/>
              <a:t>Фінанси, митна та податкова справа: комплексний тест-контроль / [Стасишин А. В., Західна О. Р. та ін.]; за ред Н. С Ситник. - Ч.1.-Львів:  ЛНУ імені Івана Франка. 2018. - 716с. </a:t>
            </a:r>
          </a:p>
          <a:p>
            <a:pPr marL="342900" indent="-342900"/>
            <a:endParaRPr lang="uk-UA" sz="1600" b="1"/>
          </a:p>
          <a:p>
            <a:pPr marL="342900" indent="-342900"/>
            <a:r>
              <a:rPr lang="uk-UA" sz="1600" b="1"/>
              <a:t>2. Фінанси, митна та податкова справа: комплексний тест-контроль / [Стасишин А. В., Західна О. Р. та ін.]; за ред Н. С Ситник. - Ч.2.-Львів:  ЛНУ імені Івана Франка. 2018. - 348с. </a:t>
            </a:r>
          </a:p>
          <a:p>
            <a:pPr marL="342900" indent="-342900"/>
            <a:endParaRPr lang="uk-UA" sz="1600" b="1"/>
          </a:p>
          <a:p>
            <a:pPr marL="342900" indent="-342900"/>
            <a:r>
              <a:rPr lang="uk-UA" sz="1600" b="1"/>
              <a:t>3. Сучасний бізнес-менеджмент: термінологічний словник-довідник / У.В. Іванюк, М.В. Оліховська, Є.І. Парфенюк, Ю.В. Шушкова. — Львів : Видавництво ТзОВ «Ліга-Прес», 2017. — 188 с.</a:t>
            </a:r>
          </a:p>
          <a:p>
            <a:pPr marL="342900" indent="-342900"/>
            <a:endParaRPr lang="uk-UA" sz="1600" b="1"/>
          </a:p>
          <a:p>
            <a:pPr marL="342900" indent="-342900"/>
            <a:endParaRPr lang="uk-UA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846138"/>
            <a:ext cx="5729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ОКРЕМІ РОЗРОБКИ,  ЯКІ ВПРОВАДЖЕНО </a:t>
            </a:r>
          </a:p>
          <a:p>
            <a:pPr algn="ctr"/>
            <a:r>
              <a:rPr lang="uk-UA" sz="1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ПРАЦІВНИКАМИ КАФЕДРИ </a:t>
            </a:r>
          </a:p>
          <a:p>
            <a:pPr algn="ctr"/>
            <a:r>
              <a:rPr lang="uk-UA" sz="1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МЕЖАМИ  УНІВЕРСИТЕТУ</a:t>
            </a:r>
          </a:p>
        </p:txBody>
      </p:sp>
      <p:pic>
        <p:nvPicPr>
          <p:cNvPr id="108598" name="Picture 54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261938"/>
            <a:ext cx="2990850" cy="1993900"/>
          </a:xfrm>
          <a:prstGeom prst="rect">
            <a:avLst/>
          </a:prstGeom>
          <a:noFill/>
        </p:spPr>
      </p:pic>
      <p:graphicFrame>
        <p:nvGraphicFramePr>
          <p:cNvPr id="108604" name="Group 60"/>
          <p:cNvGraphicFramePr>
            <a:graphicFrameLocks noGrp="1"/>
          </p:cNvGraphicFramePr>
          <p:nvPr>
            <p:ph idx="4294967295"/>
          </p:nvPr>
        </p:nvGraphicFramePr>
        <p:xfrm>
          <a:off x="196850" y="2168525"/>
          <a:ext cx="8642350" cy="3808413"/>
        </p:xfrm>
        <a:graphic>
          <a:graphicData uri="http://schemas.openxmlformats.org/drawingml/2006/table">
            <a:tbl>
              <a:tblPr/>
              <a:tblGrid>
                <a:gridCol w="433388"/>
                <a:gridCol w="5957887"/>
                <a:gridCol w="2251075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Показники, які характеризують рівень отриманого наукового результату; переваги над аналогами, економічний, соціальний ефект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 впровадження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Науково-методичні рекомендації щодо використання принципів послідовно-паралельного підходу до управління інноваційним потенціалом на всіх рівнях господарювання.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Департамент економічної політики, Львівська обласна державна адміністрація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Науково-методичні рекомендації щодо вибору стратегії розвитку суб’єктів господарювання на основі матриці інноваційного потенціалу та мотивації щодо реагування на конкурентну ситуацію.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Департамент агропромислового розвитку, Львівська обласна державна адміністрація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Науково-методичний підхід щодо підвищення ефективності управління інноваційним потенціалом, що передбачає для формування та вибору інноваційної стратегії використання матриці інноваційного потенціалу та мотивації щодо реагування на конкурентну ситуацію.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Товариство з обмеженою відповідальністю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«Молочна компанія «ГАЛИЧИНА»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92438" y="363538"/>
            <a:ext cx="5848350" cy="1020762"/>
          </a:xfrm>
        </p:spPr>
        <p:txBody>
          <a:bodyPr anchor="ctr"/>
          <a:lstStyle/>
          <a:p>
            <a:pPr algn="ctr" eaLnBrk="1" hangingPunct="1"/>
            <a:r>
              <a:rPr lang="uk-UA" sz="1900" b="1" smtClean="0">
                <a:solidFill>
                  <a:srgbClr val="800000"/>
                </a:solidFill>
              </a:rPr>
              <a:t/>
            </a:r>
            <a:br>
              <a:rPr lang="uk-UA" sz="1900" b="1" smtClean="0">
                <a:solidFill>
                  <a:srgbClr val="800000"/>
                </a:solidFill>
              </a:rPr>
            </a:br>
            <a:r>
              <a:rPr lang="uk-UA" sz="19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Захищені дисертації співробітниками кафедри: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600" b="1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smtClean="0">
                <a:solidFill>
                  <a:srgbClr val="800000"/>
                </a:solidFill>
              </a:rPr>
              <a:t>                                        «Управління інноваційним потенціалом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uk-UA" sz="1600" b="1" smtClean="0">
                <a:solidFill>
                  <a:srgbClr val="800000"/>
                </a:solidFill>
              </a:rPr>
              <a:t>                                         суб’єктів господарювання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uk-UA" sz="1600" b="1" smtClean="0">
                <a:solidFill>
                  <a:srgbClr val="800000"/>
                </a:solidFill>
              </a:rPr>
              <a:t>                                         харчової промисловості України»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smtClean="0">
                <a:solidFill>
                  <a:srgbClr val="990000"/>
                </a:solidFill>
                <a:latin typeface="Times New Roman" pitchFamily="18" charset="0"/>
              </a:rPr>
              <a:t>доцент кафедри державних та місцевих фінансів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b="1" smtClean="0">
                <a:solidFill>
                  <a:srgbClr val="990000"/>
                </a:solidFill>
                <a:latin typeface="Times New Roman" pitchFamily="18" charset="0"/>
              </a:rPr>
              <a:t>Круглякова В.В.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smtClean="0">
                <a:solidFill>
                  <a:srgbClr val="990000"/>
                </a:solidFill>
                <a:latin typeface="Times New Roman" pitchFamily="18" charset="0"/>
              </a:rPr>
              <a:t>(дисертація на здобуття наукового ступеня кандидата економічних наук)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700" smtClean="0">
              <a:solidFill>
                <a:srgbClr val="99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8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9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Захищені дисертації аспірантами кафедри: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80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600" b="1" smtClean="0">
                <a:solidFill>
                  <a:srgbClr val="800000"/>
                </a:solidFill>
              </a:rPr>
              <a:t>«Реформування непрямого оподаткування в Україні в умовах інтеграції до ЄС»</a:t>
            </a:r>
            <a:r>
              <a:rPr lang="ru-RU" sz="1600" smtClean="0">
                <a:solidFill>
                  <a:srgbClr val="800000"/>
                </a:solidFill>
              </a:rPr>
              <a:t> </a:t>
            </a:r>
            <a:endParaRPr lang="uk-UA" sz="1600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800000"/>
                </a:solidFill>
                <a:latin typeface="Times New Roman" pitchFamily="18" charset="0"/>
              </a:rPr>
              <a:t>асп. Ярош М</a:t>
            </a:r>
            <a:r>
              <a:rPr lang="uk-UA" sz="1600" b="1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  <a:r>
              <a:rPr lang="ru-RU" sz="1600" b="1" smtClean="0">
                <a:solidFill>
                  <a:srgbClr val="800000"/>
                </a:solidFill>
                <a:latin typeface="Times New Roman" pitchFamily="18" charset="0"/>
              </a:rPr>
              <a:t>В</a:t>
            </a:r>
            <a:r>
              <a:rPr lang="uk-UA" sz="1600" b="1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  <a:r>
              <a:rPr lang="uk-UA" smtClean="0"/>
              <a:t> </a:t>
            </a:r>
            <a:r>
              <a:rPr lang="uk-UA" sz="1700" b="1" smtClean="0">
                <a:solidFill>
                  <a:srgbClr val="990000"/>
                </a:solidFill>
                <a:latin typeface="Times New Roman" pitchFamily="18" charset="0"/>
              </a:rPr>
              <a:t>(науковий керівник проф. Ярема Я.Р.)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smtClean="0">
                <a:solidFill>
                  <a:srgbClr val="990000"/>
                </a:solidFill>
                <a:latin typeface="Times New Roman" pitchFamily="18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700" smtClean="0">
              <a:solidFill>
                <a:srgbClr val="99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smtClean="0">
                <a:solidFill>
                  <a:srgbClr val="990000"/>
                </a:solidFill>
                <a:latin typeface="Times New Roman" pitchFamily="18" charset="0"/>
              </a:rPr>
              <a:t>                   (дисертація на здобуття наукового ступеня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700" smtClean="0">
                <a:solidFill>
                  <a:srgbClr val="990000"/>
                </a:solidFill>
                <a:latin typeface="Times New Roman" pitchFamily="18" charset="0"/>
              </a:rPr>
              <a:t>                    кандидата економічних наук)</a:t>
            </a:r>
          </a:p>
        </p:txBody>
      </p:sp>
      <p:pic>
        <p:nvPicPr>
          <p:cNvPr id="109573" name="Picture 5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8200" y="4632325"/>
            <a:ext cx="2990850" cy="1993900"/>
          </a:xfrm>
          <a:prstGeom prst="rect">
            <a:avLst/>
          </a:prstGeom>
          <a:noFill/>
        </p:spPr>
      </p:pic>
      <p:pic>
        <p:nvPicPr>
          <p:cNvPr id="109574" name="Picture 6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200"/>
            <a:ext cx="299085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3313" y="260350"/>
            <a:ext cx="4802187" cy="1584325"/>
          </a:xfrm>
        </p:spPr>
        <p:txBody>
          <a:bodyPr anchor="ctr"/>
          <a:lstStyle/>
          <a:p>
            <a:pPr algn="ctr" eaLnBrk="1" hangingPunct="1"/>
            <a:r>
              <a:rPr lang="uk-UA" sz="21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21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1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кафедрі державних та місцевих фінансів </a:t>
            </a:r>
            <a:br>
              <a:rPr lang="uk-UA" sz="21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1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функціонують 3 студентські наукові гуртки:</a:t>
            </a:r>
            <a:br>
              <a:rPr lang="uk-UA" sz="21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100" b="1" i="1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71488" y="1947863"/>
            <a:ext cx="84074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«Податковий простір» </a:t>
            </a:r>
          </a:p>
          <a:p>
            <a:pPr algn="ctr"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(наук. керівник –  </a:t>
            </a:r>
          </a:p>
          <a:p>
            <a:pPr algn="ctr"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д.е.н., проф. Ярема Я.Р.)</a:t>
            </a:r>
          </a:p>
          <a:p>
            <a:pPr algn="ctr">
              <a:defRPr/>
            </a:pPr>
            <a:endParaRPr lang="uk-UA" sz="20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Char char="•"/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Науково-практичний гурток митної справи </a:t>
            </a:r>
          </a:p>
          <a:p>
            <a:pPr algn="ctr"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(наук. керівник – </a:t>
            </a:r>
          </a:p>
          <a:p>
            <a:pPr algn="ctr"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к.е.н. Голинський  Ю.О.)</a:t>
            </a:r>
          </a:p>
          <a:p>
            <a:pPr algn="ctr">
              <a:defRPr/>
            </a:pPr>
            <a:endParaRPr lang="uk-UA" sz="20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Char char="•"/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«Фінансів та бізнесу» (наук. керівник – </a:t>
            </a:r>
          </a:p>
          <a:p>
            <a:pPr algn="ctr">
              <a:defRPr/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к.е.н., доц. Сич О.А.)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5319713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результатами проведення роботи наукових гуртків у 2018 р. опубліковано</a:t>
            </a: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Збірник наукових праць студентів: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Фінанси, митна та податкова справа (Випуск 2).</a:t>
            </a:r>
          </a:p>
        </p:txBody>
      </p:sp>
      <p:pic>
        <p:nvPicPr>
          <p:cNvPr id="164869" name="Picture 5" descr="Результат пошуку зображень за запитом &quot;книг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363538"/>
            <a:ext cx="299085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1293</Words>
  <Application>Microsoft Office PowerPoint</Application>
  <PresentationFormat>Экран (4:3)</PresentationFormat>
  <Paragraphs>145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Garamond</vt:lpstr>
      <vt:lpstr>Wingdings</vt:lpstr>
      <vt:lpstr>Tahoma</vt:lpstr>
      <vt:lpstr>Край</vt:lpstr>
      <vt:lpstr>Край</vt:lpstr>
      <vt:lpstr>Диаграмма Microsoft Graph</vt:lpstr>
      <vt:lpstr>Слайд 1</vt:lpstr>
      <vt:lpstr>Слайд 2</vt:lpstr>
      <vt:lpstr>Слайд 3</vt:lpstr>
      <vt:lpstr>Динаміка показників наукової роботи кафедри у розрізі наукових праць, од.</vt:lpstr>
      <vt:lpstr>Слайд 5</vt:lpstr>
      <vt:lpstr>Слайд 6</vt:lpstr>
      <vt:lpstr>Слайд 7</vt:lpstr>
      <vt:lpstr> Захищені дисертації співробітниками кафедри:</vt:lpstr>
      <vt:lpstr> На кафедрі державних та місцевих фінансів  функціонують 3 студентські наукові гуртки: </vt:lpstr>
      <vt:lpstr>   Участь студентів у міжнародних  заходах і програмах  (опубліковано тези)</vt:lpstr>
      <vt:lpstr>Участь працівників кафедри у програмах обміну науковим досвідом, міжнародна співпраця:</vt:lpstr>
      <vt:lpstr>Слайд 12</vt:lpstr>
      <vt:lpstr>Слайд 13</vt:lpstr>
      <vt:lpstr>Слайд 14</vt:lpstr>
      <vt:lpstr>Слайд 15</vt:lpstr>
      <vt:lpstr>Слайд 16</vt:lpstr>
      <vt:lpstr>Плани та завдання на 2019 р.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кафедри державних та місцевих фінансів</dc:title>
  <dc:creator>tera</dc:creator>
  <cp:lastModifiedBy>tera</cp:lastModifiedBy>
  <cp:revision>98</cp:revision>
  <dcterms:created xsi:type="dcterms:W3CDTF">2016-05-18T07:32:21Z</dcterms:created>
  <dcterms:modified xsi:type="dcterms:W3CDTF">2019-02-04T14:00:12Z</dcterms:modified>
</cp:coreProperties>
</file>