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97" r:id="rId1"/>
  </p:sldMasterIdLst>
  <p:notesMasterIdLst>
    <p:notesMasterId r:id="rId20"/>
  </p:notesMasterIdLst>
  <p:sldIdLst>
    <p:sldId id="282" r:id="rId2"/>
    <p:sldId id="367" r:id="rId3"/>
    <p:sldId id="347" r:id="rId4"/>
    <p:sldId id="361" r:id="rId5"/>
    <p:sldId id="349" r:id="rId6"/>
    <p:sldId id="350" r:id="rId7"/>
    <p:sldId id="362" r:id="rId8"/>
    <p:sldId id="374" r:id="rId9"/>
    <p:sldId id="360" r:id="rId10"/>
    <p:sldId id="363" r:id="rId11"/>
    <p:sldId id="364" r:id="rId12"/>
    <p:sldId id="369" r:id="rId13"/>
    <p:sldId id="356" r:id="rId14"/>
    <p:sldId id="365" r:id="rId15"/>
    <p:sldId id="366" r:id="rId16"/>
    <p:sldId id="371" r:id="rId17"/>
    <p:sldId id="358" r:id="rId18"/>
    <p:sldId id="305" r:id="rId19"/>
  </p:sldIdLst>
  <p:sldSz cx="9144000" cy="6858000" type="screen4x3"/>
  <p:notesSz cx="6858000" cy="9144000"/>
  <p:defaultTextStyle>
    <a:defPPr>
      <a:defRPr lang="uk-UA"/>
    </a:defPPr>
    <a:lvl1pPr algn="l" rtl="0" fontAlgn="base">
      <a:spcBef>
        <a:spcPct val="0"/>
      </a:spcBef>
      <a:spcAft>
        <a:spcPct val="0"/>
      </a:spcAft>
      <a:defRPr kern="1200">
        <a:solidFill>
          <a:schemeClr val="tx1"/>
        </a:solidFill>
        <a:latin typeface="Times New Roman" pitchFamily="18" charset="0"/>
        <a:ea typeface="+mn-ea"/>
        <a:cs typeface="Arial" charset="0"/>
      </a:defRPr>
    </a:lvl1pPr>
    <a:lvl2pPr marL="457200" algn="l" rtl="0" fontAlgn="base">
      <a:spcBef>
        <a:spcPct val="0"/>
      </a:spcBef>
      <a:spcAft>
        <a:spcPct val="0"/>
      </a:spcAft>
      <a:defRPr kern="1200">
        <a:solidFill>
          <a:schemeClr val="tx1"/>
        </a:solidFill>
        <a:latin typeface="Times New Roman" pitchFamily="18" charset="0"/>
        <a:ea typeface="+mn-ea"/>
        <a:cs typeface="Arial" charset="0"/>
      </a:defRPr>
    </a:lvl2pPr>
    <a:lvl3pPr marL="914400" algn="l" rtl="0" fontAlgn="base">
      <a:spcBef>
        <a:spcPct val="0"/>
      </a:spcBef>
      <a:spcAft>
        <a:spcPct val="0"/>
      </a:spcAft>
      <a:defRPr kern="1200">
        <a:solidFill>
          <a:schemeClr val="tx1"/>
        </a:solidFill>
        <a:latin typeface="Times New Roman" pitchFamily="18" charset="0"/>
        <a:ea typeface="+mn-ea"/>
        <a:cs typeface="Arial" charset="0"/>
      </a:defRPr>
    </a:lvl3pPr>
    <a:lvl4pPr marL="1371600" algn="l" rtl="0" fontAlgn="base">
      <a:spcBef>
        <a:spcPct val="0"/>
      </a:spcBef>
      <a:spcAft>
        <a:spcPct val="0"/>
      </a:spcAft>
      <a:defRPr kern="1200">
        <a:solidFill>
          <a:schemeClr val="tx1"/>
        </a:solidFill>
        <a:latin typeface="Times New Roman" pitchFamily="18" charset="0"/>
        <a:ea typeface="+mn-ea"/>
        <a:cs typeface="Arial" charset="0"/>
      </a:defRPr>
    </a:lvl4pPr>
    <a:lvl5pPr marL="1828800" algn="l" rtl="0" fontAlgn="base">
      <a:spcBef>
        <a:spcPct val="0"/>
      </a:spcBef>
      <a:spcAft>
        <a:spcPct val="0"/>
      </a:spcAft>
      <a:defRPr kern="1200">
        <a:solidFill>
          <a:schemeClr val="tx1"/>
        </a:solidFill>
        <a:latin typeface="Times New Roman" pitchFamily="18" charset="0"/>
        <a:ea typeface="+mn-ea"/>
        <a:cs typeface="Arial" charset="0"/>
      </a:defRPr>
    </a:lvl5pPr>
    <a:lvl6pPr marL="2286000" algn="l" defTabSz="914400" rtl="0" eaLnBrk="1" latinLnBrk="0" hangingPunct="1">
      <a:defRPr kern="1200">
        <a:solidFill>
          <a:schemeClr val="tx1"/>
        </a:solidFill>
        <a:latin typeface="Times New Roman" pitchFamily="18" charset="0"/>
        <a:ea typeface="+mn-ea"/>
        <a:cs typeface="Arial" charset="0"/>
      </a:defRPr>
    </a:lvl6pPr>
    <a:lvl7pPr marL="2743200" algn="l" defTabSz="914400" rtl="0" eaLnBrk="1" latinLnBrk="0" hangingPunct="1">
      <a:defRPr kern="1200">
        <a:solidFill>
          <a:schemeClr val="tx1"/>
        </a:solidFill>
        <a:latin typeface="Times New Roman" pitchFamily="18" charset="0"/>
        <a:ea typeface="+mn-ea"/>
        <a:cs typeface="Arial" charset="0"/>
      </a:defRPr>
    </a:lvl7pPr>
    <a:lvl8pPr marL="3200400" algn="l" defTabSz="914400" rtl="0" eaLnBrk="1" latinLnBrk="0" hangingPunct="1">
      <a:defRPr kern="1200">
        <a:solidFill>
          <a:schemeClr val="tx1"/>
        </a:solidFill>
        <a:latin typeface="Times New Roman" pitchFamily="18" charset="0"/>
        <a:ea typeface="+mn-ea"/>
        <a:cs typeface="Arial" charset="0"/>
      </a:defRPr>
    </a:lvl8pPr>
    <a:lvl9pPr marL="3657600" algn="l" defTabSz="914400" rtl="0" eaLnBrk="1" latinLnBrk="0" hangingPunct="1">
      <a:defRPr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AEA"/>
    <a:srgbClr val="800000"/>
    <a:srgbClr val="922C10"/>
    <a:srgbClr val="72220C"/>
    <a:srgbClr val="F4FBC7"/>
    <a:srgbClr val="080808"/>
    <a:srgbClr val="000000"/>
    <a:srgbClr val="FFCC00"/>
    <a:srgbClr val="C0C0C0"/>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84E427A-3D55-4303-BF80-6455036E1DE7}" styleName="Стиль из темы 1 - акцент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C22544A-7EE6-4342-B048-85BDC9FD1C3A}" styleName="Помір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8" autoAdjust="0"/>
    <p:restoredTop sz="87059" autoAdjust="0"/>
  </p:normalViewPr>
  <p:slideViewPr>
    <p:cSldViewPr snapToGrid="0">
      <p:cViewPr varScale="1">
        <p:scale>
          <a:sx n="86" d="100"/>
          <a:sy n="86" d="100"/>
        </p:scale>
        <p:origin x="1382" y="6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uk-U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5.4674200643947846E-2"/>
          <c:y val="3.2301215007698503E-2"/>
          <c:w val="0.92676979395794146"/>
          <c:h val="0.76369117424151778"/>
        </c:manualLayout>
      </c:layout>
      <c:bar3DChart>
        <c:barDir val="col"/>
        <c:grouping val="clustered"/>
        <c:varyColors val="0"/>
        <c:ser>
          <c:idx val="3"/>
          <c:order val="0"/>
          <c:tx>
            <c:strRef>
              <c:f>Лист1!$E$1</c:f>
              <c:strCache>
                <c:ptCount val="1"/>
                <c:pt idx="0">
                  <c:v>2018</c:v>
                </c:pt>
              </c:strCache>
            </c:strRef>
          </c:tx>
          <c:spPr>
            <a:solidFill>
              <a:schemeClr val="accent4"/>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uk-UA"/>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Монографії</c:v>
                </c:pt>
                <c:pt idx="1">
                  <c:v>Підручники, посібники</c:v>
                </c:pt>
                <c:pt idx="2">
                  <c:v>Наукові статті</c:v>
                </c:pt>
                <c:pt idx="3">
                  <c:v>Участь у конференціях</c:v>
                </c:pt>
              </c:strCache>
            </c:strRef>
          </c:cat>
          <c:val>
            <c:numRef>
              <c:f>Лист1!$E$2:$E$5</c:f>
              <c:numCache>
                <c:formatCode>General</c:formatCode>
                <c:ptCount val="4"/>
                <c:pt idx="0">
                  <c:v>3</c:v>
                </c:pt>
                <c:pt idx="1">
                  <c:v>4</c:v>
                </c:pt>
                <c:pt idx="2">
                  <c:v>57</c:v>
                </c:pt>
                <c:pt idx="3">
                  <c:v>55</c:v>
                </c:pt>
              </c:numCache>
            </c:numRef>
          </c:val>
          <c:extLst>
            <c:ext xmlns:c16="http://schemas.microsoft.com/office/drawing/2014/chart" uri="{C3380CC4-5D6E-409C-BE32-E72D297353CC}">
              <c16:uniqueId val="{00000003-5C3A-4546-B0A6-A6DC7B743391}"/>
            </c:ext>
          </c:extLst>
        </c:ser>
        <c:ser>
          <c:idx val="4"/>
          <c:order val="1"/>
          <c:tx>
            <c:strRef>
              <c:f>Лист1!$F$1</c:f>
              <c:strCache>
                <c:ptCount val="1"/>
                <c:pt idx="0">
                  <c:v>2019</c:v>
                </c:pt>
              </c:strCache>
            </c:strRef>
          </c:tx>
          <c:spPr>
            <a:solidFill>
              <a:schemeClr val="accent5"/>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uk-UA"/>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Монографії</c:v>
                </c:pt>
                <c:pt idx="1">
                  <c:v>Підручники, посібники</c:v>
                </c:pt>
                <c:pt idx="2">
                  <c:v>Наукові статті</c:v>
                </c:pt>
                <c:pt idx="3">
                  <c:v>Участь у конференціях</c:v>
                </c:pt>
              </c:strCache>
            </c:strRef>
          </c:cat>
          <c:val>
            <c:numRef>
              <c:f>Лист1!$F$2:$F$5</c:f>
              <c:numCache>
                <c:formatCode>General</c:formatCode>
                <c:ptCount val="4"/>
                <c:pt idx="0">
                  <c:v>4</c:v>
                </c:pt>
                <c:pt idx="1">
                  <c:v>3</c:v>
                </c:pt>
                <c:pt idx="2">
                  <c:v>61</c:v>
                </c:pt>
                <c:pt idx="3">
                  <c:v>62</c:v>
                </c:pt>
              </c:numCache>
            </c:numRef>
          </c:val>
          <c:extLst>
            <c:ext xmlns:c16="http://schemas.microsoft.com/office/drawing/2014/chart" uri="{C3380CC4-5D6E-409C-BE32-E72D297353CC}">
              <c16:uniqueId val="{00000004-5C3A-4546-B0A6-A6DC7B743391}"/>
            </c:ext>
          </c:extLst>
        </c:ser>
        <c:ser>
          <c:idx val="5"/>
          <c:order val="2"/>
          <c:tx>
            <c:strRef>
              <c:f>Лист1!$G$1</c:f>
              <c:strCache>
                <c:ptCount val="1"/>
                <c:pt idx="0">
                  <c:v>2020</c:v>
                </c:pt>
              </c:strCache>
            </c:strRef>
          </c:tx>
          <c:spPr>
            <a:solidFill>
              <a:schemeClr val="accent6"/>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uk-UA"/>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Монографії</c:v>
                </c:pt>
                <c:pt idx="1">
                  <c:v>Підручники, посібники</c:v>
                </c:pt>
                <c:pt idx="2">
                  <c:v>Наукові статті</c:v>
                </c:pt>
                <c:pt idx="3">
                  <c:v>Участь у конференціях</c:v>
                </c:pt>
              </c:strCache>
            </c:strRef>
          </c:cat>
          <c:val>
            <c:numRef>
              <c:f>Лист1!$G$2:$G$5</c:f>
              <c:numCache>
                <c:formatCode>General</c:formatCode>
                <c:ptCount val="4"/>
                <c:pt idx="0">
                  <c:v>7</c:v>
                </c:pt>
                <c:pt idx="1">
                  <c:v>4</c:v>
                </c:pt>
                <c:pt idx="2">
                  <c:v>75</c:v>
                </c:pt>
                <c:pt idx="3">
                  <c:v>108</c:v>
                </c:pt>
              </c:numCache>
            </c:numRef>
          </c:val>
          <c:extLst>
            <c:ext xmlns:c16="http://schemas.microsoft.com/office/drawing/2014/chart" uri="{C3380CC4-5D6E-409C-BE32-E72D297353CC}">
              <c16:uniqueId val="{00000006-5C3A-4546-B0A6-A6DC7B743391}"/>
            </c:ext>
          </c:extLst>
        </c:ser>
        <c:ser>
          <c:idx val="6"/>
          <c:order val="3"/>
          <c:tx>
            <c:strRef>
              <c:f>Лист1!$H$1</c:f>
              <c:strCache>
                <c:ptCount val="1"/>
                <c:pt idx="0">
                  <c:v>2021</c:v>
                </c:pt>
              </c:strCache>
            </c:strRef>
          </c:tx>
          <c:spPr>
            <a:solidFill>
              <a:schemeClr val="accent1">
                <a:lumMod val="60000"/>
              </a:schemeClr>
            </a:solidFill>
            <a:ln>
              <a:noFill/>
            </a:ln>
            <a:effectLst/>
            <a:sp3d/>
          </c:spPr>
          <c:invertIfNegative val="0"/>
          <c:dLbls>
            <c:dLbl>
              <c:idx val="2"/>
              <c:layout>
                <c:manualLayout>
                  <c:x val="2.024291497975696E-2"/>
                  <c:y val="-1.272067618707451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2BC-4EF3-BA55-BAB7D1123A61}"/>
                </c:ext>
              </c:extLst>
            </c:dLbl>
            <c:dLbl>
              <c:idx val="3"/>
              <c:layout>
                <c:manualLayout>
                  <c:x val="1.6869095816464237E-2"/>
                  <c:y val="-1.01765409496595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2BC-4EF3-BA55-BAB7D1123A61}"/>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uk-UA"/>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Монографії</c:v>
                </c:pt>
                <c:pt idx="1">
                  <c:v>Підручники, посібники</c:v>
                </c:pt>
                <c:pt idx="2">
                  <c:v>Наукові статті</c:v>
                </c:pt>
                <c:pt idx="3">
                  <c:v>Участь у конференціях</c:v>
                </c:pt>
              </c:strCache>
            </c:strRef>
          </c:cat>
          <c:val>
            <c:numRef>
              <c:f>Лист1!$H$2:$H$5</c:f>
              <c:numCache>
                <c:formatCode>General</c:formatCode>
                <c:ptCount val="4"/>
                <c:pt idx="0">
                  <c:v>2</c:v>
                </c:pt>
                <c:pt idx="1">
                  <c:v>1</c:v>
                </c:pt>
                <c:pt idx="2">
                  <c:v>68</c:v>
                </c:pt>
                <c:pt idx="3">
                  <c:v>104</c:v>
                </c:pt>
              </c:numCache>
            </c:numRef>
          </c:val>
          <c:extLst>
            <c:ext xmlns:c16="http://schemas.microsoft.com/office/drawing/2014/chart" uri="{C3380CC4-5D6E-409C-BE32-E72D297353CC}">
              <c16:uniqueId val="{00000000-F7DD-499B-854B-DBDEE2F7E78F}"/>
            </c:ext>
          </c:extLst>
        </c:ser>
        <c:ser>
          <c:idx val="7"/>
          <c:order val="4"/>
          <c:tx>
            <c:strRef>
              <c:f>Лист1!$I$1</c:f>
              <c:strCache>
                <c:ptCount val="1"/>
                <c:pt idx="0">
                  <c:v>2022</c:v>
                </c:pt>
              </c:strCache>
            </c:strRef>
          </c:tx>
          <c:spPr>
            <a:solidFill>
              <a:schemeClr val="accent2">
                <a:lumMod val="60000"/>
              </a:schemeClr>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uk-UA"/>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Монографії</c:v>
                </c:pt>
                <c:pt idx="1">
                  <c:v>Підручники, посібники</c:v>
                </c:pt>
                <c:pt idx="2">
                  <c:v>Наукові статті</c:v>
                </c:pt>
                <c:pt idx="3">
                  <c:v>Участь у конференціях</c:v>
                </c:pt>
              </c:strCache>
            </c:strRef>
          </c:cat>
          <c:val>
            <c:numRef>
              <c:f>Лист1!$I$2:$I$5</c:f>
              <c:numCache>
                <c:formatCode>General</c:formatCode>
                <c:ptCount val="4"/>
                <c:pt idx="0">
                  <c:v>1</c:v>
                </c:pt>
                <c:pt idx="1">
                  <c:v>1</c:v>
                </c:pt>
                <c:pt idx="2">
                  <c:v>74</c:v>
                </c:pt>
                <c:pt idx="3">
                  <c:v>71</c:v>
                </c:pt>
              </c:numCache>
            </c:numRef>
          </c:val>
          <c:extLst>
            <c:ext xmlns:c16="http://schemas.microsoft.com/office/drawing/2014/chart" uri="{C3380CC4-5D6E-409C-BE32-E72D297353CC}">
              <c16:uniqueId val="{00000000-705F-4C7A-8A4A-38A6C1074C21}"/>
            </c:ext>
          </c:extLst>
        </c:ser>
        <c:dLbls>
          <c:showLegendKey val="0"/>
          <c:showVal val="1"/>
          <c:showCatName val="0"/>
          <c:showSerName val="0"/>
          <c:showPercent val="0"/>
          <c:showBubbleSize val="0"/>
        </c:dLbls>
        <c:gapWidth val="150"/>
        <c:shape val="box"/>
        <c:axId val="198964968"/>
        <c:axId val="198965360"/>
        <c:axId val="0"/>
      </c:bar3DChart>
      <c:catAx>
        <c:axId val="19896496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uk-UA"/>
          </a:p>
        </c:txPr>
        <c:crossAx val="198965360"/>
        <c:crosses val="autoZero"/>
        <c:auto val="1"/>
        <c:lblAlgn val="ctr"/>
        <c:lblOffset val="100"/>
        <c:noMultiLvlLbl val="0"/>
      </c:catAx>
      <c:valAx>
        <c:axId val="1989653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uk-UA"/>
          </a:p>
        </c:txPr>
        <c:crossAx val="1989649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uk-UA"/>
        </a:p>
      </c:txPr>
    </c:legend>
    <c:plotVisOnly val="1"/>
    <c:dispBlanksAs val="gap"/>
    <c:showDLblsOverMax val="0"/>
  </c:chart>
  <c:spPr>
    <a:noFill/>
    <a:ln>
      <a:noFill/>
    </a:ln>
    <a:effectLst/>
  </c:spPr>
  <c:txPr>
    <a:bodyPr/>
    <a:lstStyle/>
    <a:p>
      <a:pPr>
        <a:defRPr/>
      </a:pPr>
      <a:endParaRPr lang="uk-UA"/>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Arial" charset="0"/>
              </a:defRPr>
            </a:lvl1pPr>
          </a:lstStyle>
          <a:p>
            <a:pPr>
              <a:defRPr/>
            </a:pPr>
            <a:endParaRPr lang="uk-UA"/>
          </a:p>
        </p:txBody>
      </p:sp>
      <p:sp>
        <p:nvSpPr>
          <p:cNvPr id="573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uk-UA"/>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73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uk-UA" noProof="0"/>
              <a:t>Образец текста</a:t>
            </a:r>
          </a:p>
          <a:p>
            <a:pPr lvl="1"/>
            <a:r>
              <a:rPr lang="uk-UA" noProof="0"/>
              <a:t>Второй уровень</a:t>
            </a:r>
          </a:p>
          <a:p>
            <a:pPr lvl="2"/>
            <a:r>
              <a:rPr lang="uk-UA" noProof="0"/>
              <a:t>Третий уровень</a:t>
            </a:r>
          </a:p>
          <a:p>
            <a:pPr lvl="3"/>
            <a:r>
              <a:rPr lang="uk-UA" noProof="0"/>
              <a:t>Четвертый уровень</a:t>
            </a:r>
          </a:p>
          <a:p>
            <a:pPr lvl="4"/>
            <a:r>
              <a:rPr lang="uk-UA" noProof="0"/>
              <a:t>Пятый уровень</a:t>
            </a:r>
          </a:p>
        </p:txBody>
      </p:sp>
      <p:sp>
        <p:nvSpPr>
          <p:cNvPr id="573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Arial" charset="0"/>
              </a:defRPr>
            </a:lvl1pPr>
          </a:lstStyle>
          <a:p>
            <a:pPr>
              <a:defRPr/>
            </a:pPr>
            <a:endParaRPr lang="uk-UA"/>
          </a:p>
        </p:txBody>
      </p:sp>
      <p:sp>
        <p:nvSpPr>
          <p:cNvPr id="573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E3C792C4-29E5-4802-A75D-6061E11F33AE}" type="slidenum">
              <a:rPr lang="uk-UA"/>
              <a:pPr>
                <a:defRPr/>
              </a:pPr>
              <a:t>‹№›</a:t>
            </a:fld>
            <a:endParaRPr lang="uk-UA"/>
          </a:p>
        </p:txBody>
      </p:sp>
    </p:spTree>
    <p:extLst>
      <p:ext uri="{BB962C8B-B14F-4D97-AF65-F5344CB8AC3E}">
        <p14:creationId xmlns:p14="http://schemas.microsoft.com/office/powerpoint/2010/main" val="11348516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15673E8B-8D49-4F40-88A3-70B7300E9D2E}" type="slidenum">
              <a:rPr lang="uk-UA" sz="1200">
                <a:latin typeface="Arial" charset="0"/>
              </a:rPr>
              <a:pPr algn="r"/>
              <a:t>5</a:t>
            </a:fld>
            <a:endParaRPr lang="uk-UA" sz="1200">
              <a:latin typeface="Arial" charset="0"/>
            </a:endParaRPr>
          </a:p>
        </p:txBody>
      </p:sp>
      <p:sp>
        <p:nvSpPr>
          <p:cNvPr id="165891" name="Rectangle 2"/>
          <p:cNvSpPr>
            <a:spLocks noGrp="1" noRot="1" noChangeAspect="1" noChangeArrowheads="1" noTextEdit="1"/>
          </p:cNvSpPr>
          <p:nvPr>
            <p:ph type="sldImg"/>
          </p:nvPr>
        </p:nvSpPr>
        <p:spPr>
          <a:ln/>
        </p:spPr>
      </p:sp>
      <p:sp>
        <p:nvSpPr>
          <p:cNvPr id="165892" name="Rectangle 3"/>
          <p:cNvSpPr>
            <a:spLocks noGrp="1" noChangeArrowheads="1"/>
          </p:cNvSpPr>
          <p:nvPr>
            <p:ph type="body" idx="1"/>
          </p:nvPr>
        </p:nvSpPr>
        <p:spPr>
          <a:noFill/>
          <a:ln/>
        </p:spPr>
        <p:txBody>
          <a:bodyPr/>
          <a:lstStyle/>
          <a:p>
            <a:pPr eaLnBrk="1" hangingPunct="1"/>
            <a:endParaRPr lang="ru-RU"/>
          </a:p>
        </p:txBody>
      </p:sp>
    </p:spTree>
    <p:extLst>
      <p:ext uri="{BB962C8B-B14F-4D97-AF65-F5344CB8AC3E}">
        <p14:creationId xmlns:p14="http://schemas.microsoft.com/office/powerpoint/2010/main" val="20954607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ru-RU"/>
              <a:t>Образец заголовка</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pPr>
              <a:defRPr/>
            </a:pPr>
            <a:fld id="{321134F6-D72A-45FC-9C2D-B21D81B0D093}" type="datetimeFigureOut">
              <a:rPr lang="uk-UA" smtClean="0"/>
              <a:pPr>
                <a:defRPr/>
              </a:pPr>
              <a:t>12.01.2023</a:t>
            </a:fld>
            <a:endParaRPr lang="uk-UA" altLang="en-US"/>
          </a:p>
        </p:txBody>
      </p:sp>
      <p:sp>
        <p:nvSpPr>
          <p:cNvPr id="5" name="Footer Placeholder 4"/>
          <p:cNvSpPr>
            <a:spLocks noGrp="1"/>
          </p:cNvSpPr>
          <p:nvPr>
            <p:ph type="ftr" sz="quarter" idx="11"/>
          </p:nvPr>
        </p:nvSpPr>
        <p:spPr/>
        <p:txBody>
          <a:bodyPr/>
          <a:lstStyle/>
          <a:p>
            <a:pPr>
              <a:defRPr/>
            </a:pPr>
            <a:endParaRPr lang="uk-UA" altLang="en-US"/>
          </a:p>
        </p:txBody>
      </p:sp>
      <p:sp>
        <p:nvSpPr>
          <p:cNvPr id="6" name="Slide Number Placeholder 5"/>
          <p:cNvSpPr>
            <a:spLocks noGrp="1"/>
          </p:cNvSpPr>
          <p:nvPr>
            <p:ph type="sldNum" sz="quarter" idx="12"/>
          </p:nvPr>
        </p:nvSpPr>
        <p:spPr/>
        <p:txBody>
          <a:bodyPr/>
          <a:lstStyle/>
          <a:p>
            <a:pPr>
              <a:defRPr/>
            </a:pPr>
            <a:fld id="{55346406-37EC-4A40-8DFE-12DDBE724F3F}" type="slidenum">
              <a:rPr lang="uk-UA" altLang="en-US" smtClean="0"/>
              <a:pPr>
                <a:defRPr/>
              </a:pPr>
              <a:t>‹№›</a:t>
            </a:fld>
            <a:endParaRPr lang="uk-UA" altLang="en-US"/>
          </a:p>
        </p:txBody>
      </p:sp>
    </p:spTree>
    <p:extLst>
      <p:ext uri="{BB962C8B-B14F-4D97-AF65-F5344CB8AC3E}">
        <p14:creationId xmlns:p14="http://schemas.microsoft.com/office/powerpoint/2010/main" val="3062940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pPr>
              <a:defRPr/>
            </a:pPr>
            <a:fld id="{B645F454-5C79-42AB-87C2-B8B1822FC9D5}" type="datetimeFigureOut">
              <a:rPr lang="uk-UA" smtClean="0"/>
              <a:pPr>
                <a:defRPr/>
              </a:pPr>
              <a:t>12.01.2023</a:t>
            </a:fld>
            <a:endParaRPr lang="uk-UA" altLang="en-US"/>
          </a:p>
        </p:txBody>
      </p:sp>
      <p:sp>
        <p:nvSpPr>
          <p:cNvPr id="5" name="Footer Placeholder 4"/>
          <p:cNvSpPr>
            <a:spLocks noGrp="1"/>
          </p:cNvSpPr>
          <p:nvPr>
            <p:ph type="ftr" sz="quarter" idx="11"/>
          </p:nvPr>
        </p:nvSpPr>
        <p:spPr/>
        <p:txBody>
          <a:bodyPr/>
          <a:lstStyle/>
          <a:p>
            <a:pPr>
              <a:defRPr/>
            </a:pPr>
            <a:endParaRPr lang="uk-UA" altLang="en-US"/>
          </a:p>
        </p:txBody>
      </p:sp>
      <p:sp>
        <p:nvSpPr>
          <p:cNvPr id="6" name="Slide Number Placeholder 5"/>
          <p:cNvSpPr>
            <a:spLocks noGrp="1"/>
          </p:cNvSpPr>
          <p:nvPr>
            <p:ph type="sldNum" sz="quarter" idx="12"/>
          </p:nvPr>
        </p:nvSpPr>
        <p:spPr/>
        <p:txBody>
          <a:bodyPr/>
          <a:lstStyle/>
          <a:p>
            <a:pPr>
              <a:defRPr/>
            </a:pPr>
            <a:fld id="{0EEA10B5-594E-4BB8-9048-8F29F260B3AD}" type="slidenum">
              <a:rPr lang="uk-UA" altLang="en-US" smtClean="0"/>
              <a:pPr>
                <a:defRPr/>
              </a:pPr>
              <a:t>‹№›</a:t>
            </a:fld>
            <a:endParaRPr lang="uk-UA" altLang="en-US"/>
          </a:p>
        </p:txBody>
      </p:sp>
    </p:spTree>
    <p:extLst>
      <p:ext uri="{BB962C8B-B14F-4D97-AF65-F5344CB8AC3E}">
        <p14:creationId xmlns:p14="http://schemas.microsoft.com/office/powerpoint/2010/main" val="3770354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pPr>
              <a:defRPr/>
            </a:pPr>
            <a:fld id="{B645F454-5C79-42AB-87C2-B8B1822FC9D5}" type="datetimeFigureOut">
              <a:rPr lang="uk-UA" smtClean="0"/>
              <a:pPr>
                <a:defRPr/>
              </a:pPr>
              <a:t>12.01.2023</a:t>
            </a:fld>
            <a:endParaRPr lang="uk-UA" altLang="en-US"/>
          </a:p>
        </p:txBody>
      </p:sp>
      <p:sp>
        <p:nvSpPr>
          <p:cNvPr id="5" name="Footer Placeholder 4"/>
          <p:cNvSpPr>
            <a:spLocks noGrp="1"/>
          </p:cNvSpPr>
          <p:nvPr>
            <p:ph type="ftr" sz="quarter" idx="11"/>
          </p:nvPr>
        </p:nvSpPr>
        <p:spPr/>
        <p:txBody>
          <a:bodyPr/>
          <a:lstStyle/>
          <a:p>
            <a:pPr>
              <a:defRPr/>
            </a:pPr>
            <a:endParaRPr lang="uk-UA" altLang="en-US"/>
          </a:p>
        </p:txBody>
      </p:sp>
      <p:sp>
        <p:nvSpPr>
          <p:cNvPr id="6" name="Slide Number Placeholder 5"/>
          <p:cNvSpPr>
            <a:spLocks noGrp="1"/>
          </p:cNvSpPr>
          <p:nvPr>
            <p:ph type="sldNum" sz="quarter" idx="12"/>
          </p:nvPr>
        </p:nvSpPr>
        <p:spPr/>
        <p:txBody>
          <a:bodyPr/>
          <a:lstStyle/>
          <a:p>
            <a:pPr>
              <a:defRPr/>
            </a:pPr>
            <a:fld id="{0EEA10B5-594E-4BB8-9048-8F29F260B3AD}" type="slidenum">
              <a:rPr lang="uk-UA" altLang="en-US" smtClean="0"/>
              <a:pPr>
                <a:defRPr/>
              </a:pPr>
              <a:t>‹№›</a:t>
            </a:fld>
            <a:endParaRPr lang="uk-UA" alt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0519077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pPr>
              <a:defRPr/>
            </a:pPr>
            <a:fld id="{B645F454-5C79-42AB-87C2-B8B1822FC9D5}" type="datetimeFigureOut">
              <a:rPr lang="uk-UA" smtClean="0"/>
              <a:pPr>
                <a:defRPr/>
              </a:pPr>
              <a:t>12.01.2023</a:t>
            </a:fld>
            <a:endParaRPr lang="uk-UA" altLang="en-US"/>
          </a:p>
        </p:txBody>
      </p:sp>
      <p:sp>
        <p:nvSpPr>
          <p:cNvPr id="5" name="Footer Placeholder 4"/>
          <p:cNvSpPr>
            <a:spLocks noGrp="1"/>
          </p:cNvSpPr>
          <p:nvPr>
            <p:ph type="ftr" sz="quarter" idx="11"/>
          </p:nvPr>
        </p:nvSpPr>
        <p:spPr/>
        <p:txBody>
          <a:bodyPr/>
          <a:lstStyle/>
          <a:p>
            <a:pPr>
              <a:defRPr/>
            </a:pPr>
            <a:endParaRPr lang="uk-UA" altLang="en-US"/>
          </a:p>
        </p:txBody>
      </p:sp>
      <p:sp>
        <p:nvSpPr>
          <p:cNvPr id="6" name="Slide Number Placeholder 5"/>
          <p:cNvSpPr>
            <a:spLocks noGrp="1"/>
          </p:cNvSpPr>
          <p:nvPr>
            <p:ph type="sldNum" sz="quarter" idx="12"/>
          </p:nvPr>
        </p:nvSpPr>
        <p:spPr/>
        <p:txBody>
          <a:bodyPr/>
          <a:lstStyle/>
          <a:p>
            <a:pPr>
              <a:defRPr/>
            </a:pPr>
            <a:fld id="{0EEA10B5-594E-4BB8-9048-8F29F260B3AD}" type="slidenum">
              <a:rPr lang="uk-UA" altLang="en-US" smtClean="0"/>
              <a:pPr>
                <a:defRPr/>
              </a:pPr>
              <a:t>‹№›</a:t>
            </a:fld>
            <a:endParaRPr lang="uk-UA" altLang="en-US"/>
          </a:p>
        </p:txBody>
      </p:sp>
    </p:spTree>
    <p:extLst>
      <p:ext uri="{BB962C8B-B14F-4D97-AF65-F5344CB8AC3E}">
        <p14:creationId xmlns:p14="http://schemas.microsoft.com/office/powerpoint/2010/main" val="31847411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pPr>
              <a:defRPr/>
            </a:pPr>
            <a:fld id="{B645F454-5C79-42AB-87C2-B8B1822FC9D5}" type="datetimeFigureOut">
              <a:rPr lang="uk-UA" smtClean="0"/>
              <a:pPr>
                <a:defRPr/>
              </a:pPr>
              <a:t>12.01.2023</a:t>
            </a:fld>
            <a:endParaRPr lang="uk-UA" altLang="en-US"/>
          </a:p>
        </p:txBody>
      </p:sp>
      <p:sp>
        <p:nvSpPr>
          <p:cNvPr id="5" name="Footer Placeholder 4"/>
          <p:cNvSpPr>
            <a:spLocks noGrp="1"/>
          </p:cNvSpPr>
          <p:nvPr>
            <p:ph type="ftr" sz="quarter" idx="11"/>
          </p:nvPr>
        </p:nvSpPr>
        <p:spPr/>
        <p:txBody>
          <a:bodyPr/>
          <a:lstStyle/>
          <a:p>
            <a:pPr>
              <a:defRPr/>
            </a:pPr>
            <a:endParaRPr lang="uk-UA" altLang="en-US"/>
          </a:p>
        </p:txBody>
      </p:sp>
      <p:sp>
        <p:nvSpPr>
          <p:cNvPr id="6" name="Slide Number Placeholder 5"/>
          <p:cNvSpPr>
            <a:spLocks noGrp="1"/>
          </p:cNvSpPr>
          <p:nvPr>
            <p:ph type="sldNum" sz="quarter" idx="12"/>
          </p:nvPr>
        </p:nvSpPr>
        <p:spPr/>
        <p:txBody>
          <a:bodyPr/>
          <a:lstStyle/>
          <a:p>
            <a:pPr>
              <a:defRPr/>
            </a:pPr>
            <a:fld id="{0EEA10B5-594E-4BB8-9048-8F29F260B3AD}" type="slidenum">
              <a:rPr lang="uk-UA" altLang="en-US" smtClean="0"/>
              <a:pPr>
                <a:defRPr/>
              </a:pPr>
              <a:t>‹№›</a:t>
            </a:fld>
            <a:endParaRPr lang="uk-UA" alt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8575970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pPr>
              <a:defRPr/>
            </a:pPr>
            <a:fld id="{B645F454-5C79-42AB-87C2-B8B1822FC9D5}" type="datetimeFigureOut">
              <a:rPr lang="uk-UA" smtClean="0"/>
              <a:pPr>
                <a:defRPr/>
              </a:pPr>
              <a:t>12.01.2023</a:t>
            </a:fld>
            <a:endParaRPr lang="uk-UA" altLang="en-US"/>
          </a:p>
        </p:txBody>
      </p:sp>
      <p:sp>
        <p:nvSpPr>
          <p:cNvPr id="5" name="Footer Placeholder 4"/>
          <p:cNvSpPr>
            <a:spLocks noGrp="1"/>
          </p:cNvSpPr>
          <p:nvPr>
            <p:ph type="ftr" sz="quarter" idx="11"/>
          </p:nvPr>
        </p:nvSpPr>
        <p:spPr/>
        <p:txBody>
          <a:bodyPr/>
          <a:lstStyle/>
          <a:p>
            <a:pPr>
              <a:defRPr/>
            </a:pPr>
            <a:endParaRPr lang="uk-UA" altLang="en-US"/>
          </a:p>
        </p:txBody>
      </p:sp>
      <p:sp>
        <p:nvSpPr>
          <p:cNvPr id="6" name="Slide Number Placeholder 5"/>
          <p:cNvSpPr>
            <a:spLocks noGrp="1"/>
          </p:cNvSpPr>
          <p:nvPr>
            <p:ph type="sldNum" sz="quarter" idx="12"/>
          </p:nvPr>
        </p:nvSpPr>
        <p:spPr/>
        <p:txBody>
          <a:bodyPr/>
          <a:lstStyle/>
          <a:p>
            <a:pPr>
              <a:defRPr/>
            </a:pPr>
            <a:fld id="{0EEA10B5-594E-4BB8-9048-8F29F260B3AD}" type="slidenum">
              <a:rPr lang="uk-UA" altLang="en-US" smtClean="0"/>
              <a:pPr>
                <a:defRPr/>
              </a:pPr>
              <a:t>‹№›</a:t>
            </a:fld>
            <a:endParaRPr lang="uk-UA" altLang="en-US"/>
          </a:p>
        </p:txBody>
      </p:sp>
    </p:spTree>
    <p:extLst>
      <p:ext uri="{BB962C8B-B14F-4D97-AF65-F5344CB8AC3E}">
        <p14:creationId xmlns:p14="http://schemas.microsoft.com/office/powerpoint/2010/main" val="26470918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pPr>
              <a:defRPr/>
            </a:pPr>
            <a:fld id="{5697FC0D-B67F-4D3E-A515-99728C275E4B}" type="datetimeFigureOut">
              <a:rPr lang="uk-UA" smtClean="0"/>
              <a:pPr>
                <a:defRPr/>
              </a:pPr>
              <a:t>12.01.2023</a:t>
            </a:fld>
            <a:endParaRPr lang="uk-UA" altLang="en-US"/>
          </a:p>
        </p:txBody>
      </p:sp>
      <p:sp>
        <p:nvSpPr>
          <p:cNvPr id="5" name="Footer Placeholder 4"/>
          <p:cNvSpPr>
            <a:spLocks noGrp="1"/>
          </p:cNvSpPr>
          <p:nvPr>
            <p:ph type="ftr" sz="quarter" idx="11"/>
          </p:nvPr>
        </p:nvSpPr>
        <p:spPr/>
        <p:txBody>
          <a:bodyPr/>
          <a:lstStyle/>
          <a:p>
            <a:pPr>
              <a:defRPr/>
            </a:pPr>
            <a:endParaRPr lang="uk-UA" altLang="en-US"/>
          </a:p>
        </p:txBody>
      </p:sp>
      <p:sp>
        <p:nvSpPr>
          <p:cNvPr id="6" name="Slide Number Placeholder 5"/>
          <p:cNvSpPr>
            <a:spLocks noGrp="1"/>
          </p:cNvSpPr>
          <p:nvPr>
            <p:ph type="sldNum" sz="quarter" idx="12"/>
          </p:nvPr>
        </p:nvSpPr>
        <p:spPr/>
        <p:txBody>
          <a:bodyPr/>
          <a:lstStyle/>
          <a:p>
            <a:pPr>
              <a:defRPr/>
            </a:pPr>
            <a:fld id="{71EE456D-4D9B-4EA4-9668-C1F471E42890}" type="slidenum">
              <a:rPr lang="uk-UA" altLang="en-US" smtClean="0"/>
              <a:pPr>
                <a:defRPr/>
              </a:pPr>
              <a:t>‹№›</a:t>
            </a:fld>
            <a:endParaRPr lang="uk-UA" altLang="en-US"/>
          </a:p>
        </p:txBody>
      </p:sp>
    </p:spTree>
    <p:extLst>
      <p:ext uri="{BB962C8B-B14F-4D97-AF65-F5344CB8AC3E}">
        <p14:creationId xmlns:p14="http://schemas.microsoft.com/office/powerpoint/2010/main" val="10893372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pPr>
              <a:defRPr/>
            </a:pPr>
            <a:fld id="{589475B2-2401-4546-BD5B-A584C7249B57}" type="datetimeFigureOut">
              <a:rPr lang="uk-UA" smtClean="0"/>
              <a:pPr>
                <a:defRPr/>
              </a:pPr>
              <a:t>12.01.2023</a:t>
            </a:fld>
            <a:endParaRPr lang="uk-UA" altLang="en-US"/>
          </a:p>
        </p:txBody>
      </p:sp>
      <p:sp>
        <p:nvSpPr>
          <p:cNvPr id="5" name="Footer Placeholder 4"/>
          <p:cNvSpPr>
            <a:spLocks noGrp="1"/>
          </p:cNvSpPr>
          <p:nvPr>
            <p:ph type="ftr" sz="quarter" idx="11"/>
          </p:nvPr>
        </p:nvSpPr>
        <p:spPr/>
        <p:txBody>
          <a:bodyPr/>
          <a:lstStyle/>
          <a:p>
            <a:pPr>
              <a:defRPr/>
            </a:pPr>
            <a:endParaRPr lang="uk-UA" altLang="en-US"/>
          </a:p>
        </p:txBody>
      </p:sp>
      <p:sp>
        <p:nvSpPr>
          <p:cNvPr id="6" name="Slide Number Placeholder 5"/>
          <p:cNvSpPr>
            <a:spLocks noGrp="1"/>
          </p:cNvSpPr>
          <p:nvPr>
            <p:ph type="sldNum" sz="quarter" idx="12"/>
          </p:nvPr>
        </p:nvSpPr>
        <p:spPr/>
        <p:txBody>
          <a:bodyPr/>
          <a:lstStyle/>
          <a:p>
            <a:pPr>
              <a:defRPr/>
            </a:pPr>
            <a:fld id="{7CB57BFC-F7BA-4CD6-A23A-DAC991B88380}" type="slidenum">
              <a:rPr lang="uk-UA" altLang="en-US" smtClean="0"/>
              <a:pPr>
                <a:defRPr/>
              </a:pPr>
              <a:t>‹№›</a:t>
            </a:fld>
            <a:endParaRPr lang="uk-UA" altLang="en-US"/>
          </a:p>
        </p:txBody>
      </p:sp>
    </p:spTree>
    <p:extLst>
      <p:ext uri="{BB962C8B-B14F-4D97-AF65-F5344CB8AC3E}">
        <p14:creationId xmlns:p14="http://schemas.microsoft.com/office/powerpoint/2010/main" val="1859265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pPr>
              <a:defRPr/>
            </a:pPr>
            <a:fld id="{09C3FE09-8AD9-4B2A-A8E4-1510907952B5}" type="datetimeFigureOut">
              <a:rPr lang="uk-UA" smtClean="0"/>
              <a:pPr>
                <a:defRPr/>
              </a:pPr>
              <a:t>12.01.2023</a:t>
            </a:fld>
            <a:endParaRPr lang="uk-UA" altLang="en-US"/>
          </a:p>
        </p:txBody>
      </p:sp>
      <p:sp>
        <p:nvSpPr>
          <p:cNvPr id="5" name="Footer Placeholder 4"/>
          <p:cNvSpPr>
            <a:spLocks noGrp="1"/>
          </p:cNvSpPr>
          <p:nvPr>
            <p:ph type="ftr" sz="quarter" idx="11"/>
          </p:nvPr>
        </p:nvSpPr>
        <p:spPr/>
        <p:txBody>
          <a:bodyPr/>
          <a:lstStyle/>
          <a:p>
            <a:pPr>
              <a:defRPr/>
            </a:pPr>
            <a:endParaRPr lang="uk-UA" altLang="en-US"/>
          </a:p>
        </p:txBody>
      </p:sp>
      <p:sp>
        <p:nvSpPr>
          <p:cNvPr id="6" name="Slide Number Placeholder 5"/>
          <p:cNvSpPr>
            <a:spLocks noGrp="1"/>
          </p:cNvSpPr>
          <p:nvPr>
            <p:ph type="sldNum" sz="quarter" idx="12"/>
          </p:nvPr>
        </p:nvSpPr>
        <p:spPr/>
        <p:txBody>
          <a:bodyPr/>
          <a:lstStyle/>
          <a:p>
            <a:pPr>
              <a:defRPr/>
            </a:pPr>
            <a:fld id="{D901FCD7-050D-472B-BCE8-09DD80139DDC}" type="slidenum">
              <a:rPr lang="uk-UA" altLang="en-US" smtClean="0"/>
              <a:pPr>
                <a:defRPr/>
              </a:pPr>
              <a:t>‹№›</a:t>
            </a:fld>
            <a:endParaRPr lang="uk-UA" altLang="en-US"/>
          </a:p>
        </p:txBody>
      </p:sp>
    </p:spTree>
    <p:extLst>
      <p:ext uri="{BB962C8B-B14F-4D97-AF65-F5344CB8AC3E}">
        <p14:creationId xmlns:p14="http://schemas.microsoft.com/office/powerpoint/2010/main" val="3599619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pPr>
              <a:defRPr/>
            </a:pPr>
            <a:fld id="{9C523384-B49F-4265-97F3-F5BC01ED5D49}" type="datetimeFigureOut">
              <a:rPr lang="uk-UA" smtClean="0"/>
              <a:pPr>
                <a:defRPr/>
              </a:pPr>
              <a:t>12.01.2023</a:t>
            </a:fld>
            <a:endParaRPr lang="uk-UA" altLang="en-US"/>
          </a:p>
        </p:txBody>
      </p:sp>
      <p:sp>
        <p:nvSpPr>
          <p:cNvPr id="5" name="Footer Placeholder 4"/>
          <p:cNvSpPr>
            <a:spLocks noGrp="1"/>
          </p:cNvSpPr>
          <p:nvPr>
            <p:ph type="ftr" sz="quarter" idx="11"/>
          </p:nvPr>
        </p:nvSpPr>
        <p:spPr/>
        <p:txBody>
          <a:bodyPr/>
          <a:lstStyle/>
          <a:p>
            <a:pPr>
              <a:defRPr/>
            </a:pPr>
            <a:endParaRPr lang="uk-UA" altLang="en-US"/>
          </a:p>
        </p:txBody>
      </p:sp>
      <p:sp>
        <p:nvSpPr>
          <p:cNvPr id="6" name="Slide Number Placeholder 5"/>
          <p:cNvSpPr>
            <a:spLocks noGrp="1"/>
          </p:cNvSpPr>
          <p:nvPr>
            <p:ph type="sldNum" sz="quarter" idx="12"/>
          </p:nvPr>
        </p:nvSpPr>
        <p:spPr/>
        <p:txBody>
          <a:bodyPr/>
          <a:lstStyle/>
          <a:p>
            <a:pPr>
              <a:defRPr/>
            </a:pPr>
            <a:fld id="{AC22A4E0-D01D-4311-82DB-8AF36D11D56D}" type="slidenum">
              <a:rPr lang="uk-UA" altLang="en-US" smtClean="0"/>
              <a:pPr>
                <a:defRPr/>
              </a:pPr>
              <a:t>‹№›</a:t>
            </a:fld>
            <a:endParaRPr lang="uk-UA" altLang="en-US"/>
          </a:p>
        </p:txBody>
      </p:sp>
    </p:spTree>
    <p:extLst>
      <p:ext uri="{BB962C8B-B14F-4D97-AF65-F5344CB8AC3E}">
        <p14:creationId xmlns:p14="http://schemas.microsoft.com/office/powerpoint/2010/main" val="2205612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ru-RU"/>
              <a:t>Образец заголовка</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pPr>
              <a:defRPr/>
            </a:pPr>
            <a:fld id="{550730D3-0088-48CE-8C29-84AED9B4C89A}" type="datetimeFigureOut">
              <a:rPr lang="uk-UA" smtClean="0"/>
              <a:pPr>
                <a:defRPr/>
              </a:pPr>
              <a:t>12.01.2023</a:t>
            </a:fld>
            <a:endParaRPr lang="uk-UA" altLang="en-US"/>
          </a:p>
        </p:txBody>
      </p:sp>
      <p:sp>
        <p:nvSpPr>
          <p:cNvPr id="6" name="Footer Placeholder 5"/>
          <p:cNvSpPr>
            <a:spLocks noGrp="1"/>
          </p:cNvSpPr>
          <p:nvPr>
            <p:ph type="ftr" sz="quarter" idx="11"/>
          </p:nvPr>
        </p:nvSpPr>
        <p:spPr/>
        <p:txBody>
          <a:bodyPr/>
          <a:lstStyle/>
          <a:p>
            <a:pPr>
              <a:defRPr/>
            </a:pPr>
            <a:endParaRPr lang="uk-UA" altLang="en-US"/>
          </a:p>
        </p:txBody>
      </p:sp>
      <p:sp>
        <p:nvSpPr>
          <p:cNvPr id="7" name="Slide Number Placeholder 6"/>
          <p:cNvSpPr>
            <a:spLocks noGrp="1"/>
          </p:cNvSpPr>
          <p:nvPr>
            <p:ph type="sldNum" sz="quarter" idx="12"/>
          </p:nvPr>
        </p:nvSpPr>
        <p:spPr/>
        <p:txBody>
          <a:bodyPr/>
          <a:lstStyle/>
          <a:p>
            <a:pPr>
              <a:defRPr/>
            </a:pPr>
            <a:fld id="{B15F8BEF-633C-4117-A7C3-0F26B2DFC861}" type="slidenum">
              <a:rPr lang="uk-UA" altLang="en-US" smtClean="0"/>
              <a:pPr>
                <a:defRPr/>
              </a:pPr>
              <a:t>‹№›</a:t>
            </a:fld>
            <a:endParaRPr lang="uk-UA" altLang="en-US"/>
          </a:p>
        </p:txBody>
      </p:sp>
    </p:spTree>
    <p:extLst>
      <p:ext uri="{BB962C8B-B14F-4D97-AF65-F5344CB8AC3E}">
        <p14:creationId xmlns:p14="http://schemas.microsoft.com/office/powerpoint/2010/main" val="27118894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pPr>
              <a:defRPr/>
            </a:pPr>
            <a:fld id="{A606A48A-D9E9-4B2C-89D2-5A0B4C7CB280}" type="datetimeFigureOut">
              <a:rPr lang="uk-UA" smtClean="0"/>
              <a:pPr>
                <a:defRPr/>
              </a:pPr>
              <a:t>12.01.2023</a:t>
            </a:fld>
            <a:endParaRPr lang="uk-UA" altLang="en-US"/>
          </a:p>
        </p:txBody>
      </p:sp>
      <p:sp>
        <p:nvSpPr>
          <p:cNvPr id="8" name="Footer Placeholder 7"/>
          <p:cNvSpPr>
            <a:spLocks noGrp="1"/>
          </p:cNvSpPr>
          <p:nvPr>
            <p:ph type="ftr" sz="quarter" idx="11"/>
          </p:nvPr>
        </p:nvSpPr>
        <p:spPr/>
        <p:txBody>
          <a:bodyPr/>
          <a:lstStyle/>
          <a:p>
            <a:pPr>
              <a:defRPr/>
            </a:pPr>
            <a:endParaRPr lang="uk-UA" altLang="en-US"/>
          </a:p>
        </p:txBody>
      </p:sp>
      <p:sp>
        <p:nvSpPr>
          <p:cNvPr id="9" name="Slide Number Placeholder 8"/>
          <p:cNvSpPr>
            <a:spLocks noGrp="1"/>
          </p:cNvSpPr>
          <p:nvPr>
            <p:ph type="sldNum" sz="quarter" idx="12"/>
          </p:nvPr>
        </p:nvSpPr>
        <p:spPr/>
        <p:txBody>
          <a:bodyPr/>
          <a:lstStyle/>
          <a:p>
            <a:pPr>
              <a:defRPr/>
            </a:pPr>
            <a:fld id="{5804A0EE-7B54-4094-AB81-D1F1E054EE2F}" type="slidenum">
              <a:rPr lang="uk-UA" altLang="en-US" smtClean="0"/>
              <a:pPr>
                <a:defRPr/>
              </a:pPr>
              <a:t>‹№›</a:t>
            </a:fld>
            <a:endParaRPr lang="uk-UA" altLang="en-US"/>
          </a:p>
        </p:txBody>
      </p:sp>
    </p:spTree>
    <p:extLst>
      <p:ext uri="{BB962C8B-B14F-4D97-AF65-F5344CB8AC3E}">
        <p14:creationId xmlns:p14="http://schemas.microsoft.com/office/powerpoint/2010/main" val="3795889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pPr>
              <a:defRPr/>
            </a:pPr>
            <a:fld id="{02880E72-6289-41E6-B190-15156DB92D31}" type="datetimeFigureOut">
              <a:rPr lang="uk-UA" smtClean="0"/>
              <a:pPr>
                <a:defRPr/>
              </a:pPr>
              <a:t>12.01.2023</a:t>
            </a:fld>
            <a:endParaRPr lang="uk-UA" altLang="en-US"/>
          </a:p>
        </p:txBody>
      </p:sp>
      <p:sp>
        <p:nvSpPr>
          <p:cNvPr id="4" name="Footer Placeholder 3"/>
          <p:cNvSpPr>
            <a:spLocks noGrp="1"/>
          </p:cNvSpPr>
          <p:nvPr>
            <p:ph type="ftr" sz="quarter" idx="11"/>
          </p:nvPr>
        </p:nvSpPr>
        <p:spPr/>
        <p:txBody>
          <a:bodyPr/>
          <a:lstStyle/>
          <a:p>
            <a:pPr>
              <a:defRPr/>
            </a:pPr>
            <a:endParaRPr lang="uk-UA" altLang="en-US"/>
          </a:p>
        </p:txBody>
      </p:sp>
      <p:sp>
        <p:nvSpPr>
          <p:cNvPr id="5" name="Slide Number Placeholder 4"/>
          <p:cNvSpPr>
            <a:spLocks noGrp="1"/>
          </p:cNvSpPr>
          <p:nvPr>
            <p:ph type="sldNum" sz="quarter" idx="12"/>
          </p:nvPr>
        </p:nvSpPr>
        <p:spPr/>
        <p:txBody>
          <a:bodyPr/>
          <a:lstStyle/>
          <a:p>
            <a:pPr>
              <a:defRPr/>
            </a:pPr>
            <a:fld id="{27EC7421-0605-4C46-A50F-200CC6BA27A5}" type="slidenum">
              <a:rPr lang="uk-UA" altLang="en-US" smtClean="0"/>
              <a:pPr>
                <a:defRPr/>
              </a:pPr>
              <a:t>‹№›</a:t>
            </a:fld>
            <a:endParaRPr lang="uk-UA" altLang="en-US"/>
          </a:p>
        </p:txBody>
      </p:sp>
    </p:spTree>
    <p:extLst>
      <p:ext uri="{BB962C8B-B14F-4D97-AF65-F5344CB8AC3E}">
        <p14:creationId xmlns:p14="http://schemas.microsoft.com/office/powerpoint/2010/main" val="86664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2542C8F-05A9-4AD6-BB6D-E0C7EBF7D194}" type="datetimeFigureOut">
              <a:rPr lang="uk-UA" smtClean="0"/>
              <a:pPr>
                <a:defRPr/>
              </a:pPr>
              <a:t>12.01.2023</a:t>
            </a:fld>
            <a:endParaRPr lang="uk-UA" altLang="en-US"/>
          </a:p>
        </p:txBody>
      </p:sp>
      <p:sp>
        <p:nvSpPr>
          <p:cNvPr id="3" name="Footer Placeholder 2"/>
          <p:cNvSpPr>
            <a:spLocks noGrp="1"/>
          </p:cNvSpPr>
          <p:nvPr>
            <p:ph type="ftr" sz="quarter" idx="11"/>
          </p:nvPr>
        </p:nvSpPr>
        <p:spPr/>
        <p:txBody>
          <a:bodyPr/>
          <a:lstStyle/>
          <a:p>
            <a:pPr>
              <a:defRPr/>
            </a:pPr>
            <a:endParaRPr lang="uk-UA" altLang="en-US"/>
          </a:p>
        </p:txBody>
      </p:sp>
      <p:sp>
        <p:nvSpPr>
          <p:cNvPr id="4" name="Slide Number Placeholder 3"/>
          <p:cNvSpPr>
            <a:spLocks noGrp="1"/>
          </p:cNvSpPr>
          <p:nvPr>
            <p:ph type="sldNum" sz="quarter" idx="12"/>
          </p:nvPr>
        </p:nvSpPr>
        <p:spPr/>
        <p:txBody>
          <a:bodyPr/>
          <a:lstStyle/>
          <a:p>
            <a:pPr>
              <a:defRPr/>
            </a:pPr>
            <a:fld id="{60E1ECF4-B6A6-4B46-A58D-DCEE55FF55D1}" type="slidenum">
              <a:rPr lang="uk-UA" altLang="en-US" smtClean="0"/>
              <a:pPr>
                <a:defRPr/>
              </a:pPr>
              <a:t>‹№›</a:t>
            </a:fld>
            <a:endParaRPr lang="uk-UA" altLang="en-US"/>
          </a:p>
        </p:txBody>
      </p:sp>
    </p:spTree>
    <p:extLst>
      <p:ext uri="{BB962C8B-B14F-4D97-AF65-F5344CB8AC3E}">
        <p14:creationId xmlns:p14="http://schemas.microsoft.com/office/powerpoint/2010/main" val="2674125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ru-RU"/>
              <a:t>Образец заголовка</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Date Placeholder 4"/>
          <p:cNvSpPr>
            <a:spLocks noGrp="1"/>
          </p:cNvSpPr>
          <p:nvPr>
            <p:ph type="dt" sz="half" idx="10"/>
          </p:nvPr>
        </p:nvSpPr>
        <p:spPr/>
        <p:txBody>
          <a:bodyPr/>
          <a:lstStyle/>
          <a:p>
            <a:pPr>
              <a:defRPr/>
            </a:pPr>
            <a:fld id="{3C3F4670-0B10-418E-9B7E-5A25D8680010}" type="datetimeFigureOut">
              <a:rPr lang="uk-UA" smtClean="0"/>
              <a:pPr>
                <a:defRPr/>
              </a:pPr>
              <a:t>12.01.2023</a:t>
            </a:fld>
            <a:endParaRPr lang="uk-UA" altLang="en-US"/>
          </a:p>
        </p:txBody>
      </p:sp>
      <p:sp>
        <p:nvSpPr>
          <p:cNvPr id="6" name="Footer Placeholder 5"/>
          <p:cNvSpPr>
            <a:spLocks noGrp="1"/>
          </p:cNvSpPr>
          <p:nvPr>
            <p:ph type="ftr" sz="quarter" idx="11"/>
          </p:nvPr>
        </p:nvSpPr>
        <p:spPr/>
        <p:txBody>
          <a:bodyPr/>
          <a:lstStyle/>
          <a:p>
            <a:pPr>
              <a:defRPr/>
            </a:pPr>
            <a:endParaRPr lang="uk-UA" altLang="en-US"/>
          </a:p>
        </p:txBody>
      </p:sp>
      <p:sp>
        <p:nvSpPr>
          <p:cNvPr id="7" name="Slide Number Placeholder 6"/>
          <p:cNvSpPr>
            <a:spLocks noGrp="1"/>
          </p:cNvSpPr>
          <p:nvPr>
            <p:ph type="sldNum" sz="quarter" idx="12"/>
          </p:nvPr>
        </p:nvSpPr>
        <p:spPr/>
        <p:txBody>
          <a:bodyPr/>
          <a:lstStyle/>
          <a:p>
            <a:pPr>
              <a:defRPr/>
            </a:pPr>
            <a:fld id="{CB1973AA-7990-4856-948E-795C9AE974F7}" type="slidenum">
              <a:rPr lang="uk-UA" altLang="en-US" smtClean="0"/>
              <a:pPr>
                <a:defRPr/>
              </a:pPr>
              <a:t>‹№›</a:t>
            </a:fld>
            <a:endParaRPr lang="uk-UA" altLang="en-US"/>
          </a:p>
        </p:txBody>
      </p:sp>
    </p:spTree>
    <p:extLst>
      <p:ext uri="{BB962C8B-B14F-4D97-AF65-F5344CB8AC3E}">
        <p14:creationId xmlns:p14="http://schemas.microsoft.com/office/powerpoint/2010/main" val="2278668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pPr>
              <a:defRPr/>
            </a:pPr>
            <a:fld id="{5739CAFE-ABAD-446C-A80C-DBE66B3A02ED}" type="datetimeFigureOut">
              <a:rPr lang="uk-UA" smtClean="0"/>
              <a:pPr>
                <a:defRPr/>
              </a:pPr>
              <a:t>12.01.2023</a:t>
            </a:fld>
            <a:endParaRPr lang="uk-UA" altLang="en-US"/>
          </a:p>
        </p:txBody>
      </p:sp>
      <p:sp>
        <p:nvSpPr>
          <p:cNvPr id="6" name="Footer Placeholder 5"/>
          <p:cNvSpPr>
            <a:spLocks noGrp="1"/>
          </p:cNvSpPr>
          <p:nvPr>
            <p:ph type="ftr" sz="quarter" idx="11"/>
          </p:nvPr>
        </p:nvSpPr>
        <p:spPr/>
        <p:txBody>
          <a:bodyPr/>
          <a:lstStyle/>
          <a:p>
            <a:pPr>
              <a:defRPr/>
            </a:pPr>
            <a:endParaRPr lang="uk-UA" altLang="en-US"/>
          </a:p>
        </p:txBody>
      </p:sp>
      <p:sp>
        <p:nvSpPr>
          <p:cNvPr id="7" name="Slide Number Placeholder 6"/>
          <p:cNvSpPr>
            <a:spLocks noGrp="1"/>
          </p:cNvSpPr>
          <p:nvPr>
            <p:ph type="sldNum" sz="quarter" idx="12"/>
          </p:nvPr>
        </p:nvSpPr>
        <p:spPr/>
        <p:txBody>
          <a:bodyPr/>
          <a:lstStyle/>
          <a:p>
            <a:pPr>
              <a:defRPr/>
            </a:pPr>
            <a:fld id="{DAA0E869-33B6-4652-9508-2DD9235D793A}" type="slidenum">
              <a:rPr lang="uk-UA" altLang="en-US" smtClean="0"/>
              <a:pPr>
                <a:defRPr/>
              </a:pPr>
              <a:t>‹№›</a:t>
            </a:fld>
            <a:endParaRPr lang="uk-UA" altLang="en-US"/>
          </a:p>
        </p:txBody>
      </p:sp>
    </p:spTree>
    <p:extLst>
      <p:ext uri="{BB962C8B-B14F-4D97-AF65-F5344CB8AC3E}">
        <p14:creationId xmlns:p14="http://schemas.microsoft.com/office/powerpoint/2010/main" val="2690341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B645F454-5C79-42AB-87C2-B8B1822FC9D5}" type="datetimeFigureOut">
              <a:rPr lang="uk-UA" smtClean="0"/>
              <a:pPr>
                <a:defRPr/>
              </a:pPr>
              <a:t>12.01.2023</a:t>
            </a:fld>
            <a:endParaRPr lang="uk-UA" alt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uk-UA" alt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pPr>
              <a:defRPr/>
            </a:pPr>
            <a:fld id="{0EEA10B5-594E-4BB8-9048-8F29F260B3AD}" type="slidenum">
              <a:rPr lang="uk-UA" altLang="en-US" smtClean="0"/>
              <a:pPr>
                <a:defRPr/>
              </a:pPr>
              <a:t>‹№›</a:t>
            </a:fld>
            <a:endParaRPr lang="uk-UA" altLang="en-US"/>
          </a:p>
        </p:txBody>
      </p:sp>
    </p:spTree>
    <p:extLst>
      <p:ext uri="{BB962C8B-B14F-4D97-AF65-F5344CB8AC3E}">
        <p14:creationId xmlns:p14="http://schemas.microsoft.com/office/powerpoint/2010/main" val="750949723"/>
      </p:ext>
    </p:extLst>
  </p:cSld>
  <p:clrMap bg1="lt1" tx1="dk1" bg2="lt2" tx2="dk2" accent1="accent1" accent2="accent2" accent3="accent3" accent4="accent4" accent5="accent5" accent6="accent6" hlink="hlink" folHlink="folHlink"/>
  <p:sldLayoutIdLst>
    <p:sldLayoutId id="2147484098" r:id="rId1"/>
    <p:sldLayoutId id="2147484099" r:id="rId2"/>
    <p:sldLayoutId id="2147484100" r:id="rId3"/>
    <p:sldLayoutId id="2147484101" r:id="rId4"/>
    <p:sldLayoutId id="2147484102" r:id="rId5"/>
    <p:sldLayoutId id="2147484103" r:id="rId6"/>
    <p:sldLayoutId id="2147484104" r:id="rId7"/>
    <p:sldLayoutId id="2147484105" r:id="rId8"/>
    <p:sldLayoutId id="2147484106" r:id="rId9"/>
    <p:sldLayoutId id="2147484107" r:id="rId10"/>
    <p:sldLayoutId id="2147484108" r:id="rId11"/>
    <p:sldLayoutId id="2147484109" r:id="rId12"/>
    <p:sldLayoutId id="2147484110" r:id="rId13"/>
    <p:sldLayoutId id="2147484111" r:id="rId14"/>
    <p:sldLayoutId id="2147484112" r:id="rId15"/>
    <p:sldLayoutId id="214748411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financial.lnu.edu.ua/news/naukovo-praktychnyy-seminar-reformuvannia-podatkovoi-systemy-stratehichnyy-postup-chy-ruchne-upravlinnia"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hyperlink" Target="https://financial.lnu.edu.ua/news/kruhlyy-stil-na-temu-finansovi-novatsii-dlia-vedennia-biznesu-v-suchasnykh-umovakh" TargetMode="External"/><Relationship Id="rId4" Type="http://schemas.openxmlformats.org/officeDocument/2006/relationships/hyperlink" Target="https://financial.lnu.edu.ua/news/kruhlyy-stil-na-temu-finansovo-ekonomichni-aspekty-realizatsii-mytnoi-polityky-ukrainy"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64" name="Group 163">
            <a:extLst>
              <a:ext uri="{FF2B5EF4-FFF2-40B4-BE49-F238E27FC236}">
                <a16:creationId xmlns:a16="http://schemas.microsoft.com/office/drawing/2014/main" id="{09EA7EA7-74F5-4EE2-8E3D-1A10308259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165" name="Straight Connector 164">
              <a:extLst>
                <a:ext uri="{FF2B5EF4-FFF2-40B4-BE49-F238E27FC236}">
                  <a16:creationId xmlns:a16="http://schemas.microsoft.com/office/drawing/2014/main" id="{A5CE79B5-7EE4-424D-AD14-5DEFB61B85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66" name="Straight Connector 165">
              <a:extLst>
                <a:ext uri="{FF2B5EF4-FFF2-40B4-BE49-F238E27FC236}">
                  <a16:creationId xmlns:a16="http://schemas.microsoft.com/office/drawing/2014/main" id="{696C926F-F999-44BA-8D86-9EAB51D6501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67" name="Rectangle 23">
              <a:extLst>
                <a:ext uri="{FF2B5EF4-FFF2-40B4-BE49-F238E27FC236}">
                  <a16:creationId xmlns:a16="http://schemas.microsoft.com/office/drawing/2014/main" id="{248745E7-0AF0-48F9-8E58-2673FC5F4F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8" name="Rectangle 25">
              <a:extLst>
                <a:ext uri="{FF2B5EF4-FFF2-40B4-BE49-F238E27FC236}">
                  <a16:creationId xmlns:a16="http://schemas.microsoft.com/office/drawing/2014/main" id="{9715E81A-D2E0-4431-9370-4E4A9ECA7F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9" name="Isosceles Triangle 168">
              <a:extLst>
                <a:ext uri="{FF2B5EF4-FFF2-40B4-BE49-F238E27FC236}">
                  <a16:creationId xmlns:a16="http://schemas.microsoft.com/office/drawing/2014/main" id="{CEDB37A9-282D-4DDB-85AD-B2090A825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0" name="Rectangle 27">
              <a:extLst>
                <a:ext uri="{FF2B5EF4-FFF2-40B4-BE49-F238E27FC236}">
                  <a16:creationId xmlns:a16="http://schemas.microsoft.com/office/drawing/2014/main" id="{533D5933-7F91-4F5E-BC31-42FD0E2D8D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1" name="Rectangle 28">
              <a:extLst>
                <a:ext uri="{FF2B5EF4-FFF2-40B4-BE49-F238E27FC236}">
                  <a16:creationId xmlns:a16="http://schemas.microsoft.com/office/drawing/2014/main" id="{37ADDF68-C9BE-46EA-83DE-2C07DD839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2" name="Rectangle 29">
              <a:extLst>
                <a:ext uri="{FF2B5EF4-FFF2-40B4-BE49-F238E27FC236}">
                  <a16:creationId xmlns:a16="http://schemas.microsoft.com/office/drawing/2014/main" id="{10D67396-BABD-48A8-A892-CCB5095FA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3" name="Isosceles Triangle 172">
              <a:extLst>
                <a:ext uri="{FF2B5EF4-FFF2-40B4-BE49-F238E27FC236}">
                  <a16:creationId xmlns:a16="http://schemas.microsoft.com/office/drawing/2014/main" id="{626DA82A-72C2-4DF6-9CF0-0D1F6B96B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4" name="Isosceles Triangle 173">
              <a:extLst>
                <a:ext uri="{FF2B5EF4-FFF2-40B4-BE49-F238E27FC236}">
                  <a16:creationId xmlns:a16="http://schemas.microsoft.com/office/drawing/2014/main" id="{8EE6DC63-4380-4BE0-A68A-8F01162BD1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176" name="Rectangle 175">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78" name="Rectangle 177">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0" name="Straight Connector 179">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965032" y="0"/>
            <a:ext cx="9144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82" name="Straight Connector 181">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599781" y="3681413"/>
            <a:ext cx="3572669"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84"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93473" y="-8467"/>
            <a:ext cx="2255512"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6"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09947"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8" name="Isosceles Triangle 187">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06616" y="3048000"/>
            <a:ext cx="2444750"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0"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08241"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2" name="Isosceles Triangle 191">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86115" y="3589867"/>
            <a:ext cx="1362870"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4" name="Freeform: Shape 193">
            <a:extLst>
              <a:ext uri="{FF2B5EF4-FFF2-40B4-BE49-F238E27FC236}">
                <a16:creationId xmlns:a16="http://schemas.microsoft.com/office/drawing/2014/main" id="{142BFA2A-77A0-4F60-A32A-685681C84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11615" y="-8467"/>
            <a:ext cx="5332385" cy="6866467"/>
          </a:xfrm>
          <a:custGeom>
            <a:avLst/>
            <a:gdLst>
              <a:gd name="connsiteX0" fmla="*/ 0 w 7109846"/>
              <a:gd name="connsiteY0" fmla="*/ 0 h 6866467"/>
              <a:gd name="connsiteX1" fmla="*/ 1249825 w 7109846"/>
              <a:gd name="connsiteY1" fmla="*/ 0 h 6866467"/>
              <a:gd name="connsiteX2" fmla="*/ 1249825 w 7109846"/>
              <a:gd name="connsiteY2" fmla="*/ 8467 h 6866467"/>
              <a:gd name="connsiteX3" fmla="*/ 7109846 w 7109846"/>
              <a:gd name="connsiteY3" fmla="*/ 8467 h 6866467"/>
              <a:gd name="connsiteX4" fmla="*/ 7109846 w 7109846"/>
              <a:gd name="connsiteY4" fmla="*/ 6866467 h 6866467"/>
              <a:gd name="connsiteX5" fmla="*/ 1249825 w 7109846"/>
              <a:gd name="connsiteY5" fmla="*/ 6866467 h 6866467"/>
              <a:gd name="connsiteX6" fmla="*/ 1109382 w 7109846"/>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9846" h="6866467">
                <a:moveTo>
                  <a:pt x="0" y="0"/>
                </a:moveTo>
                <a:lnTo>
                  <a:pt x="1249825" y="0"/>
                </a:lnTo>
                <a:lnTo>
                  <a:pt x="1249825" y="8467"/>
                </a:lnTo>
                <a:lnTo>
                  <a:pt x="7109846" y="8467"/>
                </a:lnTo>
                <a:lnTo>
                  <a:pt x="7109846"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Прямокутник 1">
            <a:extLst>
              <a:ext uri="{FF2B5EF4-FFF2-40B4-BE49-F238E27FC236}">
                <a16:creationId xmlns:a16="http://schemas.microsoft.com/office/drawing/2014/main" id="{673488A8-444B-4915-BBA9-B36CEBC213C7}"/>
              </a:ext>
            </a:extLst>
          </p:cNvPr>
          <p:cNvSpPr/>
          <p:nvPr/>
        </p:nvSpPr>
        <p:spPr>
          <a:xfrm>
            <a:off x="924209" y="2478967"/>
            <a:ext cx="7186612" cy="1200329"/>
          </a:xfrm>
          <a:prstGeom prst="rect">
            <a:avLst/>
          </a:prstGeom>
        </p:spPr>
        <p:txBody>
          <a:bodyPr wrap="square">
            <a:spAutoFit/>
          </a:bodyPr>
          <a:lstStyle/>
          <a:p>
            <a:pPr marL="0" indent="0" algn="ctr" eaLnBrk="1" hangingPunct="1">
              <a:lnSpc>
                <a:spcPct val="90000"/>
              </a:lnSpc>
              <a:buFont typeface="Wingdings" pitchFamily="2" charset="2"/>
              <a:buNone/>
            </a:pPr>
            <a:r>
              <a:rPr lang="uk-UA" sz="2000" b="1" dirty="0">
                <a:cs typeface="Times New Roman" panose="02020603050405020304" pitchFamily="18" charset="0"/>
              </a:rPr>
              <a:t>Львівський національний університет </a:t>
            </a:r>
          </a:p>
          <a:p>
            <a:pPr marL="0" indent="0" algn="ctr" eaLnBrk="1" hangingPunct="1">
              <a:lnSpc>
                <a:spcPct val="90000"/>
              </a:lnSpc>
              <a:buFont typeface="Wingdings" pitchFamily="2" charset="2"/>
              <a:buNone/>
            </a:pPr>
            <a:r>
              <a:rPr lang="uk-UA" sz="2000" b="1" dirty="0">
                <a:cs typeface="Times New Roman" panose="02020603050405020304" pitchFamily="18" charset="0"/>
              </a:rPr>
              <a:t>імені Івана Франка </a:t>
            </a:r>
          </a:p>
          <a:p>
            <a:pPr marL="0" indent="0" algn="ctr" eaLnBrk="1" hangingPunct="1">
              <a:lnSpc>
                <a:spcPct val="90000"/>
              </a:lnSpc>
              <a:buFont typeface="Wingdings" pitchFamily="2" charset="2"/>
              <a:buNone/>
            </a:pPr>
            <a:endParaRPr lang="uk-UA" sz="2000" b="1" dirty="0">
              <a:cs typeface="Times New Roman" panose="02020603050405020304" pitchFamily="18" charset="0"/>
            </a:endParaRPr>
          </a:p>
          <a:p>
            <a:pPr marL="0" indent="0" algn="ctr" eaLnBrk="1" hangingPunct="1">
              <a:lnSpc>
                <a:spcPct val="90000"/>
              </a:lnSpc>
              <a:buFont typeface="Wingdings" pitchFamily="2" charset="2"/>
              <a:buNone/>
            </a:pPr>
            <a:r>
              <a:rPr lang="uk-UA" sz="2000" b="1" dirty="0">
                <a:cs typeface="Times New Roman" panose="02020603050405020304" pitchFamily="18" charset="0"/>
              </a:rPr>
              <a:t>ФАКУЛЬТЕТ УПРАВЛІННЯ ФІНАНСАМИ ТА БІЗНЕСУ</a:t>
            </a:r>
          </a:p>
        </p:txBody>
      </p:sp>
      <p:sp>
        <p:nvSpPr>
          <p:cNvPr id="3" name="Прямокутник 2">
            <a:extLst>
              <a:ext uri="{FF2B5EF4-FFF2-40B4-BE49-F238E27FC236}">
                <a16:creationId xmlns:a16="http://schemas.microsoft.com/office/drawing/2014/main" id="{F0A6F50E-5301-4C0A-B758-0F81D548F500}"/>
              </a:ext>
            </a:extLst>
          </p:cNvPr>
          <p:cNvSpPr/>
          <p:nvPr/>
        </p:nvSpPr>
        <p:spPr>
          <a:xfrm>
            <a:off x="1453334" y="3857914"/>
            <a:ext cx="6591301" cy="1323439"/>
          </a:xfrm>
          <a:prstGeom prst="rect">
            <a:avLst/>
          </a:prstGeom>
        </p:spPr>
        <p:txBody>
          <a:bodyPr wrap="square">
            <a:spAutoFit/>
          </a:bodyPr>
          <a:lstStyle/>
          <a:p>
            <a:pPr algn="ctr"/>
            <a:r>
              <a:rPr lang="uk-UA" sz="2000" b="1" dirty="0">
                <a:cs typeface="Times New Roman" panose="02020603050405020304" pitchFamily="18" charset="0"/>
              </a:rPr>
              <a:t>Звіт </a:t>
            </a:r>
          </a:p>
          <a:p>
            <a:pPr algn="ctr"/>
            <a:r>
              <a:rPr lang="uk-UA" sz="2000" b="1" dirty="0">
                <a:cs typeface="Times New Roman" panose="02020603050405020304" pitchFamily="18" charset="0"/>
              </a:rPr>
              <a:t>про підсумки наукової роботи </a:t>
            </a:r>
          </a:p>
          <a:p>
            <a:pPr algn="ctr"/>
            <a:r>
              <a:rPr lang="uk-UA" sz="2000" b="1" dirty="0">
                <a:cs typeface="Times New Roman" panose="02020603050405020304" pitchFamily="18" charset="0"/>
              </a:rPr>
              <a:t>кафедри фінансового менеджменту</a:t>
            </a:r>
          </a:p>
          <a:p>
            <a:pPr algn="ctr"/>
            <a:r>
              <a:rPr lang="uk-UA" sz="2000" b="1" dirty="0">
                <a:cs typeface="Times New Roman" panose="02020603050405020304" pitchFamily="18" charset="0"/>
              </a:rPr>
              <a:t>за 2022 р. </a:t>
            </a:r>
          </a:p>
        </p:txBody>
      </p:sp>
      <p:sp>
        <p:nvSpPr>
          <p:cNvPr id="4" name="Прямокутник 3">
            <a:extLst>
              <a:ext uri="{FF2B5EF4-FFF2-40B4-BE49-F238E27FC236}">
                <a16:creationId xmlns:a16="http://schemas.microsoft.com/office/drawing/2014/main" id="{57FC49C0-C343-4E66-ADFB-6E4E9FB8A470}"/>
              </a:ext>
            </a:extLst>
          </p:cNvPr>
          <p:cNvSpPr/>
          <p:nvPr/>
        </p:nvSpPr>
        <p:spPr>
          <a:xfrm>
            <a:off x="4258835" y="6200971"/>
            <a:ext cx="1383712" cy="313932"/>
          </a:xfrm>
          <a:prstGeom prst="rect">
            <a:avLst/>
          </a:prstGeom>
        </p:spPr>
        <p:txBody>
          <a:bodyPr wrap="none">
            <a:spAutoFit/>
          </a:bodyPr>
          <a:lstStyle/>
          <a:p>
            <a:pPr>
              <a:lnSpc>
                <a:spcPct val="80000"/>
              </a:lnSpc>
              <a:spcBef>
                <a:spcPct val="20000"/>
              </a:spcBef>
              <a:buClr>
                <a:schemeClr val="hlink"/>
              </a:buClr>
              <a:buSzPct val="120000"/>
              <a:defRPr/>
            </a:pPr>
            <a:r>
              <a:rPr lang="uk-UA" dirty="0">
                <a:cs typeface="Times New Roman" panose="02020603050405020304" pitchFamily="18" charset="0"/>
              </a:rPr>
              <a:t>Львів - 2022</a:t>
            </a:r>
          </a:p>
        </p:txBody>
      </p:sp>
      <p:pic>
        <p:nvPicPr>
          <p:cNvPr id="56" name="Picture 4" descr="UNBIZ1957с">
            <a:extLst>
              <a:ext uri="{FF2B5EF4-FFF2-40B4-BE49-F238E27FC236}">
                <a16:creationId xmlns:a16="http://schemas.microsoft.com/office/drawing/2014/main" id="{5C8557FB-C2FF-427E-93BE-BE73FDFBBD12}"/>
              </a:ext>
            </a:extLst>
          </p:cNvPr>
          <p:cNvPicPr>
            <a:picLocks noChangeAspect="1" noChangeArrowheads="1"/>
          </p:cNvPicPr>
          <p:nvPr/>
        </p:nvPicPr>
        <p:blipFill>
          <a:blip r:embed="rId2"/>
          <a:srcRect/>
          <a:stretch>
            <a:fillRect/>
          </a:stretch>
        </p:blipFill>
        <p:spPr bwMode="auto">
          <a:xfrm>
            <a:off x="4081138" y="592594"/>
            <a:ext cx="1241425" cy="1528762"/>
          </a:xfrm>
          <a:prstGeom prst="rect">
            <a:avLst/>
          </a:prstGeom>
          <a:noFill/>
          <a:ln w="9525">
            <a:solidFill>
              <a:srgbClr val="C0C0C0"/>
            </a:solidFill>
            <a:miter lim="800000"/>
            <a:headEnd/>
            <a:tailEnd/>
          </a:ln>
        </p:spPr>
      </p:pic>
    </p:spTree>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5" name="Group 74">
            <a:extLst>
              <a:ext uri="{FF2B5EF4-FFF2-40B4-BE49-F238E27FC236}">
                <a16:creationId xmlns:a16="http://schemas.microsoft.com/office/drawing/2014/main" id="{BFF60B97-5EB1-411D-9287-82F79E225F9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76" name="Straight Connector 75">
              <a:extLst>
                <a:ext uri="{FF2B5EF4-FFF2-40B4-BE49-F238E27FC236}">
                  <a16:creationId xmlns:a16="http://schemas.microsoft.com/office/drawing/2014/main" id="{D674D93F-5BDC-4ACB-A8CA-7E981651184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08928BCD-A664-442D-ABA1-C3CFBED999E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8" name="Rectangle 23">
              <a:extLst>
                <a:ext uri="{FF2B5EF4-FFF2-40B4-BE49-F238E27FC236}">
                  <a16:creationId xmlns:a16="http://schemas.microsoft.com/office/drawing/2014/main" id="{BA984793-63CC-45CB-A884-996FAAC233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5">
              <a:extLst>
                <a:ext uri="{FF2B5EF4-FFF2-40B4-BE49-F238E27FC236}">
                  <a16:creationId xmlns:a16="http://schemas.microsoft.com/office/drawing/2014/main" id="{2F0C28C5-1A58-4CFD-AE80-A035DCD738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Isosceles Triangle 79">
              <a:extLst>
                <a:ext uri="{FF2B5EF4-FFF2-40B4-BE49-F238E27FC236}">
                  <a16:creationId xmlns:a16="http://schemas.microsoft.com/office/drawing/2014/main" id="{95D7054E-4DD9-45B4-9774-43146D6C73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Rectangle 27">
              <a:extLst>
                <a:ext uri="{FF2B5EF4-FFF2-40B4-BE49-F238E27FC236}">
                  <a16:creationId xmlns:a16="http://schemas.microsoft.com/office/drawing/2014/main" id="{B82025D2-80F5-4523-8D68-3831F8711F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2" name="Rectangle 28">
              <a:extLst>
                <a:ext uri="{FF2B5EF4-FFF2-40B4-BE49-F238E27FC236}">
                  <a16:creationId xmlns:a16="http://schemas.microsoft.com/office/drawing/2014/main" id="{BC890E5E-6997-4B43-8F03-33C4CA22B6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3" name="Rectangle 29">
              <a:extLst>
                <a:ext uri="{FF2B5EF4-FFF2-40B4-BE49-F238E27FC236}">
                  <a16:creationId xmlns:a16="http://schemas.microsoft.com/office/drawing/2014/main" id="{A8F61413-378E-434E-BB32-C83A8B826E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4" name="Isosceles Triangle 83">
              <a:extLst>
                <a:ext uri="{FF2B5EF4-FFF2-40B4-BE49-F238E27FC236}">
                  <a16:creationId xmlns:a16="http://schemas.microsoft.com/office/drawing/2014/main" id="{22FCA4F9-826F-46CC-97AA-E951F199A6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5" name="Isosceles Triangle 84">
              <a:extLst>
                <a:ext uri="{FF2B5EF4-FFF2-40B4-BE49-F238E27FC236}">
                  <a16:creationId xmlns:a16="http://schemas.microsoft.com/office/drawing/2014/main" id="{96E65488-263B-49DE-A257-2F17752147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87" name="Isosceles Triangle 30">
            <a:extLst>
              <a:ext uri="{FF2B5EF4-FFF2-40B4-BE49-F238E27FC236}">
                <a16:creationId xmlns:a16="http://schemas.microsoft.com/office/drawing/2014/main" id="{FD076C4F-CB47-4A2D-95A1-9D5E3C2B76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7975" y="0"/>
            <a:ext cx="63194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9" name="Straight Connector 88">
            <a:extLst>
              <a:ext uri="{FF2B5EF4-FFF2-40B4-BE49-F238E27FC236}">
                <a16:creationId xmlns:a16="http://schemas.microsoft.com/office/drawing/2014/main" id="{EEAF915B-5344-46DC-8097-7DAF062774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2924" y="2282818"/>
            <a:ext cx="240456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70B738F4-B505-468D-996C-FEC3D1CA103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2022" y="4565636"/>
            <a:ext cx="240456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3" name="Isosceles Triangle 30">
            <a:extLst>
              <a:ext uri="{FF2B5EF4-FFF2-40B4-BE49-F238E27FC236}">
                <a16:creationId xmlns:a16="http://schemas.microsoft.com/office/drawing/2014/main" id="{6F953D60-C1AF-4BFA-9B22-BFE8F0BA1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727" y="0"/>
            <a:ext cx="631947"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TextBox 2">
            <a:extLst>
              <a:ext uri="{FF2B5EF4-FFF2-40B4-BE49-F238E27FC236}">
                <a16:creationId xmlns:a16="http://schemas.microsoft.com/office/drawing/2014/main" id="{12A6D97A-E76D-7DD8-BB5D-702DB820318C}"/>
              </a:ext>
            </a:extLst>
          </p:cNvPr>
          <p:cNvSpPr txBox="1"/>
          <p:nvPr/>
        </p:nvSpPr>
        <p:spPr>
          <a:xfrm>
            <a:off x="3615988" y="503263"/>
            <a:ext cx="4585446" cy="923330"/>
          </a:xfrm>
          <a:prstGeom prst="rect">
            <a:avLst/>
          </a:prstGeom>
          <a:noFill/>
        </p:spPr>
        <p:txBody>
          <a:bodyPr wrap="square">
            <a:spAutoFit/>
          </a:bodyPr>
          <a:lstStyle/>
          <a:p>
            <a:pPr algn="just"/>
            <a:r>
              <a:rPr lang="ru-RU" b="0" i="0" dirty="0">
                <a:effectLst/>
                <a:cs typeface="Times New Roman" panose="02020603050405020304" pitchFamily="18" charset="0"/>
              </a:rPr>
              <a:t>07 </a:t>
            </a:r>
            <a:r>
              <a:rPr lang="ru-RU" b="0" i="0" dirty="0" err="1">
                <a:effectLst/>
                <a:cs typeface="Times New Roman" panose="02020603050405020304" pitchFamily="18" charset="0"/>
              </a:rPr>
              <a:t>жовтня</a:t>
            </a:r>
            <a:r>
              <a:rPr lang="ru-RU" b="0" i="0" dirty="0">
                <a:effectLst/>
                <a:cs typeface="Times New Roman" panose="02020603050405020304" pitchFamily="18" charset="0"/>
              </a:rPr>
              <a:t> 2021 року  </a:t>
            </a:r>
            <a:r>
              <a:rPr lang="ru-RU" b="0" i="0" dirty="0" err="1">
                <a:effectLst/>
                <a:cs typeface="Times New Roman" panose="02020603050405020304" pitchFamily="18" charset="0"/>
              </a:rPr>
              <a:t>відбувся</a:t>
            </a:r>
            <a:r>
              <a:rPr lang="ru-RU" b="0" i="0" dirty="0">
                <a:effectLst/>
                <a:cs typeface="Times New Roman" panose="02020603050405020304" pitchFamily="18" charset="0"/>
              </a:rPr>
              <a:t> Форум «</a:t>
            </a:r>
            <a:r>
              <a:rPr lang="ru-RU" b="0" i="0" dirty="0" err="1">
                <a:effectLst/>
                <a:cs typeface="Times New Roman" panose="02020603050405020304" pitchFamily="18" charset="0"/>
              </a:rPr>
              <a:t>Формування</a:t>
            </a:r>
            <a:r>
              <a:rPr lang="ru-RU" b="0" i="0" dirty="0">
                <a:effectLst/>
                <a:cs typeface="Times New Roman" panose="02020603050405020304" pitchFamily="18" charset="0"/>
              </a:rPr>
              <a:t> </a:t>
            </a:r>
            <a:r>
              <a:rPr lang="ru-RU" b="0" i="0" dirty="0" err="1">
                <a:effectLst/>
                <a:cs typeface="Times New Roman" panose="02020603050405020304" pitchFamily="18" charset="0"/>
              </a:rPr>
              <a:t>нових</a:t>
            </a:r>
            <a:r>
              <a:rPr lang="ru-RU" b="0" i="0" dirty="0">
                <a:effectLst/>
                <a:cs typeface="Times New Roman" panose="02020603050405020304" pitchFamily="18" charset="0"/>
              </a:rPr>
              <a:t> </a:t>
            </a:r>
            <a:r>
              <a:rPr lang="ru-RU" b="0" i="0" dirty="0" err="1">
                <a:effectLst/>
                <a:cs typeface="Times New Roman" panose="02020603050405020304" pitchFamily="18" charset="0"/>
              </a:rPr>
              <a:t>кваліфікацій</a:t>
            </a:r>
            <a:r>
              <a:rPr lang="ru-RU" b="0" i="0" dirty="0">
                <a:effectLst/>
                <a:cs typeface="Times New Roman" panose="02020603050405020304" pitchFamily="18" charset="0"/>
              </a:rPr>
              <a:t> у громадах в </a:t>
            </a:r>
            <a:r>
              <a:rPr lang="ru-RU" b="0" i="0" dirty="0" err="1">
                <a:effectLst/>
                <a:cs typeface="Times New Roman" panose="02020603050405020304" pitchFamily="18" charset="0"/>
              </a:rPr>
              <a:t>умовах</a:t>
            </a:r>
            <a:r>
              <a:rPr lang="ru-RU" b="0" i="0" dirty="0">
                <a:effectLst/>
                <a:cs typeface="Times New Roman" panose="02020603050405020304" pitchFamily="18" charset="0"/>
              </a:rPr>
              <a:t> </a:t>
            </a:r>
            <a:r>
              <a:rPr lang="ru-RU" b="0" i="0" dirty="0" err="1">
                <a:effectLst/>
                <a:cs typeface="Times New Roman" panose="02020603050405020304" pitchFamily="18" charset="0"/>
              </a:rPr>
              <a:t>децентралізації</a:t>
            </a:r>
            <a:r>
              <a:rPr lang="ru-RU" b="0" i="0" dirty="0">
                <a:effectLst/>
                <a:cs typeface="Times New Roman" panose="02020603050405020304" pitchFamily="18" charset="0"/>
              </a:rPr>
              <a:t>»</a:t>
            </a:r>
            <a:endParaRPr lang="uk-UA" dirty="0">
              <a:cs typeface="Times New Roman" panose="02020603050405020304" pitchFamily="18" charset="0"/>
            </a:endParaRPr>
          </a:p>
        </p:txBody>
      </p:sp>
      <p:pic>
        <p:nvPicPr>
          <p:cNvPr id="5" name="Picture 2">
            <a:extLst>
              <a:ext uri="{FF2B5EF4-FFF2-40B4-BE49-F238E27FC236}">
                <a16:creationId xmlns:a16="http://schemas.microsoft.com/office/drawing/2014/main" id="{BE9D3C16-A75D-1759-4306-CAD663FB8B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630" y="377438"/>
            <a:ext cx="2857500" cy="160972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B0665281-C56F-F4F6-AAAA-3086E9AFDD49}"/>
              </a:ext>
            </a:extLst>
          </p:cNvPr>
          <p:cNvSpPr txBox="1"/>
          <p:nvPr/>
        </p:nvSpPr>
        <p:spPr>
          <a:xfrm>
            <a:off x="3657191" y="1789768"/>
            <a:ext cx="4585446" cy="1754326"/>
          </a:xfrm>
          <a:prstGeom prst="rect">
            <a:avLst/>
          </a:prstGeom>
          <a:noFill/>
        </p:spPr>
        <p:txBody>
          <a:bodyPr wrap="square">
            <a:spAutoFit/>
          </a:bodyPr>
          <a:lstStyle/>
          <a:p>
            <a:pPr algn="just"/>
            <a:r>
              <a:rPr lang="uk-UA" dirty="0">
                <a:effectLst/>
                <a:cs typeface="Times New Roman" panose="02020603050405020304" pitchFamily="18" charset="0"/>
              </a:rPr>
              <a:t>10 жовтня 2021 року викладачі кафедри фінансового менеджменту взяли участь у науково-практичному семінарі «Академічна доброчесність: шлях до забезпечення якості освіти», що проходив у Хмельницькому інституті МАУП</a:t>
            </a:r>
            <a:r>
              <a:rPr lang="uk-UA" b="0" i="0" dirty="0">
                <a:effectLst/>
                <a:cs typeface="Times New Roman" panose="02020603050405020304" pitchFamily="18" charset="0"/>
              </a:rPr>
              <a:t>.</a:t>
            </a:r>
            <a:endParaRPr lang="uk-UA" dirty="0">
              <a:cs typeface="Times New Roman" panose="02020603050405020304" pitchFamily="18" charset="0"/>
            </a:endParaRPr>
          </a:p>
        </p:txBody>
      </p:sp>
      <p:pic>
        <p:nvPicPr>
          <p:cNvPr id="8" name="Picture 4">
            <a:extLst>
              <a:ext uri="{FF2B5EF4-FFF2-40B4-BE49-F238E27FC236}">
                <a16:creationId xmlns:a16="http://schemas.microsoft.com/office/drawing/2014/main" id="{44298EFE-AB9F-C275-3B14-E1B50C774C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985" y="2183866"/>
            <a:ext cx="2857500" cy="170497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E484B90E-503E-3822-7C34-170FAEABCDA7}"/>
              </a:ext>
            </a:extLst>
          </p:cNvPr>
          <p:cNvSpPr txBox="1"/>
          <p:nvPr/>
        </p:nvSpPr>
        <p:spPr>
          <a:xfrm>
            <a:off x="3645343" y="3792771"/>
            <a:ext cx="4585446" cy="2862322"/>
          </a:xfrm>
          <a:prstGeom prst="rect">
            <a:avLst/>
          </a:prstGeom>
          <a:noFill/>
        </p:spPr>
        <p:txBody>
          <a:bodyPr wrap="square">
            <a:spAutoFit/>
          </a:bodyPr>
          <a:lstStyle/>
          <a:p>
            <a:pPr algn="just"/>
            <a:r>
              <a:rPr lang="uk-UA" i="0" dirty="0">
                <a:effectLst/>
                <a:cs typeface="Times New Roman" panose="02020603050405020304" pitchFamily="18" charset="0"/>
              </a:rPr>
              <a:t>13 жовтня 2021 року </a:t>
            </a:r>
            <a:r>
              <a:rPr lang="uk-UA" b="0" i="0" dirty="0">
                <a:effectLst/>
                <a:cs typeface="Times New Roman" panose="02020603050405020304" pitchFamily="18" charset="0"/>
              </a:rPr>
              <a:t>на кафедрі фінансового менеджменту відбулась панельна дискусія “Європейські структурні фонди та їх співпраця з Україною”, що реалізується в рамках Модуля Жана Моне “</a:t>
            </a:r>
            <a:r>
              <a:rPr lang="uk-UA" b="0" i="0" dirty="0" err="1">
                <a:effectLst/>
                <a:cs typeface="Times New Roman" panose="02020603050405020304" pitchFamily="18" charset="0"/>
              </a:rPr>
              <a:t>Ревіталізація</a:t>
            </a:r>
            <a:r>
              <a:rPr lang="uk-UA" b="0" i="0" dirty="0">
                <a:effectLst/>
                <a:cs typeface="Times New Roman" panose="02020603050405020304" pitchFamily="18" charset="0"/>
              </a:rPr>
              <a:t> міст – досвід ЄС для України” програми Еразмус+ за підтримки ЄС (</a:t>
            </a:r>
            <a:r>
              <a:rPr lang="en-US" b="0" i="0" dirty="0">
                <a:effectLst/>
                <a:cs typeface="Times New Roman" panose="02020603050405020304" pitchFamily="18" charset="0"/>
              </a:rPr>
              <a:t>Urban Revitalization – the EU experience for Ukraine </a:t>
            </a:r>
            <a:r>
              <a:rPr lang="en-US" b="0" i="1" dirty="0">
                <a:effectLst/>
                <a:cs typeface="Times New Roman" panose="02020603050405020304" pitchFamily="18" charset="0"/>
              </a:rPr>
              <a:t>620957-EPP-1-2020-1-UA-EPPJMO-MODULE)</a:t>
            </a:r>
            <a:r>
              <a:rPr lang="en-US" b="0" i="0" dirty="0">
                <a:effectLst/>
                <a:cs typeface="Times New Roman" panose="02020603050405020304" pitchFamily="18" charset="0"/>
              </a:rPr>
              <a:t>.</a:t>
            </a:r>
            <a:endParaRPr lang="uk-UA" dirty="0">
              <a:cs typeface="Times New Roman" panose="02020603050405020304" pitchFamily="18" charset="0"/>
            </a:endParaRPr>
          </a:p>
        </p:txBody>
      </p:sp>
      <p:pic>
        <p:nvPicPr>
          <p:cNvPr id="11" name="Picture 6">
            <a:extLst>
              <a:ext uri="{FF2B5EF4-FFF2-40B4-BE49-F238E27FC236}">
                <a16:creationId xmlns:a16="http://schemas.microsoft.com/office/drawing/2014/main" id="{D4599838-9459-9ED6-C61A-717977C7F3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025" y="4419070"/>
            <a:ext cx="2857500" cy="1609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4909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102" name="Group 72">
            <a:extLst>
              <a:ext uri="{FF2B5EF4-FFF2-40B4-BE49-F238E27FC236}">
                <a16:creationId xmlns:a16="http://schemas.microsoft.com/office/drawing/2014/main" id="{EB0D40EF-BA14-42F1-9492-D38C59DCAB6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74" name="Straight Connector 73">
              <a:extLst>
                <a:ext uri="{FF2B5EF4-FFF2-40B4-BE49-F238E27FC236}">
                  <a16:creationId xmlns:a16="http://schemas.microsoft.com/office/drawing/2014/main" id="{B2C3A70F-581F-48B1-AD94-04AF9A38D25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13EABD0F-494E-4C0C-8A0C-139AFC4283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6" name="Rectangle 23">
              <a:extLst>
                <a:ext uri="{FF2B5EF4-FFF2-40B4-BE49-F238E27FC236}">
                  <a16:creationId xmlns:a16="http://schemas.microsoft.com/office/drawing/2014/main" id="{739811F7-2462-4463-BE69-32CEBED03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25">
              <a:extLst>
                <a:ext uri="{FF2B5EF4-FFF2-40B4-BE49-F238E27FC236}">
                  <a16:creationId xmlns:a16="http://schemas.microsoft.com/office/drawing/2014/main" id="{D91A6F9F-54F1-461A-A043-E97203A85F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Isosceles Triangle 77">
              <a:extLst>
                <a:ext uri="{FF2B5EF4-FFF2-40B4-BE49-F238E27FC236}">
                  <a16:creationId xmlns:a16="http://schemas.microsoft.com/office/drawing/2014/main" id="{28681C3A-B98D-44BE-8120-45C3F3BA0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7">
              <a:extLst>
                <a:ext uri="{FF2B5EF4-FFF2-40B4-BE49-F238E27FC236}">
                  <a16:creationId xmlns:a16="http://schemas.microsoft.com/office/drawing/2014/main" id="{37478156-05FD-4D8F-AE53-B3D40AF29F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Rectangle 28">
              <a:extLst>
                <a:ext uri="{FF2B5EF4-FFF2-40B4-BE49-F238E27FC236}">
                  <a16:creationId xmlns:a16="http://schemas.microsoft.com/office/drawing/2014/main" id="{A81F9C83-B446-4703-8B99-C01F0E403E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Rectangle 29">
              <a:extLst>
                <a:ext uri="{FF2B5EF4-FFF2-40B4-BE49-F238E27FC236}">
                  <a16:creationId xmlns:a16="http://schemas.microsoft.com/office/drawing/2014/main" id="{C2F5F0B6-D807-4AAE-852B-7BECE0CF45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2" name="Isosceles Triangle 81">
              <a:extLst>
                <a:ext uri="{FF2B5EF4-FFF2-40B4-BE49-F238E27FC236}">
                  <a16:creationId xmlns:a16="http://schemas.microsoft.com/office/drawing/2014/main" id="{0945AE7B-1E9E-491F-976F-1552730887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3" name="Isosceles Triangle 82">
              <a:extLst>
                <a:ext uri="{FF2B5EF4-FFF2-40B4-BE49-F238E27FC236}">
                  <a16:creationId xmlns:a16="http://schemas.microsoft.com/office/drawing/2014/main" id="{A38028DA-F87E-4372-9295-BC98DB4007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cxnSp>
        <p:nvCxnSpPr>
          <p:cNvPr id="4103" name="Straight Connector 84">
            <a:extLst>
              <a:ext uri="{FF2B5EF4-FFF2-40B4-BE49-F238E27FC236}">
                <a16:creationId xmlns:a16="http://schemas.microsoft.com/office/drawing/2014/main" id="{B31FD3CE-CE0A-4FD9-967C-4D340CA3788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9009" y="3428999"/>
            <a:ext cx="243837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104" name="Isosceles Triangle 30">
            <a:extLst>
              <a:ext uri="{FF2B5EF4-FFF2-40B4-BE49-F238E27FC236}">
                <a16:creationId xmlns:a16="http://schemas.microsoft.com/office/drawing/2014/main" id="{0663EB55-934F-42EF-80DE-098647DE7A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 name="TextBox 3">
            <a:extLst>
              <a:ext uri="{FF2B5EF4-FFF2-40B4-BE49-F238E27FC236}">
                <a16:creationId xmlns:a16="http://schemas.microsoft.com/office/drawing/2014/main" id="{51CA7223-C0D3-7633-0676-F875338066B9}"/>
              </a:ext>
            </a:extLst>
          </p:cNvPr>
          <p:cNvSpPr txBox="1"/>
          <p:nvPr/>
        </p:nvSpPr>
        <p:spPr>
          <a:xfrm>
            <a:off x="3616424" y="542092"/>
            <a:ext cx="4585446" cy="2585323"/>
          </a:xfrm>
          <a:prstGeom prst="rect">
            <a:avLst/>
          </a:prstGeom>
          <a:noFill/>
        </p:spPr>
        <p:txBody>
          <a:bodyPr wrap="square">
            <a:spAutoFit/>
          </a:bodyPr>
          <a:lstStyle/>
          <a:p>
            <a:pPr algn="just"/>
            <a:r>
              <a:rPr lang="uk-UA" b="0" i="0" dirty="0">
                <a:effectLst/>
                <a:cs typeface="Times New Roman" panose="02020603050405020304" pitchFamily="18" charset="0"/>
              </a:rPr>
              <a:t>22 жовтня 2021 року завідувач кафедри фінансового менеджменту професор Наталія Ситник та доцент Ольга Сич взяли участь у науково-практичному семінарі “Обмін досвідом </a:t>
            </a:r>
            <a:r>
              <a:rPr lang="uk-UA" b="0" i="0" dirty="0" err="1">
                <a:effectLst/>
                <a:cs typeface="Times New Roman" panose="02020603050405020304" pitchFamily="18" charset="0"/>
              </a:rPr>
              <a:t>проєктної</a:t>
            </a:r>
            <a:r>
              <a:rPr lang="uk-UA" b="0" i="0" dirty="0">
                <a:effectLst/>
                <a:cs typeface="Times New Roman" panose="02020603050405020304" pitchFamily="18" charset="0"/>
              </a:rPr>
              <a:t> та міжнародної діяльності”, організованого спільно із Інститутом економіки і менеджменту Івано-Франківського національного технічного університету нафти і газу. </a:t>
            </a:r>
            <a:endParaRPr lang="uk-UA" dirty="0">
              <a:cs typeface="Times New Roman" panose="02020603050405020304" pitchFamily="18" charset="0"/>
            </a:endParaRPr>
          </a:p>
        </p:txBody>
      </p:sp>
      <p:pic>
        <p:nvPicPr>
          <p:cNvPr id="5" name="Picture 2">
            <a:extLst>
              <a:ext uri="{FF2B5EF4-FFF2-40B4-BE49-F238E27FC236}">
                <a16:creationId xmlns:a16="http://schemas.microsoft.com/office/drawing/2014/main" id="{3BFFD2C7-77AC-7292-DA6D-314A8739CD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948" y="1100138"/>
            <a:ext cx="2857500" cy="160972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194A212A-9295-3C9C-EDEB-EFE70B9B1BE3}"/>
              </a:ext>
            </a:extLst>
          </p:cNvPr>
          <p:cNvSpPr txBox="1"/>
          <p:nvPr/>
        </p:nvSpPr>
        <p:spPr>
          <a:xfrm>
            <a:off x="3571626" y="3730815"/>
            <a:ext cx="4585446" cy="2585323"/>
          </a:xfrm>
          <a:prstGeom prst="rect">
            <a:avLst/>
          </a:prstGeom>
          <a:noFill/>
        </p:spPr>
        <p:txBody>
          <a:bodyPr wrap="square">
            <a:spAutoFit/>
          </a:bodyPr>
          <a:lstStyle/>
          <a:p>
            <a:pPr algn="just"/>
            <a:r>
              <a:rPr lang="uk-UA" dirty="0">
                <a:effectLst/>
                <a:cs typeface="Times New Roman" panose="02020603050405020304" pitchFamily="18" charset="0"/>
              </a:rPr>
              <a:t>21 жовтня 2021 року кафедра фінансового менеджменту ЛНУ імені Івана Франка була співорганізатором </a:t>
            </a:r>
            <a:r>
              <a:rPr lang="en-US" dirty="0">
                <a:effectLst/>
                <a:cs typeface="Times New Roman" panose="02020603050405020304" pitchFamily="18" charset="0"/>
              </a:rPr>
              <a:t>I </a:t>
            </a:r>
            <a:r>
              <a:rPr lang="uk-UA" dirty="0">
                <a:effectLst/>
                <a:cs typeface="Times New Roman" panose="02020603050405020304" pitchFamily="18" charset="0"/>
              </a:rPr>
              <a:t>Міжнародної науково-практичної конференції здобувачів вищої освіти і молодих учених «Актуальні проблеми розвитку фінансово-економічної системи: пріоритети та перспективи», </a:t>
            </a:r>
            <a:r>
              <a:rPr lang="uk-UA" b="0" i="0" dirty="0">
                <a:effectLst/>
                <a:cs typeface="Times New Roman" panose="02020603050405020304" pitchFamily="18" charset="0"/>
              </a:rPr>
              <a:t>організованої колегами із Львівського торговельно-економічного університету.</a:t>
            </a:r>
            <a:endParaRPr lang="uk-UA" dirty="0">
              <a:cs typeface="Times New Roman" panose="02020603050405020304" pitchFamily="18" charset="0"/>
            </a:endParaRPr>
          </a:p>
        </p:txBody>
      </p:sp>
      <p:pic>
        <p:nvPicPr>
          <p:cNvPr id="8" name="Picture 4">
            <a:extLst>
              <a:ext uri="{FF2B5EF4-FFF2-40B4-BE49-F238E27FC236}">
                <a16:creationId xmlns:a16="http://schemas.microsoft.com/office/drawing/2014/main" id="{5D52538C-6F62-C710-49CD-9F36D6C852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1345" y="3048000"/>
            <a:ext cx="1609725"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02972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1E18741-81E5-B44C-6B69-E6FD60BF88E8}"/>
              </a:ext>
            </a:extLst>
          </p:cNvPr>
          <p:cNvSpPr txBox="1"/>
          <p:nvPr/>
        </p:nvSpPr>
        <p:spPr>
          <a:xfrm>
            <a:off x="3492872" y="496652"/>
            <a:ext cx="4898091" cy="1477328"/>
          </a:xfrm>
          <a:prstGeom prst="rect">
            <a:avLst/>
          </a:prstGeom>
          <a:noFill/>
        </p:spPr>
        <p:txBody>
          <a:bodyPr wrap="square">
            <a:spAutoFit/>
          </a:bodyPr>
          <a:lstStyle/>
          <a:p>
            <a:pPr algn="just"/>
            <a:r>
              <a:rPr lang="ru-RU" b="0" i="0" dirty="0">
                <a:effectLst/>
                <a:cs typeface="Times New Roman" panose="02020603050405020304" pitchFamily="18" charset="0"/>
              </a:rPr>
              <a:t>26 листопада 2021 р. на </a:t>
            </a:r>
            <a:r>
              <a:rPr lang="ru-RU" b="0" i="0" dirty="0" err="1">
                <a:effectLst/>
                <a:cs typeface="Times New Roman" panose="02020603050405020304" pitchFamily="18" charset="0"/>
              </a:rPr>
              <a:t>кафедрі</a:t>
            </a:r>
            <a:r>
              <a:rPr lang="ru-RU" b="0" i="0" dirty="0">
                <a:effectLst/>
                <a:cs typeface="Times New Roman" panose="02020603050405020304" pitchFamily="18" charset="0"/>
              </a:rPr>
              <a:t> </a:t>
            </a:r>
            <a:r>
              <a:rPr lang="ru-RU" b="0" i="0" dirty="0" err="1">
                <a:effectLst/>
                <a:cs typeface="Times New Roman" panose="02020603050405020304" pitchFamily="18" charset="0"/>
              </a:rPr>
              <a:t>фінансового</a:t>
            </a:r>
            <a:r>
              <a:rPr lang="ru-RU" b="0" i="0" dirty="0">
                <a:effectLst/>
                <a:cs typeface="Times New Roman" panose="02020603050405020304" pitchFamily="18" charset="0"/>
              </a:rPr>
              <a:t> менеджменту для </a:t>
            </a:r>
            <a:r>
              <a:rPr lang="ru-RU" b="0" i="0" dirty="0" err="1">
                <a:effectLst/>
                <a:cs typeface="Times New Roman" panose="02020603050405020304" pitchFamily="18" charset="0"/>
              </a:rPr>
              <a:t>здобувачів</a:t>
            </a:r>
            <a:r>
              <a:rPr lang="ru-RU" b="0" i="0" dirty="0">
                <a:effectLst/>
                <a:cs typeface="Times New Roman" panose="02020603050405020304" pitchFamily="18" charset="0"/>
              </a:rPr>
              <a:t> </a:t>
            </a:r>
            <a:r>
              <a:rPr lang="ru-RU" b="0" i="0" dirty="0" err="1">
                <a:effectLst/>
                <a:cs typeface="Times New Roman" panose="02020603050405020304" pitchFamily="18" charset="0"/>
              </a:rPr>
              <a:t>вищої</a:t>
            </a:r>
            <a:r>
              <a:rPr lang="ru-RU" b="0" i="0" dirty="0">
                <a:effectLst/>
                <a:cs typeface="Times New Roman" panose="02020603050405020304" pitchFamily="18" charset="0"/>
              </a:rPr>
              <a:t> </a:t>
            </a:r>
            <a:r>
              <a:rPr lang="ru-RU" b="0" i="0" dirty="0" err="1">
                <a:effectLst/>
                <a:cs typeface="Times New Roman" panose="02020603050405020304" pitchFamily="18" charset="0"/>
              </a:rPr>
              <a:t>освіти</a:t>
            </a:r>
            <a:r>
              <a:rPr lang="ru-RU" b="0" i="0" dirty="0">
                <a:effectLst/>
                <a:cs typeface="Times New Roman" panose="02020603050405020304" pitchFamily="18" charset="0"/>
              </a:rPr>
              <a:t> </a:t>
            </a:r>
            <a:r>
              <a:rPr lang="ru-RU" b="0" i="0" dirty="0" err="1">
                <a:effectLst/>
                <a:cs typeface="Times New Roman" panose="02020603050405020304" pitchFamily="18" charset="0"/>
              </a:rPr>
              <a:t>освітнього</a:t>
            </a:r>
            <a:r>
              <a:rPr lang="ru-RU" b="0" i="0" dirty="0">
                <a:effectLst/>
                <a:cs typeface="Times New Roman" panose="02020603050405020304" pitchFamily="18" charset="0"/>
              </a:rPr>
              <a:t> </a:t>
            </a:r>
            <a:r>
              <a:rPr lang="ru-RU" b="0" i="0" dirty="0" err="1">
                <a:effectLst/>
                <a:cs typeface="Times New Roman" panose="02020603050405020304" pitchFamily="18" charset="0"/>
              </a:rPr>
              <a:t>ступеня</a:t>
            </a:r>
            <a:r>
              <a:rPr lang="ru-RU" b="0" i="0" dirty="0">
                <a:effectLst/>
                <a:cs typeface="Times New Roman" panose="02020603050405020304" pitchFamily="18" charset="0"/>
              </a:rPr>
              <a:t> «</a:t>
            </a:r>
            <a:r>
              <a:rPr lang="ru-RU" b="0" i="0" dirty="0" err="1">
                <a:effectLst/>
                <a:cs typeface="Times New Roman" panose="02020603050405020304" pitchFamily="18" charset="0"/>
              </a:rPr>
              <a:t>магістр</a:t>
            </a:r>
            <a:r>
              <a:rPr lang="ru-RU" b="0" i="0" dirty="0">
                <a:effectLst/>
                <a:cs typeface="Times New Roman" panose="02020603050405020304" pitchFamily="18" charset="0"/>
              </a:rPr>
              <a:t>» </a:t>
            </a:r>
            <a:r>
              <a:rPr lang="ru-RU" b="0" i="0" dirty="0" err="1">
                <a:effectLst/>
                <a:cs typeface="Times New Roman" panose="02020603050405020304" pitchFamily="18" charset="0"/>
              </a:rPr>
              <a:t>було</a:t>
            </a:r>
            <a:r>
              <a:rPr lang="ru-RU" b="0" i="0" dirty="0">
                <a:effectLst/>
                <a:cs typeface="Times New Roman" panose="02020603050405020304" pitchFamily="18" charset="0"/>
              </a:rPr>
              <a:t> </a:t>
            </a:r>
            <a:r>
              <a:rPr lang="ru-RU" b="0" i="0" dirty="0" err="1">
                <a:effectLst/>
                <a:cs typeface="Times New Roman" panose="02020603050405020304" pitchFamily="18" charset="0"/>
              </a:rPr>
              <a:t>організовано</a:t>
            </a:r>
            <a:r>
              <a:rPr lang="ru-RU" b="0" i="0" dirty="0">
                <a:effectLst/>
                <a:cs typeface="Times New Roman" panose="02020603050405020304" pitchFamily="18" charset="0"/>
              </a:rPr>
              <a:t> </a:t>
            </a:r>
            <a:r>
              <a:rPr lang="ru-RU" b="0" i="0" dirty="0" err="1">
                <a:effectLst/>
                <a:cs typeface="Times New Roman" panose="02020603050405020304" pitchFamily="18" charset="0"/>
              </a:rPr>
              <a:t>науковий</a:t>
            </a:r>
            <a:r>
              <a:rPr lang="ru-RU" b="0" i="0" dirty="0">
                <a:effectLst/>
                <a:cs typeface="Times New Roman" panose="02020603050405020304" pitchFamily="18" charset="0"/>
              </a:rPr>
              <a:t> </a:t>
            </a:r>
            <a:r>
              <a:rPr lang="ru-RU" b="0" i="0" dirty="0" err="1">
                <a:effectLst/>
                <a:cs typeface="Times New Roman" panose="02020603050405020304" pitchFamily="18" charset="0"/>
              </a:rPr>
              <a:t>семінар</a:t>
            </a:r>
            <a:r>
              <a:rPr lang="ru-RU" b="0" i="0" dirty="0">
                <a:effectLst/>
                <a:cs typeface="Times New Roman" panose="02020603050405020304" pitchFamily="18" charset="0"/>
              </a:rPr>
              <a:t> «</a:t>
            </a:r>
            <a:r>
              <a:rPr lang="ru-RU" b="0" i="0" dirty="0" err="1">
                <a:effectLst/>
                <a:cs typeface="Times New Roman" panose="02020603050405020304" pitchFamily="18" charset="0"/>
              </a:rPr>
              <a:t>Цифрова</a:t>
            </a:r>
            <a:r>
              <a:rPr lang="ru-RU" b="0" i="0" dirty="0">
                <a:effectLst/>
                <a:cs typeface="Times New Roman" panose="02020603050405020304" pitchFamily="18" charset="0"/>
              </a:rPr>
              <a:t> </a:t>
            </a:r>
            <a:r>
              <a:rPr lang="ru-RU" b="0" i="0" dirty="0" err="1">
                <a:effectLst/>
                <a:cs typeface="Times New Roman" panose="02020603050405020304" pitchFamily="18" charset="0"/>
              </a:rPr>
              <a:t>трансформація</a:t>
            </a:r>
            <a:r>
              <a:rPr lang="ru-RU" b="0" i="0" dirty="0">
                <a:effectLst/>
                <a:cs typeface="Times New Roman" panose="02020603050405020304" pitchFamily="18" charset="0"/>
              </a:rPr>
              <a:t> </a:t>
            </a:r>
            <a:r>
              <a:rPr lang="ru-RU" b="0" i="0" dirty="0" err="1">
                <a:effectLst/>
                <a:cs typeface="Times New Roman" panose="02020603050405020304" pitchFamily="18" charset="0"/>
              </a:rPr>
              <a:t>освіти</a:t>
            </a:r>
            <a:r>
              <a:rPr lang="ru-RU" b="0" i="0" dirty="0">
                <a:effectLst/>
                <a:cs typeface="Times New Roman" panose="02020603050405020304" pitchFamily="18" charset="0"/>
              </a:rPr>
              <a:t> і науки».</a:t>
            </a:r>
            <a:endParaRPr lang="uk-UA" dirty="0">
              <a:cs typeface="Times New Roman" panose="02020603050405020304" pitchFamily="18" charset="0"/>
            </a:endParaRPr>
          </a:p>
        </p:txBody>
      </p:sp>
      <p:pic>
        <p:nvPicPr>
          <p:cNvPr id="5122" name="Picture 2">
            <a:extLst>
              <a:ext uri="{FF2B5EF4-FFF2-40B4-BE49-F238E27FC236}">
                <a16:creationId xmlns:a16="http://schemas.microsoft.com/office/drawing/2014/main" id="{E2351B4F-6642-2111-2B0F-0FDF0E401E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755" y="324934"/>
            <a:ext cx="2857500" cy="21812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75E47C5-0D61-1652-73C5-2D6342C35648}"/>
              </a:ext>
            </a:extLst>
          </p:cNvPr>
          <p:cNvSpPr txBox="1"/>
          <p:nvPr/>
        </p:nvSpPr>
        <p:spPr>
          <a:xfrm>
            <a:off x="3492872" y="2192260"/>
            <a:ext cx="5129419" cy="3416320"/>
          </a:xfrm>
          <a:prstGeom prst="rect">
            <a:avLst/>
          </a:prstGeom>
          <a:noFill/>
        </p:spPr>
        <p:txBody>
          <a:bodyPr wrap="square">
            <a:spAutoFit/>
          </a:bodyPr>
          <a:lstStyle/>
          <a:p>
            <a:pPr algn="just"/>
            <a:r>
              <a:rPr lang="uk-UA" b="0" i="0" dirty="0">
                <a:effectLst/>
                <a:cs typeface="Times New Roman" panose="02020603050405020304" pitchFamily="18" charset="0"/>
              </a:rPr>
              <a:t>У рамках міжнародного наукового співробітництва  кафедри фінансового менеджменту факультету управління фінансами та бізнесу Львівського національного університету імені Івана Франка 6 грудня 2021 року з 11.00 до 13.30 було проведено відкритий захід – гостьову лекцію спільно із Вроцлавським  Університетом Економіки та Бізнесу на тему «Сучасні організаційно-правові аспекти та сучасні тенденції прямих іноземних інвестицій  в Україні» українською та англійською мовами.</a:t>
            </a:r>
            <a:endParaRPr lang="uk-UA" dirty="0">
              <a:cs typeface="Times New Roman" panose="02020603050405020304" pitchFamily="18" charset="0"/>
            </a:endParaRPr>
          </a:p>
        </p:txBody>
      </p:sp>
      <p:pic>
        <p:nvPicPr>
          <p:cNvPr id="5124" name="Picture 4">
            <a:extLst>
              <a:ext uri="{FF2B5EF4-FFF2-40B4-BE49-F238E27FC236}">
                <a16:creationId xmlns:a16="http://schemas.microsoft.com/office/drawing/2014/main" id="{5CFA4741-A0FE-DE03-21F9-A992295138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815" y="2706780"/>
            <a:ext cx="2857500" cy="200025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3CF30648-89E0-93A8-2C81-5CA7F373645B}"/>
              </a:ext>
            </a:extLst>
          </p:cNvPr>
          <p:cNvSpPr txBox="1"/>
          <p:nvPr/>
        </p:nvSpPr>
        <p:spPr>
          <a:xfrm>
            <a:off x="3411556" y="5695856"/>
            <a:ext cx="5210735" cy="646331"/>
          </a:xfrm>
          <a:prstGeom prst="rect">
            <a:avLst/>
          </a:prstGeom>
          <a:noFill/>
        </p:spPr>
        <p:txBody>
          <a:bodyPr wrap="square">
            <a:spAutoFit/>
          </a:bodyPr>
          <a:lstStyle/>
          <a:p>
            <a:pPr algn="just"/>
            <a:r>
              <a:rPr lang="uk-UA" b="0" i="0" dirty="0">
                <a:effectLst/>
                <a:cs typeface="Times New Roman" panose="02020603050405020304" pitchFamily="18" charset="0"/>
              </a:rPr>
              <a:t>1 грудня 2021 року відбувся онлайн </a:t>
            </a:r>
            <a:r>
              <a:rPr lang="en-US" b="0" i="0" dirty="0">
                <a:effectLst/>
                <a:cs typeface="Times New Roman" panose="02020603050405020304" pitchFamily="18" charset="0"/>
              </a:rPr>
              <a:t>Ukraine Creative Spark Policy Forum 2021.</a:t>
            </a:r>
            <a:endParaRPr lang="uk-UA" dirty="0">
              <a:cs typeface="Times New Roman" panose="02020603050405020304" pitchFamily="18" charset="0"/>
            </a:endParaRPr>
          </a:p>
        </p:txBody>
      </p:sp>
      <p:pic>
        <p:nvPicPr>
          <p:cNvPr id="5126" name="Picture 6">
            <a:extLst>
              <a:ext uri="{FF2B5EF4-FFF2-40B4-BE49-F238E27FC236}">
                <a16:creationId xmlns:a16="http://schemas.microsoft.com/office/drawing/2014/main" id="{E206E727-14AD-AC07-F313-A3C69BAFC8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812" y="4890994"/>
            <a:ext cx="2857500" cy="1609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61186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268" name="Group 70">
            <a:extLst>
              <a:ext uri="{FF2B5EF4-FFF2-40B4-BE49-F238E27FC236}">
                <a16:creationId xmlns:a16="http://schemas.microsoft.com/office/drawing/2014/main" id="{1F2B4773-3207-44CC-B7AC-892B704982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72" name="Straight Connector 71">
              <a:extLst>
                <a:ext uri="{FF2B5EF4-FFF2-40B4-BE49-F238E27FC236}">
                  <a16:creationId xmlns:a16="http://schemas.microsoft.com/office/drawing/2014/main" id="{2B8267CA-A7A5-4E11-9D92-4EAC3DD3E80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E83D61B5-C6B4-4A4B-85AD-FEE7A54912C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4" name="Rectangle 23">
              <a:extLst>
                <a:ext uri="{FF2B5EF4-FFF2-40B4-BE49-F238E27FC236}">
                  <a16:creationId xmlns:a16="http://schemas.microsoft.com/office/drawing/2014/main" id="{A0B67FE4-688F-4497-8BFD-157613A697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25">
              <a:extLst>
                <a:ext uri="{FF2B5EF4-FFF2-40B4-BE49-F238E27FC236}">
                  <a16:creationId xmlns:a16="http://schemas.microsoft.com/office/drawing/2014/main" id="{3BF5BE1A-9BAC-4581-A82B-FD8FE31595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6" name="Isosceles Triangle 75">
              <a:extLst>
                <a:ext uri="{FF2B5EF4-FFF2-40B4-BE49-F238E27FC236}">
                  <a16:creationId xmlns:a16="http://schemas.microsoft.com/office/drawing/2014/main" id="{971E5644-6772-414A-8199-E30BFB02A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27">
              <a:extLst>
                <a:ext uri="{FF2B5EF4-FFF2-40B4-BE49-F238E27FC236}">
                  <a16:creationId xmlns:a16="http://schemas.microsoft.com/office/drawing/2014/main" id="{E8246D50-BB0C-408E-93FD-7B8D63A7F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28">
              <a:extLst>
                <a:ext uri="{FF2B5EF4-FFF2-40B4-BE49-F238E27FC236}">
                  <a16:creationId xmlns:a16="http://schemas.microsoft.com/office/drawing/2014/main" id="{AFBC5D22-68C1-44FB-8181-CB84ECAA83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9">
              <a:extLst>
                <a:ext uri="{FF2B5EF4-FFF2-40B4-BE49-F238E27FC236}">
                  <a16:creationId xmlns:a16="http://schemas.microsoft.com/office/drawing/2014/main" id="{FB6D0FCE-FBDB-4655-A1A7-640B1E86B5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Isosceles Triangle 79">
              <a:extLst>
                <a:ext uri="{FF2B5EF4-FFF2-40B4-BE49-F238E27FC236}">
                  <a16:creationId xmlns:a16="http://schemas.microsoft.com/office/drawing/2014/main" id="{BC8157DF-FD90-4AD6-B803-3AC0ACD8E6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Isosceles Triangle 80">
              <a:extLst>
                <a:ext uri="{FF2B5EF4-FFF2-40B4-BE49-F238E27FC236}">
                  <a16:creationId xmlns:a16="http://schemas.microsoft.com/office/drawing/2014/main" id="{3548B067-9D63-4D21-92EF-CBC9E6338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83" name="Rectangle 82">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85" name="Rectangle 84">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7" name="Straight Connector 86">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33484" y="0"/>
            <a:ext cx="9144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89" name="Straight Connector 88">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468234" y="3681413"/>
            <a:ext cx="357266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91"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61926"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3"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8400"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5" name="Isosceles Triangle 94">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068"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97"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6694"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9" name="Isosceles Triangle 98">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54568"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1" name="Freeform: Shape 100">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8223" y="-8467"/>
            <a:ext cx="4495777"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Box 2"/>
          <p:cNvSpPr txBox="1"/>
          <p:nvPr/>
        </p:nvSpPr>
        <p:spPr>
          <a:xfrm>
            <a:off x="5386292" y="609600"/>
            <a:ext cx="3384742" cy="2227730"/>
          </a:xfrm>
          <a:prstGeom prst="rect">
            <a:avLst/>
          </a:prstGeom>
        </p:spPr>
        <p:txBody>
          <a:bodyPr vert="horz" lIns="91440" tIns="45720" rIns="91440" bIns="45720" rtlCol="0" anchor="ctr">
            <a:normAutofit/>
          </a:bodyPr>
          <a:lstStyle/>
          <a:p>
            <a:pPr defTabSz="457200">
              <a:spcAft>
                <a:spcPts val="600"/>
              </a:spcAft>
            </a:pPr>
            <a:r>
              <a:rPr lang="en-US" sz="3300" b="1" dirty="0" err="1">
                <a:solidFill>
                  <a:srgbClr val="FFFFFF"/>
                </a:solidFill>
                <a:latin typeface="+mj-lt"/>
                <a:ea typeface="+mj-ea"/>
                <a:cs typeface="+mj-cs"/>
              </a:rPr>
              <a:t>Видання</a:t>
            </a:r>
            <a:r>
              <a:rPr lang="en-US" sz="3300" b="1" dirty="0">
                <a:solidFill>
                  <a:srgbClr val="FFFFFF"/>
                </a:solidFill>
                <a:latin typeface="+mj-lt"/>
                <a:ea typeface="+mj-ea"/>
                <a:cs typeface="+mj-cs"/>
              </a:rPr>
              <a:t> </a:t>
            </a:r>
            <a:r>
              <a:rPr lang="en-US" sz="3300" b="1" dirty="0" err="1">
                <a:solidFill>
                  <a:srgbClr val="FFFFFF"/>
                </a:solidFill>
                <a:latin typeface="+mj-lt"/>
                <a:ea typeface="+mj-ea"/>
                <a:cs typeface="+mj-cs"/>
              </a:rPr>
              <a:t>кафедри</a:t>
            </a:r>
            <a:r>
              <a:rPr lang="en-US" sz="3300" b="1" dirty="0">
                <a:solidFill>
                  <a:srgbClr val="FFFFFF"/>
                </a:solidFill>
                <a:latin typeface="+mj-lt"/>
                <a:ea typeface="+mj-ea"/>
                <a:cs typeface="+mj-cs"/>
              </a:rPr>
              <a:t> </a:t>
            </a:r>
            <a:r>
              <a:rPr lang="en-US" sz="3300" b="1" dirty="0" err="1">
                <a:solidFill>
                  <a:srgbClr val="FFFFFF"/>
                </a:solidFill>
                <a:latin typeface="+mj-lt"/>
                <a:ea typeface="+mj-ea"/>
                <a:cs typeface="+mj-cs"/>
              </a:rPr>
              <a:t>фінансового</a:t>
            </a:r>
            <a:r>
              <a:rPr lang="en-US" sz="3300" b="1" dirty="0">
                <a:solidFill>
                  <a:srgbClr val="FFFFFF"/>
                </a:solidFill>
                <a:latin typeface="+mj-lt"/>
                <a:ea typeface="+mj-ea"/>
                <a:cs typeface="+mj-cs"/>
              </a:rPr>
              <a:t> </a:t>
            </a:r>
            <a:r>
              <a:rPr lang="en-US" sz="3300" b="1" dirty="0" err="1">
                <a:solidFill>
                  <a:srgbClr val="FFFFFF"/>
                </a:solidFill>
                <a:latin typeface="+mj-lt"/>
                <a:ea typeface="+mj-ea"/>
                <a:cs typeface="+mj-cs"/>
              </a:rPr>
              <a:t>менеджменту</a:t>
            </a:r>
            <a:r>
              <a:rPr lang="en-US" sz="3300" b="1" dirty="0">
                <a:solidFill>
                  <a:srgbClr val="FFFFFF"/>
                </a:solidFill>
                <a:latin typeface="+mj-lt"/>
                <a:ea typeface="+mj-ea"/>
                <a:cs typeface="+mj-cs"/>
              </a:rPr>
              <a:t>:</a:t>
            </a:r>
          </a:p>
        </p:txBody>
      </p:sp>
      <p:sp>
        <p:nvSpPr>
          <p:cNvPr id="5" name="Прямокутник 4">
            <a:extLst>
              <a:ext uri="{FF2B5EF4-FFF2-40B4-BE49-F238E27FC236}">
                <a16:creationId xmlns:a16="http://schemas.microsoft.com/office/drawing/2014/main" id="{CE0C13B1-993D-4585-967B-8903FAF7E34E}"/>
              </a:ext>
            </a:extLst>
          </p:cNvPr>
          <p:cNvSpPr/>
          <p:nvPr/>
        </p:nvSpPr>
        <p:spPr>
          <a:xfrm>
            <a:off x="5386293" y="2837329"/>
            <a:ext cx="3384741" cy="3317938"/>
          </a:xfrm>
          <a:prstGeom prst="rect">
            <a:avLst/>
          </a:prstGeom>
        </p:spPr>
        <p:txBody>
          <a:bodyPr vert="horz" lIns="91440" tIns="45720" rIns="91440" bIns="45720" rtlCol="0" anchor="t">
            <a:noAutofit/>
          </a:bodyPr>
          <a:lstStyle/>
          <a:p>
            <a:pPr defTabSz="457200">
              <a:spcBef>
                <a:spcPts val="1000"/>
              </a:spcBef>
              <a:spcAft>
                <a:spcPts val="0"/>
              </a:spcAft>
              <a:buClr>
                <a:schemeClr val="accent1"/>
              </a:buClr>
              <a:buSzPct val="80000"/>
              <a:buFont typeface="Wingdings 3" charset="2"/>
              <a:buChar char=""/>
            </a:pPr>
            <a:r>
              <a:rPr lang="uk-UA" sz="2400" b="0" i="0" dirty="0">
                <a:solidFill>
                  <a:schemeClr val="bg1"/>
                </a:solidFill>
                <a:effectLst/>
                <a:cs typeface="Times New Roman" panose="02020603050405020304" pitchFamily="18" charset="0"/>
              </a:rPr>
              <a:t>Бюджетний менеджмент: навчальний посібник / Ватаманюк-Зелінська У.З., Ситник Н.С., </a:t>
            </a:r>
            <a:r>
              <a:rPr lang="uk-UA" sz="2400" b="0" i="0" dirty="0" err="1">
                <a:solidFill>
                  <a:schemeClr val="bg1"/>
                </a:solidFill>
                <a:effectLst/>
                <a:cs typeface="Times New Roman" panose="02020603050405020304" pitchFamily="18" charset="0"/>
              </a:rPr>
              <a:t>Стасишин</a:t>
            </a:r>
            <a:r>
              <a:rPr lang="uk-UA" sz="2400" b="0" i="0" dirty="0">
                <a:solidFill>
                  <a:schemeClr val="bg1"/>
                </a:solidFill>
                <a:effectLst/>
                <a:cs typeface="Times New Roman" panose="02020603050405020304" pitchFamily="18" charset="0"/>
              </a:rPr>
              <a:t> А.В., </a:t>
            </a:r>
            <a:r>
              <a:rPr lang="uk-UA" sz="2400" b="0" i="0" dirty="0" err="1">
                <a:solidFill>
                  <a:schemeClr val="bg1"/>
                </a:solidFill>
                <a:effectLst/>
                <a:cs typeface="Times New Roman" panose="02020603050405020304" pitchFamily="18" charset="0"/>
              </a:rPr>
              <a:t>Круглякова</a:t>
            </a:r>
            <a:r>
              <a:rPr lang="uk-UA" sz="2400" b="0" i="0" dirty="0">
                <a:solidFill>
                  <a:schemeClr val="bg1"/>
                </a:solidFill>
                <a:effectLst/>
                <a:cs typeface="Times New Roman" panose="02020603050405020304" pitchFamily="18" charset="0"/>
              </a:rPr>
              <a:t> В.В. – Львів: Магнолія 2006, 2021. 512 с.</a:t>
            </a:r>
            <a:endParaRPr lang="en-US" sz="2400" b="0" i="0" dirty="0">
              <a:solidFill>
                <a:schemeClr val="bg1"/>
              </a:solidFill>
              <a:effectLst/>
              <a:cs typeface="Times New Roman" panose="02020603050405020304" pitchFamily="18" charset="0"/>
            </a:endParaRPr>
          </a:p>
        </p:txBody>
      </p:sp>
      <p:pic>
        <p:nvPicPr>
          <p:cNvPr id="4" name="Рисунок 3">
            <a:extLst>
              <a:ext uri="{FF2B5EF4-FFF2-40B4-BE49-F238E27FC236}">
                <a16:creationId xmlns:a16="http://schemas.microsoft.com/office/drawing/2014/main" id="{FADE4031-155A-1B98-1DAE-E03A13229F0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814" y="1544871"/>
            <a:ext cx="2729753" cy="3639671"/>
          </a:xfrm>
          <a:prstGeom prst="rect">
            <a:avLst/>
          </a:prstGeom>
        </p:spPr>
      </p:pic>
    </p:spTree>
    <p:extLst>
      <p:ext uri="{BB962C8B-B14F-4D97-AF65-F5344CB8AC3E}">
        <p14:creationId xmlns:p14="http://schemas.microsoft.com/office/powerpoint/2010/main" val="39581071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1F2B4773-3207-44CC-B7AC-892B704982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72" name="Straight Connector 71">
              <a:extLst>
                <a:ext uri="{FF2B5EF4-FFF2-40B4-BE49-F238E27FC236}">
                  <a16:creationId xmlns:a16="http://schemas.microsoft.com/office/drawing/2014/main" id="{2B8267CA-A7A5-4E11-9D92-4EAC3DD3E80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E83D61B5-C6B4-4A4B-85AD-FEE7A54912C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4" name="Rectangle 23">
              <a:extLst>
                <a:ext uri="{FF2B5EF4-FFF2-40B4-BE49-F238E27FC236}">
                  <a16:creationId xmlns:a16="http://schemas.microsoft.com/office/drawing/2014/main" id="{A0B67FE4-688F-4497-8BFD-157613A697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25">
              <a:extLst>
                <a:ext uri="{FF2B5EF4-FFF2-40B4-BE49-F238E27FC236}">
                  <a16:creationId xmlns:a16="http://schemas.microsoft.com/office/drawing/2014/main" id="{3BF5BE1A-9BAC-4581-A82B-FD8FE31595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6" name="Isosceles Triangle 75">
              <a:extLst>
                <a:ext uri="{FF2B5EF4-FFF2-40B4-BE49-F238E27FC236}">
                  <a16:creationId xmlns:a16="http://schemas.microsoft.com/office/drawing/2014/main" id="{971E5644-6772-414A-8199-E30BFB02A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27">
              <a:extLst>
                <a:ext uri="{FF2B5EF4-FFF2-40B4-BE49-F238E27FC236}">
                  <a16:creationId xmlns:a16="http://schemas.microsoft.com/office/drawing/2014/main" id="{E8246D50-BB0C-408E-93FD-7B8D63A7F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28">
              <a:extLst>
                <a:ext uri="{FF2B5EF4-FFF2-40B4-BE49-F238E27FC236}">
                  <a16:creationId xmlns:a16="http://schemas.microsoft.com/office/drawing/2014/main" id="{AFBC5D22-68C1-44FB-8181-CB84ECAA83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9">
              <a:extLst>
                <a:ext uri="{FF2B5EF4-FFF2-40B4-BE49-F238E27FC236}">
                  <a16:creationId xmlns:a16="http://schemas.microsoft.com/office/drawing/2014/main" id="{FB6D0FCE-FBDB-4655-A1A7-640B1E86B5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Isosceles Triangle 79">
              <a:extLst>
                <a:ext uri="{FF2B5EF4-FFF2-40B4-BE49-F238E27FC236}">
                  <a16:creationId xmlns:a16="http://schemas.microsoft.com/office/drawing/2014/main" id="{BC8157DF-FD90-4AD6-B803-3AC0ACD8E6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Isosceles Triangle 80">
              <a:extLst>
                <a:ext uri="{FF2B5EF4-FFF2-40B4-BE49-F238E27FC236}">
                  <a16:creationId xmlns:a16="http://schemas.microsoft.com/office/drawing/2014/main" id="{3548B067-9D63-4D21-92EF-CBC9E6338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83" name="Rectangle 82">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85" name="Rectangle 84">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7" name="Straight Connector 86">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33484" y="0"/>
            <a:ext cx="9144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89" name="Straight Connector 88">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468234" y="3681413"/>
            <a:ext cx="357266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91"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61926"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3"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8400"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5" name="Isosceles Triangle 94">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068"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97"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6694"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9" name="Isosceles Triangle 98">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54568"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1" name="Freeform: Shape 100">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8223" y="-8467"/>
            <a:ext cx="4495777"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extBox 4">
            <a:extLst>
              <a:ext uri="{FF2B5EF4-FFF2-40B4-BE49-F238E27FC236}">
                <a16:creationId xmlns:a16="http://schemas.microsoft.com/office/drawing/2014/main" id="{BB002E79-EFF7-51EA-5C53-9BFF6C80E093}"/>
              </a:ext>
            </a:extLst>
          </p:cNvPr>
          <p:cNvSpPr txBox="1"/>
          <p:nvPr/>
        </p:nvSpPr>
        <p:spPr>
          <a:xfrm>
            <a:off x="603682" y="323453"/>
            <a:ext cx="6146595" cy="1477328"/>
          </a:xfrm>
          <a:prstGeom prst="rect">
            <a:avLst/>
          </a:prstGeom>
          <a:noFill/>
        </p:spPr>
        <p:txBody>
          <a:bodyPr wrap="square">
            <a:spAutoFit/>
          </a:bodyPr>
          <a:lstStyle/>
          <a:p>
            <a:pPr algn="r"/>
            <a:r>
              <a:rPr lang="uk-UA" b="0" i="0" dirty="0">
                <a:effectLst/>
                <a:cs typeface="Times New Roman" panose="02020603050405020304" pitchFamily="18" charset="0"/>
              </a:rPr>
              <a:t>26.11.2021 р. доц. кафедри фінансового менеджменту </a:t>
            </a:r>
            <a:r>
              <a:rPr lang="uk-UA" b="0" i="0" dirty="0" err="1">
                <a:effectLst/>
                <a:cs typeface="Times New Roman" panose="02020603050405020304" pitchFamily="18" charset="0"/>
              </a:rPr>
              <a:t>Дубик</a:t>
            </a:r>
            <a:r>
              <a:rPr lang="uk-UA" b="0" i="0" dirty="0">
                <a:effectLst/>
                <a:cs typeface="Times New Roman" panose="02020603050405020304" pitchFamily="18" charset="0"/>
              </a:rPr>
              <a:t> В.Я. взяла участь у </a:t>
            </a:r>
            <a:r>
              <a:rPr lang="uk-UA" b="0" i="0" dirty="0" err="1">
                <a:effectLst/>
                <a:cs typeface="Times New Roman" panose="02020603050405020304" pitchFamily="18" charset="0"/>
              </a:rPr>
              <a:t>вебінарі</a:t>
            </a:r>
            <a:r>
              <a:rPr lang="uk-UA" b="0" i="0" dirty="0">
                <a:effectLst/>
                <a:cs typeface="Times New Roman" panose="02020603050405020304" pitchFamily="18" charset="0"/>
              </a:rPr>
              <a:t> «Можливості фінансування експорту: факторинг» проведений Українським центром сприяння інвестиціям та торгівлі спільно з </a:t>
            </a:r>
            <a:r>
              <a:rPr lang="en-US" b="0" i="0" dirty="0">
                <a:effectLst/>
                <a:cs typeface="Times New Roman" panose="02020603050405020304" pitchFamily="18" charset="0"/>
              </a:rPr>
              <a:t>Ukrainian Business &amp; Trade Association </a:t>
            </a:r>
            <a:r>
              <a:rPr lang="uk-UA" b="0" i="0" dirty="0">
                <a:effectLst/>
                <a:cs typeface="Times New Roman" panose="02020603050405020304" pitchFamily="18" charset="0"/>
              </a:rPr>
              <a:t>та </a:t>
            </a:r>
            <a:r>
              <a:rPr lang="en-US" b="0" i="0" dirty="0" err="1">
                <a:effectLst/>
                <a:cs typeface="Times New Roman" panose="02020603050405020304" pitchFamily="18" charset="0"/>
              </a:rPr>
              <a:t>SupplierPlus</a:t>
            </a:r>
            <a:r>
              <a:rPr lang="en-US" b="0" i="0" dirty="0">
                <a:effectLst/>
                <a:cs typeface="Times New Roman" panose="02020603050405020304" pitchFamily="18" charset="0"/>
              </a:rPr>
              <a:t> Ukraine.</a:t>
            </a:r>
            <a:endParaRPr lang="uk-UA" dirty="0">
              <a:cs typeface="Times New Roman" panose="02020603050405020304" pitchFamily="18" charset="0"/>
            </a:endParaRPr>
          </a:p>
        </p:txBody>
      </p:sp>
      <p:pic>
        <p:nvPicPr>
          <p:cNvPr id="6146" name="Picture 2">
            <a:extLst>
              <a:ext uri="{FF2B5EF4-FFF2-40B4-BE49-F238E27FC236}">
                <a16:creationId xmlns:a16="http://schemas.microsoft.com/office/drawing/2014/main" id="{D493AC9D-6E95-CD6F-01EE-49584FDD25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6111" y="63431"/>
            <a:ext cx="1952625" cy="28575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DC10686-DED8-7B9C-9376-6EDFA16AAE30}"/>
              </a:ext>
            </a:extLst>
          </p:cNvPr>
          <p:cNvSpPr txBox="1"/>
          <p:nvPr/>
        </p:nvSpPr>
        <p:spPr>
          <a:xfrm>
            <a:off x="-193048" y="1900745"/>
            <a:ext cx="4893517" cy="1477328"/>
          </a:xfrm>
          <a:prstGeom prst="rect">
            <a:avLst/>
          </a:prstGeom>
          <a:noFill/>
        </p:spPr>
        <p:txBody>
          <a:bodyPr wrap="square">
            <a:spAutoFit/>
          </a:bodyPr>
          <a:lstStyle/>
          <a:p>
            <a:pPr algn="r"/>
            <a:r>
              <a:rPr lang="uk-UA" b="0" i="0" dirty="0">
                <a:effectLst/>
                <a:cs typeface="Times New Roman" panose="02020603050405020304" pitchFamily="18" charset="0"/>
              </a:rPr>
              <a:t>03.11.21-04.12.21 рр. професори кафедри фінансового менеджменту </a:t>
            </a:r>
            <a:r>
              <a:rPr lang="uk-UA" dirty="0">
                <a:cs typeface="Times New Roman" panose="02020603050405020304" pitchFamily="18" charset="0"/>
              </a:rPr>
              <a:t>Ситник Н.С., </a:t>
            </a:r>
            <a:r>
              <a:rPr lang="uk-UA" dirty="0" err="1">
                <a:cs typeface="Times New Roman" panose="02020603050405020304" pitchFamily="18" charset="0"/>
              </a:rPr>
              <a:t>Ватаманюк</a:t>
            </a:r>
            <a:r>
              <a:rPr lang="uk-UA" dirty="0">
                <a:cs typeface="Times New Roman" panose="02020603050405020304" pitchFamily="18" charset="0"/>
              </a:rPr>
              <a:t>-Зелінська У.З. </a:t>
            </a:r>
            <a:r>
              <a:rPr lang="uk-UA" b="0" i="0" dirty="0">
                <a:effectLst/>
                <a:cs typeface="Times New Roman" panose="02020603050405020304" pitchFamily="18" charset="0"/>
              </a:rPr>
              <a:t>відвідали онлайн – курс “Місцеве самоврядування та цифрова трансформація в Україні”. </a:t>
            </a:r>
            <a:endParaRPr lang="uk-UA" dirty="0">
              <a:cs typeface="Times New Roman" panose="02020603050405020304" pitchFamily="18" charset="0"/>
            </a:endParaRPr>
          </a:p>
        </p:txBody>
      </p:sp>
      <p:pic>
        <p:nvPicPr>
          <p:cNvPr id="6148" name="Picture 4">
            <a:extLst>
              <a:ext uri="{FF2B5EF4-FFF2-40B4-BE49-F238E27FC236}">
                <a16:creationId xmlns:a16="http://schemas.microsoft.com/office/drawing/2014/main" id="{EFCEECA1-0C76-FD5D-78DB-B41A9E0416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7853" y="3008444"/>
            <a:ext cx="2857500" cy="131445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55549CA8-7516-1BFC-BC8A-7B0E3BB22050}"/>
              </a:ext>
            </a:extLst>
          </p:cNvPr>
          <p:cNvSpPr txBox="1"/>
          <p:nvPr/>
        </p:nvSpPr>
        <p:spPr>
          <a:xfrm>
            <a:off x="-164802" y="3424766"/>
            <a:ext cx="4854739" cy="1200329"/>
          </a:xfrm>
          <a:prstGeom prst="rect">
            <a:avLst/>
          </a:prstGeom>
          <a:noFill/>
        </p:spPr>
        <p:txBody>
          <a:bodyPr wrap="square">
            <a:spAutoFit/>
          </a:bodyPr>
          <a:lstStyle/>
          <a:p>
            <a:pPr algn="r"/>
            <a:r>
              <a:rPr lang="uk-UA" b="0" i="0" dirty="0" err="1">
                <a:effectLst/>
                <a:cs typeface="Times New Roman" panose="02020603050405020304" pitchFamily="18" charset="0"/>
              </a:rPr>
              <a:t>Міжкафедральний</a:t>
            </a:r>
            <a:r>
              <a:rPr lang="uk-UA" b="0" i="0" dirty="0">
                <a:effectLst/>
                <a:cs typeface="Times New Roman" panose="02020603050405020304" pitchFamily="18" charset="0"/>
              </a:rPr>
              <a:t> науково-методичний семінар «Концепція та методологія реалізації науково-дослідницької діяльності суб’єктів освітнього процесу у сучасному Університеті»</a:t>
            </a:r>
          </a:p>
        </p:txBody>
      </p:sp>
      <p:pic>
        <p:nvPicPr>
          <p:cNvPr id="6150" name="Picture 6">
            <a:extLst>
              <a:ext uri="{FF2B5EF4-FFF2-40B4-BE49-F238E27FC236}">
                <a16:creationId xmlns:a16="http://schemas.microsoft.com/office/drawing/2014/main" id="{F4C3F414-11C9-B079-C031-AE8727E18E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91806" y="4429899"/>
            <a:ext cx="2857500" cy="160972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3D6F1918-A9EA-94F4-5565-74AB76EEEFAD}"/>
              </a:ext>
            </a:extLst>
          </p:cNvPr>
          <p:cNvSpPr txBox="1"/>
          <p:nvPr/>
        </p:nvSpPr>
        <p:spPr>
          <a:xfrm>
            <a:off x="-50338" y="4820489"/>
            <a:ext cx="6010756" cy="1754326"/>
          </a:xfrm>
          <a:prstGeom prst="rect">
            <a:avLst/>
          </a:prstGeom>
          <a:noFill/>
        </p:spPr>
        <p:txBody>
          <a:bodyPr wrap="square">
            <a:spAutoFit/>
          </a:bodyPr>
          <a:lstStyle/>
          <a:p>
            <a:pPr algn="r"/>
            <a:r>
              <a:rPr lang="ru-RU" b="0" i="0" dirty="0">
                <a:effectLst/>
                <a:cs typeface="Times New Roman" panose="02020603050405020304" pitchFamily="18" charset="0"/>
              </a:rPr>
              <a:t>В рамках </a:t>
            </a:r>
            <a:r>
              <a:rPr lang="ru-RU" b="0" i="0" dirty="0" err="1">
                <a:effectLst/>
                <a:cs typeface="Times New Roman" panose="02020603050405020304" pitchFamily="18" charset="0"/>
              </a:rPr>
              <a:t>проведення</a:t>
            </a:r>
            <a:r>
              <a:rPr lang="ru-RU" b="0" i="0" dirty="0">
                <a:effectLst/>
                <a:cs typeface="Times New Roman" panose="02020603050405020304" pitchFamily="18" charset="0"/>
              </a:rPr>
              <a:t> </a:t>
            </a:r>
            <a:r>
              <a:rPr lang="ru-RU" b="0" i="0" dirty="0" err="1">
                <a:effectLst/>
                <a:cs typeface="Times New Roman" panose="02020603050405020304" pitchFamily="18" charset="0"/>
              </a:rPr>
              <a:t>щорічного</a:t>
            </a:r>
            <a:r>
              <a:rPr lang="ru-RU" b="0" i="0" dirty="0">
                <a:effectLst/>
                <a:cs typeface="Times New Roman" panose="02020603050405020304" pitchFamily="18" charset="0"/>
              </a:rPr>
              <a:t> Фестивалю науки в </a:t>
            </a:r>
            <a:r>
              <a:rPr lang="ru-RU" b="0" i="0" dirty="0" err="1">
                <a:effectLst/>
                <a:cs typeface="Times New Roman" panose="02020603050405020304" pitchFamily="18" charset="0"/>
              </a:rPr>
              <a:t>Львівському</a:t>
            </a:r>
            <a:r>
              <a:rPr lang="ru-RU" b="0" i="0" dirty="0">
                <a:effectLst/>
                <a:cs typeface="Times New Roman" panose="02020603050405020304" pitchFamily="18" charset="0"/>
              </a:rPr>
              <a:t> </a:t>
            </a:r>
            <a:r>
              <a:rPr lang="ru-RU" b="0" i="0" dirty="0" err="1">
                <a:effectLst/>
                <a:cs typeface="Times New Roman" panose="02020603050405020304" pitchFamily="18" charset="0"/>
              </a:rPr>
              <a:t>національному</a:t>
            </a:r>
            <a:r>
              <a:rPr lang="ru-RU" b="0" i="0" dirty="0">
                <a:effectLst/>
                <a:cs typeface="Times New Roman" panose="02020603050405020304" pitchFamily="18" charset="0"/>
              </a:rPr>
              <a:t> </a:t>
            </a:r>
            <a:r>
              <a:rPr lang="ru-RU" b="0" i="0" dirty="0" err="1">
                <a:effectLst/>
                <a:cs typeface="Times New Roman" panose="02020603050405020304" pitchFamily="18" charset="0"/>
              </a:rPr>
              <a:t>університеті</a:t>
            </a:r>
            <a:r>
              <a:rPr lang="ru-RU" b="0" i="0" dirty="0">
                <a:effectLst/>
                <a:cs typeface="Times New Roman" panose="02020603050405020304" pitchFamily="18" charset="0"/>
              </a:rPr>
              <a:t> </a:t>
            </a:r>
            <a:r>
              <a:rPr lang="ru-RU" b="0" i="0" dirty="0" err="1">
                <a:effectLst/>
                <a:cs typeface="Times New Roman" panose="02020603050405020304" pitchFamily="18" charset="0"/>
              </a:rPr>
              <a:t>імені</a:t>
            </a:r>
            <a:r>
              <a:rPr lang="ru-RU" b="0" i="0" dirty="0">
                <a:effectLst/>
                <a:cs typeface="Times New Roman" panose="02020603050405020304" pitchFamily="18" charset="0"/>
              </a:rPr>
              <a:t> </a:t>
            </a:r>
            <a:r>
              <a:rPr lang="ru-RU" b="0" i="0" dirty="0" err="1">
                <a:effectLst/>
                <a:cs typeface="Times New Roman" panose="02020603050405020304" pitchFamily="18" charset="0"/>
              </a:rPr>
              <a:t>Івана</a:t>
            </a:r>
            <a:r>
              <a:rPr lang="ru-RU" b="0" i="0" dirty="0">
                <a:effectLst/>
                <a:cs typeface="Times New Roman" panose="02020603050405020304" pitchFamily="18" charset="0"/>
              </a:rPr>
              <a:t> Франка на </a:t>
            </a:r>
            <a:r>
              <a:rPr lang="ru-RU" b="0" i="0" dirty="0" err="1">
                <a:effectLst/>
                <a:cs typeface="Times New Roman" panose="02020603050405020304" pitchFamily="18" charset="0"/>
              </a:rPr>
              <a:t>кафедрі</a:t>
            </a:r>
            <a:r>
              <a:rPr lang="ru-RU" b="0" i="0" dirty="0">
                <a:effectLst/>
                <a:cs typeface="Times New Roman" panose="02020603050405020304" pitchFamily="18" charset="0"/>
              </a:rPr>
              <a:t> </a:t>
            </a:r>
            <a:r>
              <a:rPr lang="ru-RU" b="0" i="0" dirty="0" err="1">
                <a:effectLst/>
                <a:cs typeface="Times New Roman" panose="02020603050405020304" pitchFamily="18" charset="0"/>
              </a:rPr>
              <a:t>фінансового</a:t>
            </a:r>
            <a:r>
              <a:rPr lang="ru-RU" b="0" i="0" dirty="0">
                <a:effectLst/>
                <a:cs typeface="Times New Roman" panose="02020603050405020304" pitchFamily="18" charset="0"/>
              </a:rPr>
              <a:t> менеджменту факультету </a:t>
            </a:r>
            <a:r>
              <a:rPr lang="ru-RU" b="0" i="0" dirty="0" err="1">
                <a:effectLst/>
                <a:cs typeface="Times New Roman" panose="02020603050405020304" pitchFamily="18" charset="0"/>
              </a:rPr>
              <a:t>управління</a:t>
            </a:r>
            <a:r>
              <a:rPr lang="ru-RU" b="0" i="0" dirty="0">
                <a:effectLst/>
                <a:cs typeface="Times New Roman" panose="02020603050405020304" pitchFamily="18" charset="0"/>
              </a:rPr>
              <a:t> </a:t>
            </a:r>
            <a:r>
              <a:rPr lang="ru-RU" b="0" i="0" dirty="0" err="1">
                <a:effectLst/>
                <a:cs typeface="Times New Roman" panose="02020603050405020304" pitchFamily="18" charset="0"/>
              </a:rPr>
              <a:t>фінансами</a:t>
            </a:r>
            <a:r>
              <a:rPr lang="ru-RU" b="0" i="0" dirty="0">
                <a:effectLst/>
                <a:cs typeface="Times New Roman" panose="02020603050405020304" pitchFamily="18" charset="0"/>
              </a:rPr>
              <a:t> та </a:t>
            </a:r>
            <a:r>
              <a:rPr lang="ru-RU" b="0" i="0" dirty="0" err="1">
                <a:effectLst/>
                <a:cs typeface="Times New Roman" panose="02020603050405020304" pitchFamily="18" charset="0"/>
              </a:rPr>
              <a:t>бізнесу</a:t>
            </a:r>
            <a:r>
              <a:rPr lang="ru-RU" b="0" i="0" dirty="0">
                <a:effectLst/>
                <a:cs typeface="Times New Roman" panose="02020603050405020304" pitchFamily="18" charset="0"/>
              </a:rPr>
              <a:t> </a:t>
            </a:r>
            <a:r>
              <a:rPr lang="ru-RU" b="0" i="0" dirty="0" err="1">
                <a:effectLst/>
                <a:cs typeface="Times New Roman" panose="02020603050405020304" pitchFamily="18" charset="0"/>
              </a:rPr>
              <a:t>відбувся</a:t>
            </a:r>
            <a:r>
              <a:rPr lang="ru-RU" b="0" i="0" dirty="0">
                <a:effectLst/>
                <a:cs typeface="Times New Roman" panose="02020603050405020304" pitchFamily="18" charset="0"/>
              </a:rPr>
              <a:t> </a:t>
            </a:r>
            <a:r>
              <a:rPr lang="ru-RU" b="0" i="0" dirty="0" err="1">
                <a:effectLst/>
                <a:cs typeface="Times New Roman" panose="02020603050405020304" pitchFamily="18" charset="0"/>
              </a:rPr>
              <a:t>науково-практичний</a:t>
            </a:r>
            <a:r>
              <a:rPr lang="ru-RU" b="0" i="0" dirty="0">
                <a:effectLst/>
                <a:cs typeface="Times New Roman" panose="02020603050405020304" pitchFamily="18" charset="0"/>
              </a:rPr>
              <a:t> </a:t>
            </a:r>
            <a:r>
              <a:rPr lang="ru-RU" b="0" i="0" dirty="0" err="1">
                <a:effectLst/>
                <a:cs typeface="Times New Roman" panose="02020603050405020304" pitchFamily="18" charset="0"/>
              </a:rPr>
              <a:t>семінар</a:t>
            </a:r>
            <a:r>
              <a:rPr lang="ru-RU" b="0" i="0" dirty="0">
                <a:effectLst/>
                <a:cs typeface="Times New Roman" panose="02020603050405020304" pitchFamily="18" charset="0"/>
              </a:rPr>
              <a:t> “</a:t>
            </a:r>
            <a:r>
              <a:rPr lang="ru-RU" b="0" i="0" dirty="0" err="1">
                <a:effectLst/>
                <a:cs typeface="Times New Roman" panose="02020603050405020304" pitchFamily="18" charset="0"/>
              </a:rPr>
              <a:t>Реформування</a:t>
            </a:r>
            <a:r>
              <a:rPr lang="ru-RU" b="0" i="0" dirty="0">
                <a:effectLst/>
                <a:cs typeface="Times New Roman" panose="02020603050405020304" pitchFamily="18" charset="0"/>
              </a:rPr>
              <a:t> </a:t>
            </a:r>
            <a:r>
              <a:rPr lang="ru-RU" b="0" i="0" dirty="0" err="1">
                <a:effectLst/>
                <a:cs typeface="Times New Roman" panose="02020603050405020304" pitchFamily="18" charset="0"/>
              </a:rPr>
              <a:t>податкової</a:t>
            </a:r>
            <a:r>
              <a:rPr lang="ru-RU" b="0" i="0" dirty="0">
                <a:effectLst/>
                <a:cs typeface="Times New Roman" panose="02020603050405020304" pitchFamily="18" charset="0"/>
              </a:rPr>
              <a:t> </a:t>
            </a:r>
            <a:r>
              <a:rPr lang="ru-RU" b="0" i="0" dirty="0" err="1">
                <a:effectLst/>
                <a:cs typeface="Times New Roman" panose="02020603050405020304" pitchFamily="18" charset="0"/>
              </a:rPr>
              <a:t>системи</a:t>
            </a:r>
            <a:r>
              <a:rPr lang="ru-RU" b="0" i="0" dirty="0">
                <a:effectLst/>
                <a:cs typeface="Times New Roman" panose="02020603050405020304" pitchFamily="18" charset="0"/>
              </a:rPr>
              <a:t>: </a:t>
            </a:r>
            <a:r>
              <a:rPr lang="ru-RU" b="0" i="0" dirty="0" err="1">
                <a:effectLst/>
                <a:cs typeface="Times New Roman" panose="02020603050405020304" pitchFamily="18" charset="0"/>
              </a:rPr>
              <a:t>стратегічний</a:t>
            </a:r>
            <a:r>
              <a:rPr lang="ru-RU" b="0" i="0" dirty="0">
                <a:effectLst/>
                <a:cs typeface="Times New Roman" panose="02020603050405020304" pitchFamily="18" charset="0"/>
              </a:rPr>
              <a:t> </a:t>
            </a:r>
            <a:r>
              <a:rPr lang="ru-RU" b="0" i="0" dirty="0" err="1">
                <a:effectLst/>
                <a:cs typeface="Times New Roman" panose="02020603050405020304" pitchFamily="18" charset="0"/>
              </a:rPr>
              <a:t>поступ</a:t>
            </a:r>
            <a:r>
              <a:rPr lang="ru-RU" b="0" i="0" dirty="0">
                <a:effectLst/>
                <a:cs typeface="Times New Roman" panose="02020603050405020304" pitchFamily="18" charset="0"/>
              </a:rPr>
              <a:t> </a:t>
            </a:r>
            <a:r>
              <a:rPr lang="ru-RU" b="0" i="0" dirty="0" err="1">
                <a:effectLst/>
                <a:cs typeface="Times New Roman" panose="02020603050405020304" pitchFamily="18" charset="0"/>
              </a:rPr>
              <a:t>чи</a:t>
            </a:r>
            <a:r>
              <a:rPr lang="ru-RU" b="0" i="0" dirty="0">
                <a:effectLst/>
                <a:cs typeface="Times New Roman" panose="02020603050405020304" pitchFamily="18" charset="0"/>
              </a:rPr>
              <a:t> </a:t>
            </a:r>
            <a:r>
              <a:rPr lang="ru-RU" b="0" i="0" dirty="0" err="1">
                <a:effectLst/>
                <a:cs typeface="Times New Roman" panose="02020603050405020304" pitchFamily="18" charset="0"/>
              </a:rPr>
              <a:t>ручне</a:t>
            </a:r>
            <a:r>
              <a:rPr lang="ru-RU" b="0" i="0" dirty="0">
                <a:effectLst/>
                <a:cs typeface="Times New Roman" panose="02020603050405020304" pitchFamily="18" charset="0"/>
              </a:rPr>
              <a:t> </a:t>
            </a:r>
            <a:r>
              <a:rPr lang="ru-RU" b="0" i="0" dirty="0" err="1">
                <a:effectLst/>
                <a:cs typeface="Times New Roman" panose="02020603050405020304" pitchFamily="18" charset="0"/>
              </a:rPr>
              <a:t>управління</a:t>
            </a:r>
            <a:r>
              <a:rPr lang="ru-RU" b="0" i="0" dirty="0">
                <a:effectLst/>
                <a:cs typeface="Times New Roman" panose="02020603050405020304" pitchFamily="18" charset="0"/>
              </a:rPr>
              <a:t>?”</a:t>
            </a:r>
            <a:endParaRPr lang="uk-UA" dirty="0">
              <a:cs typeface="Times New Roman" panose="02020603050405020304" pitchFamily="18" charset="0"/>
            </a:endParaRPr>
          </a:p>
        </p:txBody>
      </p:sp>
    </p:spTree>
    <p:extLst>
      <p:ext uri="{BB962C8B-B14F-4D97-AF65-F5344CB8AC3E}">
        <p14:creationId xmlns:p14="http://schemas.microsoft.com/office/powerpoint/2010/main" val="24865716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1F2B4773-3207-44CC-B7AC-892B704982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72" name="Straight Connector 71">
              <a:extLst>
                <a:ext uri="{FF2B5EF4-FFF2-40B4-BE49-F238E27FC236}">
                  <a16:creationId xmlns:a16="http://schemas.microsoft.com/office/drawing/2014/main" id="{2B8267CA-A7A5-4E11-9D92-4EAC3DD3E80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E83D61B5-C6B4-4A4B-85AD-FEE7A54912C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4" name="Rectangle 23">
              <a:extLst>
                <a:ext uri="{FF2B5EF4-FFF2-40B4-BE49-F238E27FC236}">
                  <a16:creationId xmlns:a16="http://schemas.microsoft.com/office/drawing/2014/main" id="{A0B67FE4-688F-4497-8BFD-157613A697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25">
              <a:extLst>
                <a:ext uri="{FF2B5EF4-FFF2-40B4-BE49-F238E27FC236}">
                  <a16:creationId xmlns:a16="http://schemas.microsoft.com/office/drawing/2014/main" id="{3BF5BE1A-9BAC-4581-A82B-FD8FE31595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6" name="Isosceles Triangle 75">
              <a:extLst>
                <a:ext uri="{FF2B5EF4-FFF2-40B4-BE49-F238E27FC236}">
                  <a16:creationId xmlns:a16="http://schemas.microsoft.com/office/drawing/2014/main" id="{971E5644-6772-414A-8199-E30BFB02A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27">
              <a:extLst>
                <a:ext uri="{FF2B5EF4-FFF2-40B4-BE49-F238E27FC236}">
                  <a16:creationId xmlns:a16="http://schemas.microsoft.com/office/drawing/2014/main" id="{E8246D50-BB0C-408E-93FD-7B8D63A7F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28">
              <a:extLst>
                <a:ext uri="{FF2B5EF4-FFF2-40B4-BE49-F238E27FC236}">
                  <a16:creationId xmlns:a16="http://schemas.microsoft.com/office/drawing/2014/main" id="{AFBC5D22-68C1-44FB-8181-CB84ECAA83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9">
              <a:extLst>
                <a:ext uri="{FF2B5EF4-FFF2-40B4-BE49-F238E27FC236}">
                  <a16:creationId xmlns:a16="http://schemas.microsoft.com/office/drawing/2014/main" id="{FB6D0FCE-FBDB-4655-A1A7-640B1E86B5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Isosceles Triangle 79">
              <a:extLst>
                <a:ext uri="{FF2B5EF4-FFF2-40B4-BE49-F238E27FC236}">
                  <a16:creationId xmlns:a16="http://schemas.microsoft.com/office/drawing/2014/main" id="{BC8157DF-FD90-4AD6-B803-3AC0ACD8E6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Isosceles Triangle 80">
              <a:extLst>
                <a:ext uri="{FF2B5EF4-FFF2-40B4-BE49-F238E27FC236}">
                  <a16:creationId xmlns:a16="http://schemas.microsoft.com/office/drawing/2014/main" id="{3548B067-9D63-4D21-92EF-CBC9E6338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83" name="Rectangle 82">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85" name="Rectangle 84">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7" name="Straight Connector 86">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33484" y="0"/>
            <a:ext cx="9144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89" name="Straight Connector 88">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468234" y="3681413"/>
            <a:ext cx="357266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91"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61926"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3"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8400"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5" name="Isosceles Triangle 94">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068"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97"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6694"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9" name="Isosceles Triangle 98">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54568"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1" name="Freeform: Shape 100">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8223" y="-8467"/>
            <a:ext cx="4495777"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170" name="Picture 2">
            <a:extLst>
              <a:ext uri="{FF2B5EF4-FFF2-40B4-BE49-F238E27FC236}">
                <a16:creationId xmlns:a16="http://schemas.microsoft.com/office/drawing/2014/main" id="{4A750A7B-6A1A-399C-FC12-AAC26044D5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8022" y="2357717"/>
            <a:ext cx="2495550" cy="28575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Таблиця 1">
            <a:extLst>
              <a:ext uri="{FF2B5EF4-FFF2-40B4-BE49-F238E27FC236}">
                <a16:creationId xmlns:a16="http://schemas.microsoft.com/office/drawing/2014/main" id="{5993309D-FB5F-4079-8DA8-2026B7B4930E}"/>
              </a:ext>
            </a:extLst>
          </p:cNvPr>
          <p:cNvGraphicFramePr>
            <a:graphicFrameLocks noGrp="1"/>
          </p:cNvGraphicFramePr>
          <p:nvPr>
            <p:extLst>
              <p:ext uri="{D42A27DB-BD31-4B8C-83A1-F6EECF244321}">
                <p14:modId xmlns:p14="http://schemas.microsoft.com/office/powerpoint/2010/main" val="1567777769"/>
              </p:ext>
            </p:extLst>
          </p:nvPr>
        </p:nvGraphicFramePr>
        <p:xfrm>
          <a:off x="394194" y="1039222"/>
          <a:ext cx="5406444" cy="5613502"/>
        </p:xfrm>
        <a:graphic>
          <a:graphicData uri="http://schemas.openxmlformats.org/drawingml/2006/table">
            <a:tbl>
              <a:tblPr>
                <a:tableStyleId>{5C22544A-7EE6-4342-B048-85BDC9FD1C3A}</a:tableStyleId>
              </a:tblPr>
              <a:tblGrid>
                <a:gridCol w="298264">
                  <a:extLst>
                    <a:ext uri="{9D8B030D-6E8A-4147-A177-3AD203B41FA5}">
                      <a16:colId xmlns:a16="http://schemas.microsoft.com/office/drawing/2014/main" val="2687339530"/>
                    </a:ext>
                  </a:extLst>
                </a:gridCol>
                <a:gridCol w="2556769">
                  <a:extLst>
                    <a:ext uri="{9D8B030D-6E8A-4147-A177-3AD203B41FA5}">
                      <a16:colId xmlns:a16="http://schemas.microsoft.com/office/drawing/2014/main" val="1593558811"/>
                    </a:ext>
                  </a:extLst>
                </a:gridCol>
                <a:gridCol w="1473693">
                  <a:extLst>
                    <a:ext uri="{9D8B030D-6E8A-4147-A177-3AD203B41FA5}">
                      <a16:colId xmlns:a16="http://schemas.microsoft.com/office/drawing/2014/main" val="497321201"/>
                    </a:ext>
                  </a:extLst>
                </a:gridCol>
                <a:gridCol w="1077718">
                  <a:extLst>
                    <a:ext uri="{9D8B030D-6E8A-4147-A177-3AD203B41FA5}">
                      <a16:colId xmlns:a16="http://schemas.microsoft.com/office/drawing/2014/main" val="2254489258"/>
                    </a:ext>
                  </a:extLst>
                </a:gridCol>
              </a:tblGrid>
              <a:tr h="559432">
                <a:tc>
                  <a:txBody>
                    <a:bodyPr/>
                    <a:lstStyle/>
                    <a:p>
                      <a:pPr algn="ctr">
                        <a:lnSpc>
                          <a:spcPct val="115000"/>
                        </a:lnSpc>
                        <a:spcAft>
                          <a:spcPts val="0"/>
                        </a:spcAft>
                      </a:pPr>
                      <a:r>
                        <a:rPr lang="ru-RU" sz="1200" dirty="0">
                          <a:effectLst/>
                          <a:latin typeface="Times New Roman" panose="02020603050405020304" pitchFamily="18" charset="0"/>
                          <a:cs typeface="Times New Roman" panose="02020603050405020304" pitchFamily="18" charset="0"/>
                        </a:rPr>
                        <a:t>№</a:t>
                      </a:r>
                      <a:endParaRPr lang="uk-UA" sz="1200" dirty="0">
                        <a:effectLst/>
                        <a:latin typeface="Times New Roman" panose="02020603050405020304" pitchFamily="18" charset="0"/>
                        <a:cs typeface="Times New Roman" panose="02020603050405020304" pitchFamily="18" charset="0"/>
                      </a:endParaRPr>
                    </a:p>
                    <a:p>
                      <a:pPr algn="ctr">
                        <a:lnSpc>
                          <a:spcPct val="115000"/>
                        </a:lnSpc>
                        <a:spcAft>
                          <a:spcPts val="0"/>
                        </a:spcAft>
                      </a:pPr>
                      <a:r>
                        <a:rPr lang="ru-RU" sz="1200" dirty="0">
                          <a:effectLst/>
                          <a:latin typeface="Times New Roman" panose="02020603050405020304" pitchFamily="18" charset="0"/>
                          <a:cs typeface="Times New Roman" panose="02020603050405020304" pitchFamily="18" charset="0"/>
                        </a:rPr>
                        <a:t>з/п</a:t>
                      </a:r>
                      <a:endParaRPr lang="uk-UA"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835" marR="52835" marT="0" marB="0" anchor="ctr">
                    <a:solidFill>
                      <a:schemeClr val="accent5">
                        <a:lumMod val="40000"/>
                        <a:lumOff val="60000"/>
                      </a:schemeClr>
                    </a:solidFill>
                  </a:tcPr>
                </a:tc>
                <a:tc>
                  <a:txBody>
                    <a:bodyPr/>
                    <a:lstStyle/>
                    <a:p>
                      <a:pPr algn="ctr">
                        <a:lnSpc>
                          <a:spcPct val="100000"/>
                        </a:lnSpc>
                        <a:spcAft>
                          <a:spcPts val="0"/>
                        </a:spcAft>
                      </a:pPr>
                      <a:r>
                        <a:rPr lang="ru-RU" sz="1200" dirty="0">
                          <a:effectLst/>
                          <a:latin typeface="Times New Roman" panose="02020603050405020304" pitchFamily="18" charset="0"/>
                          <a:cs typeface="Times New Roman" panose="02020603050405020304" pitchFamily="18" charset="0"/>
                        </a:rPr>
                        <a:t>Назвав заходу і </a:t>
                      </a:r>
                      <a:r>
                        <a:rPr lang="ru-RU" sz="1200" dirty="0" err="1">
                          <a:effectLst/>
                          <a:latin typeface="Times New Roman" panose="02020603050405020304" pitchFamily="18" charset="0"/>
                          <a:cs typeface="Times New Roman" panose="02020603050405020304" pitchFamily="18" charset="0"/>
                        </a:rPr>
                        <a:t>країна</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проведення</a:t>
                      </a:r>
                      <a:endParaRPr lang="uk-UA"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835" marR="52835" marT="0" marB="0" anchor="ctr">
                    <a:solidFill>
                      <a:schemeClr val="accent5">
                        <a:lumMod val="40000"/>
                        <a:lumOff val="60000"/>
                      </a:schemeClr>
                    </a:solidFill>
                  </a:tcPr>
                </a:tc>
                <a:tc>
                  <a:txBody>
                    <a:bodyPr/>
                    <a:lstStyle/>
                    <a:p>
                      <a:pPr algn="ctr">
                        <a:lnSpc>
                          <a:spcPct val="100000"/>
                        </a:lnSpc>
                        <a:spcAft>
                          <a:spcPts val="0"/>
                        </a:spcAft>
                      </a:pPr>
                      <a:r>
                        <a:rPr lang="ru-RU" sz="1200" dirty="0" err="1">
                          <a:effectLst/>
                          <a:latin typeface="Times New Roman" panose="02020603050405020304" pitchFamily="18" charset="0"/>
                          <a:cs typeface="Times New Roman" panose="02020603050405020304" pitchFamily="18" charset="0"/>
                        </a:rPr>
                        <a:t>Кількість</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переможців</a:t>
                      </a:r>
                      <a:endParaRPr lang="uk-UA" sz="1200" dirty="0">
                        <a:effectLst/>
                        <a:latin typeface="Times New Roman" panose="02020603050405020304" pitchFamily="18" charset="0"/>
                        <a:cs typeface="Times New Roman" panose="02020603050405020304" pitchFamily="18" charset="0"/>
                      </a:endParaRPr>
                    </a:p>
                    <a:p>
                      <a:pPr algn="ctr">
                        <a:lnSpc>
                          <a:spcPct val="100000"/>
                        </a:lnSpc>
                        <a:spcAft>
                          <a:spcPts val="0"/>
                        </a:spcAft>
                      </a:pPr>
                      <a:r>
                        <a:rPr lang="ru-RU" sz="1200" dirty="0">
                          <a:effectLst/>
                          <a:latin typeface="Times New Roman" panose="02020603050405020304" pitchFamily="18" charset="0"/>
                          <a:cs typeface="Times New Roman" panose="02020603050405020304" pitchFamily="18" charset="0"/>
                        </a:rPr>
                        <a:t> </a:t>
                      </a:r>
                      <a:endParaRPr lang="uk-UA"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835" marR="52835" marT="0" marB="0" anchor="ctr">
                    <a:solidFill>
                      <a:schemeClr val="accent5">
                        <a:lumMod val="40000"/>
                        <a:lumOff val="60000"/>
                      </a:schemeClr>
                    </a:solidFill>
                  </a:tcPr>
                </a:tc>
                <a:tc>
                  <a:txBody>
                    <a:bodyPr/>
                    <a:lstStyle/>
                    <a:p>
                      <a:pPr algn="ctr">
                        <a:lnSpc>
                          <a:spcPct val="100000"/>
                        </a:lnSpc>
                        <a:spcAft>
                          <a:spcPts val="0"/>
                        </a:spcAft>
                      </a:pPr>
                      <a:r>
                        <a:rPr lang="ru-RU" sz="1200" dirty="0" err="1">
                          <a:effectLst/>
                          <a:latin typeface="Times New Roman" panose="02020603050405020304" pitchFamily="18" charset="0"/>
                          <a:cs typeface="Times New Roman" panose="02020603050405020304" pitchFamily="18" charset="0"/>
                        </a:rPr>
                        <a:t>Отримані</a:t>
                      </a:r>
                      <a:r>
                        <a:rPr lang="ru-RU" sz="1200" dirty="0">
                          <a:effectLst/>
                          <a:latin typeface="Times New Roman" panose="02020603050405020304" pitchFamily="18" charset="0"/>
                          <a:cs typeface="Times New Roman" panose="02020603050405020304" pitchFamily="18" charset="0"/>
                        </a:rPr>
                        <a:t> нагороди</a:t>
                      </a:r>
                      <a:endParaRPr lang="uk-UA" sz="1200" dirty="0">
                        <a:effectLst/>
                        <a:latin typeface="Times New Roman" panose="02020603050405020304" pitchFamily="18" charset="0"/>
                        <a:cs typeface="Times New Roman" panose="02020603050405020304" pitchFamily="18" charset="0"/>
                      </a:endParaRPr>
                    </a:p>
                    <a:p>
                      <a:pPr algn="ctr">
                        <a:lnSpc>
                          <a:spcPct val="100000"/>
                        </a:lnSpc>
                        <a:spcAft>
                          <a:spcPts val="0"/>
                        </a:spcAft>
                      </a:pPr>
                      <a:r>
                        <a:rPr lang="ru-RU" sz="1200" dirty="0">
                          <a:effectLst/>
                          <a:latin typeface="Times New Roman" panose="02020603050405020304" pitchFamily="18" charset="0"/>
                          <a:cs typeface="Times New Roman" panose="02020603050405020304" pitchFamily="18" charset="0"/>
                        </a:rPr>
                        <a:t> </a:t>
                      </a:r>
                      <a:endParaRPr lang="uk-UA"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835" marR="52835" marT="0" marB="0" anchor="ctr">
                    <a:solidFill>
                      <a:schemeClr val="accent5">
                        <a:lumMod val="40000"/>
                        <a:lumOff val="60000"/>
                      </a:schemeClr>
                    </a:solidFill>
                  </a:tcPr>
                </a:tc>
                <a:extLst>
                  <a:ext uri="{0D108BD9-81ED-4DB2-BD59-A6C34878D82A}">
                    <a16:rowId xmlns:a16="http://schemas.microsoft.com/office/drawing/2014/main" val="2254924645"/>
                  </a:ext>
                </a:extLst>
              </a:tr>
              <a:tr h="2127268">
                <a:tc>
                  <a:txBody>
                    <a:bodyPr/>
                    <a:lstStyle/>
                    <a:p>
                      <a:pPr algn="ctr">
                        <a:lnSpc>
                          <a:spcPct val="115000"/>
                        </a:lnSpc>
                        <a:spcAft>
                          <a:spcPts val="0"/>
                        </a:spcAft>
                      </a:pPr>
                      <a:r>
                        <a:rPr lang="uk-UA" sz="1200">
                          <a:effectLst/>
                          <a:latin typeface="Times New Roman" panose="02020603050405020304" pitchFamily="18" charset="0"/>
                          <a:cs typeface="Times New Roman" panose="02020603050405020304" pitchFamily="18" charset="0"/>
                        </a:rPr>
                        <a:t>1</a:t>
                      </a:r>
                      <a:endParaRPr lang="uk-UA"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52835" marR="52835" marT="0" marB="0" anchor="ctr">
                    <a:solidFill>
                      <a:schemeClr val="accent5">
                        <a:lumMod val="40000"/>
                        <a:lumOff val="60000"/>
                      </a:schemeClr>
                    </a:solidFill>
                  </a:tcPr>
                </a:tc>
                <a:tc>
                  <a:txBody>
                    <a:bodyPr/>
                    <a:lstStyle/>
                    <a:p>
                      <a:pPr>
                        <a:lnSpc>
                          <a:spcPct val="115000"/>
                        </a:lnSpc>
                        <a:spcAft>
                          <a:spcPts val="0"/>
                        </a:spcAft>
                      </a:pPr>
                      <a:r>
                        <a:rPr lang="uk-UA" sz="1200" dirty="0">
                          <a:effectLst/>
                          <a:latin typeface="Times New Roman" panose="02020603050405020304" pitchFamily="18" charset="0"/>
                          <a:cs typeface="Times New Roman" panose="02020603050405020304" pitchFamily="18" charset="0"/>
                        </a:rPr>
                        <a:t>ІІ етап. </a:t>
                      </a:r>
                      <a:r>
                        <a:rPr lang="en-AU" sz="1200" dirty="0" err="1">
                          <a:effectLst/>
                          <a:latin typeface="Times New Roman" panose="02020603050405020304" pitchFamily="18" charset="0"/>
                          <a:cs typeface="Times New Roman" panose="02020603050405020304" pitchFamily="18" charset="0"/>
                        </a:rPr>
                        <a:t>Міжнародн</a:t>
                      </a:r>
                      <a:r>
                        <a:rPr lang="uk-UA" sz="1200" dirty="0" err="1">
                          <a:effectLst/>
                          <a:latin typeface="Times New Roman" panose="02020603050405020304" pitchFamily="18" charset="0"/>
                          <a:cs typeface="Times New Roman" panose="02020603050405020304" pitchFamily="18" charset="0"/>
                        </a:rPr>
                        <a:t>ий</a:t>
                      </a:r>
                      <a:r>
                        <a:rPr lang="uk-UA" sz="1200" dirty="0">
                          <a:effectLst/>
                          <a:latin typeface="Times New Roman" panose="02020603050405020304" pitchFamily="18" charset="0"/>
                          <a:cs typeface="Times New Roman" panose="02020603050405020304" pitchFamily="18" charset="0"/>
                        </a:rPr>
                        <a:t> </a:t>
                      </a:r>
                      <a:r>
                        <a:rPr lang="en-AU" sz="1200" dirty="0" err="1">
                          <a:effectLst/>
                          <a:latin typeface="Times New Roman" panose="02020603050405020304" pitchFamily="18" charset="0"/>
                          <a:cs typeface="Times New Roman" panose="02020603050405020304" pitchFamily="18" charset="0"/>
                        </a:rPr>
                        <a:t>конкурс</a:t>
                      </a:r>
                      <a:r>
                        <a:rPr lang="en-AU" sz="1200" dirty="0">
                          <a:effectLst/>
                          <a:latin typeface="Times New Roman" panose="02020603050405020304" pitchFamily="18" charset="0"/>
                          <a:cs typeface="Times New Roman" panose="02020603050405020304" pitchFamily="18" charset="0"/>
                        </a:rPr>
                        <a:t> </a:t>
                      </a:r>
                      <a:r>
                        <a:rPr lang="en-AU" sz="1200" dirty="0" err="1">
                          <a:effectLst/>
                          <a:latin typeface="Times New Roman" panose="02020603050405020304" pitchFamily="18" charset="0"/>
                          <a:cs typeface="Times New Roman" panose="02020603050405020304" pitchFamily="18" charset="0"/>
                        </a:rPr>
                        <a:t>студентських</a:t>
                      </a:r>
                      <a:r>
                        <a:rPr lang="en-AU" sz="1200" dirty="0">
                          <a:effectLst/>
                          <a:latin typeface="Times New Roman" panose="02020603050405020304" pitchFamily="18" charset="0"/>
                          <a:cs typeface="Times New Roman" panose="02020603050405020304" pitchFamily="18" charset="0"/>
                        </a:rPr>
                        <a:t> </a:t>
                      </a:r>
                      <a:r>
                        <a:rPr lang="en-AU" sz="1200" dirty="0" err="1">
                          <a:effectLst/>
                          <a:latin typeface="Times New Roman" panose="02020603050405020304" pitchFamily="18" charset="0"/>
                          <a:cs typeface="Times New Roman" panose="02020603050405020304" pitchFamily="18" charset="0"/>
                        </a:rPr>
                        <a:t>наукових</a:t>
                      </a:r>
                      <a:r>
                        <a:rPr lang="en-AU" sz="1200" dirty="0">
                          <a:effectLst/>
                          <a:latin typeface="Times New Roman" panose="02020603050405020304" pitchFamily="18" charset="0"/>
                          <a:cs typeface="Times New Roman" panose="02020603050405020304" pitchFamily="18" charset="0"/>
                        </a:rPr>
                        <a:t> </a:t>
                      </a:r>
                      <a:r>
                        <a:rPr lang="en-AU" sz="1200" dirty="0" err="1">
                          <a:effectLst/>
                          <a:latin typeface="Times New Roman" panose="02020603050405020304" pitchFamily="18" charset="0"/>
                          <a:cs typeface="Times New Roman" panose="02020603050405020304" pitchFamily="18" charset="0"/>
                        </a:rPr>
                        <a:t>робіт</a:t>
                      </a:r>
                      <a:r>
                        <a:rPr lang="en-AU" sz="1200" dirty="0">
                          <a:effectLst/>
                          <a:latin typeface="Times New Roman" panose="02020603050405020304" pitchFamily="18" charset="0"/>
                          <a:cs typeface="Times New Roman" panose="02020603050405020304" pitchFamily="18" charset="0"/>
                        </a:rPr>
                        <a:t> «</a:t>
                      </a:r>
                      <a:r>
                        <a:rPr lang="en-AU" sz="1200" dirty="0" err="1">
                          <a:effectLst/>
                          <a:latin typeface="Times New Roman" panose="02020603050405020304" pitchFamily="18" charset="0"/>
                          <a:cs typeface="Times New Roman" panose="02020603050405020304" pitchFamily="18" charset="0"/>
                        </a:rPr>
                        <a:t>Управлінські</a:t>
                      </a:r>
                      <a:r>
                        <a:rPr lang="en-AU" sz="1200" dirty="0">
                          <a:effectLst/>
                          <a:latin typeface="Times New Roman" panose="02020603050405020304" pitchFamily="18" charset="0"/>
                          <a:cs typeface="Times New Roman" panose="02020603050405020304" pitchFamily="18" charset="0"/>
                        </a:rPr>
                        <a:t>, </a:t>
                      </a:r>
                      <a:r>
                        <a:rPr lang="en-AU" sz="1200" dirty="0" err="1">
                          <a:effectLst/>
                          <a:latin typeface="Times New Roman" panose="02020603050405020304" pitchFamily="18" charset="0"/>
                          <a:cs typeface="Times New Roman" panose="02020603050405020304" pitchFamily="18" charset="0"/>
                        </a:rPr>
                        <a:t>соціальні</a:t>
                      </a:r>
                      <a:r>
                        <a:rPr lang="en-AU" sz="1200" dirty="0">
                          <a:effectLst/>
                          <a:latin typeface="Times New Roman" panose="02020603050405020304" pitchFamily="18" charset="0"/>
                          <a:cs typeface="Times New Roman" panose="02020603050405020304" pitchFamily="18" charset="0"/>
                        </a:rPr>
                        <a:t> </a:t>
                      </a:r>
                      <a:r>
                        <a:rPr lang="en-AU" sz="1200" dirty="0" err="1">
                          <a:effectLst/>
                          <a:latin typeface="Times New Roman" panose="02020603050405020304" pitchFamily="18" charset="0"/>
                          <a:cs typeface="Times New Roman" panose="02020603050405020304" pitchFamily="18" charset="0"/>
                        </a:rPr>
                        <a:t>та</a:t>
                      </a:r>
                      <a:r>
                        <a:rPr lang="en-AU" sz="1200" dirty="0">
                          <a:effectLst/>
                          <a:latin typeface="Times New Roman" panose="02020603050405020304" pitchFamily="18" charset="0"/>
                          <a:cs typeface="Times New Roman" panose="02020603050405020304" pitchFamily="18" charset="0"/>
                        </a:rPr>
                        <a:t> </a:t>
                      </a:r>
                      <a:r>
                        <a:rPr lang="en-AU" sz="1200" dirty="0" err="1">
                          <a:effectLst/>
                          <a:latin typeface="Times New Roman" panose="02020603050405020304" pitchFamily="18" charset="0"/>
                          <a:cs typeface="Times New Roman" panose="02020603050405020304" pitchFamily="18" charset="0"/>
                        </a:rPr>
                        <a:t>поведінкові</a:t>
                      </a:r>
                      <a:r>
                        <a:rPr lang="en-AU" sz="1200" dirty="0">
                          <a:effectLst/>
                          <a:latin typeface="Times New Roman" panose="02020603050405020304" pitchFamily="18" charset="0"/>
                          <a:cs typeface="Times New Roman" panose="02020603050405020304" pitchFamily="18" charset="0"/>
                        </a:rPr>
                        <a:t> </a:t>
                      </a:r>
                      <a:r>
                        <a:rPr lang="en-AU" sz="1200" dirty="0" err="1">
                          <a:effectLst/>
                          <a:latin typeface="Times New Roman" panose="02020603050405020304" pitchFamily="18" charset="0"/>
                          <a:cs typeface="Times New Roman" panose="02020603050405020304" pitchFamily="18" charset="0"/>
                        </a:rPr>
                        <a:t>науки</a:t>
                      </a:r>
                      <a:r>
                        <a:rPr lang="en-AU" sz="1200" dirty="0">
                          <a:effectLst/>
                          <a:latin typeface="Times New Roman" panose="02020603050405020304" pitchFamily="18" charset="0"/>
                          <a:cs typeface="Times New Roman" panose="02020603050405020304" pitchFamily="18" charset="0"/>
                        </a:rPr>
                        <a:t> у </a:t>
                      </a:r>
                      <a:r>
                        <a:rPr lang="en-AU" sz="1200" dirty="0" err="1">
                          <a:effectLst/>
                          <a:latin typeface="Times New Roman" panose="02020603050405020304" pitchFamily="18" charset="0"/>
                          <a:cs typeface="Times New Roman" panose="02020603050405020304" pitchFamily="18" charset="0"/>
                        </a:rPr>
                        <a:t>реалізації</a:t>
                      </a:r>
                      <a:r>
                        <a:rPr lang="en-AU" sz="1200" dirty="0">
                          <a:effectLst/>
                          <a:latin typeface="Times New Roman" panose="02020603050405020304" pitchFamily="18" charset="0"/>
                          <a:cs typeface="Times New Roman" panose="02020603050405020304" pitchFamily="18" charset="0"/>
                        </a:rPr>
                        <a:t> </a:t>
                      </a:r>
                      <a:r>
                        <a:rPr lang="en-AU" sz="1200" dirty="0" err="1">
                          <a:effectLst/>
                          <a:latin typeface="Times New Roman" panose="02020603050405020304" pitchFamily="18" charset="0"/>
                          <a:cs typeface="Times New Roman" panose="02020603050405020304" pitchFamily="18" charset="0"/>
                        </a:rPr>
                        <a:t>засад</a:t>
                      </a:r>
                      <a:r>
                        <a:rPr lang="en-AU" sz="1200" dirty="0">
                          <a:effectLst/>
                          <a:latin typeface="Times New Roman" panose="02020603050405020304" pitchFamily="18" charset="0"/>
                          <a:cs typeface="Times New Roman" panose="02020603050405020304" pitchFamily="18" charset="0"/>
                        </a:rPr>
                        <a:t> </a:t>
                      </a:r>
                      <a:r>
                        <a:rPr lang="en-AU" sz="1200" dirty="0" err="1">
                          <a:effectLst/>
                          <a:latin typeface="Times New Roman" panose="02020603050405020304" pitchFamily="18" charset="0"/>
                          <a:cs typeface="Times New Roman" panose="02020603050405020304" pitchFamily="18" charset="0"/>
                        </a:rPr>
                        <a:t>сталого</a:t>
                      </a:r>
                      <a:r>
                        <a:rPr lang="en-AU" sz="1200" dirty="0">
                          <a:effectLst/>
                          <a:latin typeface="Times New Roman" panose="02020603050405020304" pitchFamily="18" charset="0"/>
                          <a:cs typeface="Times New Roman" panose="02020603050405020304" pitchFamily="18" charset="0"/>
                        </a:rPr>
                        <a:t> </a:t>
                      </a:r>
                      <a:r>
                        <a:rPr lang="en-AU" sz="1200" dirty="0" err="1">
                          <a:effectLst/>
                          <a:latin typeface="Times New Roman" panose="02020603050405020304" pitchFamily="18" charset="0"/>
                          <a:cs typeface="Times New Roman" panose="02020603050405020304" pitchFamily="18" charset="0"/>
                        </a:rPr>
                        <a:t>розвитку</a:t>
                      </a:r>
                      <a:r>
                        <a:rPr lang="en-AU" sz="1200" dirty="0">
                          <a:effectLst/>
                          <a:latin typeface="Times New Roman" panose="02020603050405020304" pitchFamily="18" charset="0"/>
                          <a:cs typeface="Times New Roman" panose="02020603050405020304" pitchFamily="18" charset="0"/>
                        </a:rPr>
                        <a:t>»</a:t>
                      </a:r>
                      <a:r>
                        <a:rPr lang="uk-UA" sz="1200" dirty="0">
                          <a:effectLst/>
                          <a:latin typeface="Times New Roman" panose="02020603050405020304" pitchFamily="18" charset="0"/>
                          <a:cs typeface="Times New Roman" panose="02020603050405020304" pitchFamily="18" charset="0"/>
                        </a:rPr>
                        <a:t> (</a:t>
                      </a:r>
                      <a:r>
                        <a:rPr lang="en-AU" sz="1200" dirty="0" err="1">
                          <a:effectLst/>
                          <a:latin typeface="Times New Roman" panose="02020603050405020304" pitchFamily="18" charset="0"/>
                          <a:cs typeface="Times New Roman" panose="02020603050405020304" pitchFamily="18" charset="0"/>
                        </a:rPr>
                        <a:t>Івано-Франківський</a:t>
                      </a:r>
                      <a:r>
                        <a:rPr lang="en-AU" sz="1200" dirty="0">
                          <a:effectLst/>
                          <a:latin typeface="Times New Roman" panose="02020603050405020304" pitchFamily="18" charset="0"/>
                          <a:cs typeface="Times New Roman" panose="02020603050405020304" pitchFamily="18" charset="0"/>
                        </a:rPr>
                        <a:t> </a:t>
                      </a:r>
                      <a:r>
                        <a:rPr lang="en-AU" sz="1200" dirty="0" err="1">
                          <a:effectLst/>
                          <a:latin typeface="Times New Roman" panose="02020603050405020304" pitchFamily="18" charset="0"/>
                          <a:cs typeface="Times New Roman" panose="02020603050405020304" pitchFamily="18" charset="0"/>
                        </a:rPr>
                        <a:t>національний</a:t>
                      </a:r>
                      <a:r>
                        <a:rPr lang="en-AU" sz="1200" dirty="0">
                          <a:effectLst/>
                          <a:latin typeface="Times New Roman" panose="02020603050405020304" pitchFamily="18" charset="0"/>
                          <a:cs typeface="Times New Roman" panose="02020603050405020304" pitchFamily="18" charset="0"/>
                        </a:rPr>
                        <a:t> </a:t>
                      </a:r>
                      <a:r>
                        <a:rPr lang="en-AU" sz="1200" dirty="0" err="1">
                          <a:effectLst/>
                          <a:latin typeface="Times New Roman" panose="02020603050405020304" pitchFamily="18" charset="0"/>
                          <a:cs typeface="Times New Roman" panose="02020603050405020304" pitchFamily="18" charset="0"/>
                        </a:rPr>
                        <a:t>технічний</a:t>
                      </a:r>
                      <a:r>
                        <a:rPr lang="en-AU" sz="1200" dirty="0">
                          <a:effectLst/>
                          <a:latin typeface="Times New Roman" panose="02020603050405020304" pitchFamily="18" charset="0"/>
                          <a:cs typeface="Times New Roman" panose="02020603050405020304" pitchFamily="18" charset="0"/>
                        </a:rPr>
                        <a:t> </a:t>
                      </a:r>
                      <a:r>
                        <a:rPr lang="en-AU" sz="1200" dirty="0" err="1">
                          <a:effectLst/>
                          <a:latin typeface="Times New Roman" panose="02020603050405020304" pitchFamily="18" charset="0"/>
                          <a:cs typeface="Times New Roman" panose="02020603050405020304" pitchFamily="18" charset="0"/>
                        </a:rPr>
                        <a:t>університет</a:t>
                      </a:r>
                      <a:r>
                        <a:rPr lang="en-AU" sz="1200" dirty="0">
                          <a:effectLst/>
                          <a:latin typeface="Times New Roman" panose="02020603050405020304" pitchFamily="18" charset="0"/>
                          <a:cs typeface="Times New Roman" panose="02020603050405020304" pitchFamily="18" charset="0"/>
                        </a:rPr>
                        <a:t> </a:t>
                      </a:r>
                      <a:r>
                        <a:rPr lang="en-AU" sz="1200" dirty="0" err="1">
                          <a:effectLst/>
                          <a:latin typeface="Times New Roman" panose="02020603050405020304" pitchFamily="18" charset="0"/>
                          <a:cs typeface="Times New Roman" panose="02020603050405020304" pitchFamily="18" charset="0"/>
                        </a:rPr>
                        <a:t>нафти</a:t>
                      </a:r>
                      <a:r>
                        <a:rPr lang="en-AU" sz="1200" dirty="0">
                          <a:effectLst/>
                          <a:latin typeface="Times New Roman" panose="02020603050405020304" pitchFamily="18" charset="0"/>
                          <a:cs typeface="Times New Roman" panose="02020603050405020304" pitchFamily="18" charset="0"/>
                        </a:rPr>
                        <a:t> і </a:t>
                      </a:r>
                      <a:r>
                        <a:rPr lang="en-AU" sz="1200" dirty="0" err="1">
                          <a:effectLst/>
                          <a:latin typeface="Times New Roman" panose="02020603050405020304" pitchFamily="18" charset="0"/>
                          <a:cs typeface="Times New Roman" panose="02020603050405020304" pitchFamily="18" charset="0"/>
                        </a:rPr>
                        <a:t>газу</a:t>
                      </a:r>
                      <a:r>
                        <a:rPr lang="uk-UA" sz="1200" dirty="0">
                          <a:effectLst/>
                          <a:latin typeface="Times New Roman" panose="02020603050405020304" pitchFamily="18" charset="0"/>
                          <a:cs typeface="Times New Roman" panose="02020603050405020304" pitchFamily="18" charset="0"/>
                        </a:rPr>
                        <a:t>)</a:t>
                      </a:r>
                    </a:p>
                    <a:p>
                      <a:pPr>
                        <a:lnSpc>
                          <a:spcPct val="115000"/>
                        </a:lnSpc>
                        <a:spcAft>
                          <a:spcPts val="0"/>
                        </a:spcAft>
                      </a:pPr>
                      <a:r>
                        <a:rPr lang="uk-UA" sz="1200" dirty="0">
                          <a:effectLst/>
                          <a:latin typeface="Times New Roman" panose="02020603050405020304" pitchFamily="18" charset="0"/>
                          <a:cs typeface="Times New Roman" panose="02020603050405020304" pitchFamily="18" charset="0"/>
                        </a:rPr>
                        <a:t>Україна</a:t>
                      </a:r>
                      <a:endParaRPr lang="uk-UA"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835" marR="52835" marT="0" marB="0" anchor="ctr">
                    <a:solidFill>
                      <a:schemeClr val="accent5">
                        <a:lumMod val="40000"/>
                        <a:lumOff val="60000"/>
                      </a:schemeClr>
                    </a:solidFill>
                  </a:tcPr>
                </a:tc>
                <a:tc>
                  <a:txBody>
                    <a:bodyPr/>
                    <a:lstStyle/>
                    <a:p>
                      <a:pPr algn="ctr">
                        <a:lnSpc>
                          <a:spcPct val="115000"/>
                        </a:lnSpc>
                        <a:spcAft>
                          <a:spcPts val="0"/>
                        </a:spcAft>
                      </a:pPr>
                      <a:r>
                        <a:rPr lang="ru-RU" sz="1200" kern="1200" dirty="0" err="1">
                          <a:effectLst/>
                          <a:latin typeface="Times New Roman" panose="02020603050405020304" pitchFamily="18" charset="0"/>
                          <a:cs typeface="Times New Roman" panose="02020603050405020304" pitchFamily="18" charset="0"/>
                        </a:rPr>
                        <a:t>Боднар</a:t>
                      </a:r>
                      <a:r>
                        <a:rPr lang="ru-RU" sz="1200" kern="1200" dirty="0">
                          <a:effectLst/>
                          <a:latin typeface="Times New Roman" panose="02020603050405020304" pitchFamily="18" charset="0"/>
                          <a:cs typeface="Times New Roman" panose="02020603050405020304" pitchFamily="18" charset="0"/>
                        </a:rPr>
                        <a:t> </a:t>
                      </a:r>
                      <a:r>
                        <a:rPr lang="ru-RU" sz="1200" kern="1200" dirty="0" err="1">
                          <a:effectLst/>
                          <a:latin typeface="Times New Roman" panose="02020603050405020304" pitchFamily="18" charset="0"/>
                          <a:cs typeface="Times New Roman" panose="02020603050405020304" pitchFamily="18" charset="0"/>
                        </a:rPr>
                        <a:t>Роксолана</a:t>
                      </a:r>
                      <a:r>
                        <a:rPr lang="ru-RU" sz="1200" kern="1200" dirty="0">
                          <a:effectLst/>
                          <a:latin typeface="Times New Roman" panose="02020603050405020304" pitchFamily="18" charset="0"/>
                          <a:cs typeface="Times New Roman" panose="02020603050405020304" pitchFamily="18" charset="0"/>
                        </a:rPr>
                        <a:t> </a:t>
                      </a:r>
                      <a:endParaRPr lang="uk-UA" sz="1200" dirty="0">
                        <a:effectLst/>
                        <a:latin typeface="Times New Roman" panose="02020603050405020304" pitchFamily="18" charset="0"/>
                        <a:cs typeface="Times New Roman" panose="02020603050405020304" pitchFamily="18" charset="0"/>
                      </a:endParaRPr>
                    </a:p>
                    <a:p>
                      <a:pPr algn="ctr">
                        <a:lnSpc>
                          <a:spcPct val="115000"/>
                        </a:lnSpc>
                        <a:spcAft>
                          <a:spcPts val="0"/>
                        </a:spcAft>
                      </a:pPr>
                      <a:r>
                        <a:rPr lang="uk-UA" sz="1200" cap="all" dirty="0">
                          <a:effectLst/>
                          <a:latin typeface="Times New Roman" panose="02020603050405020304" pitchFamily="18" charset="0"/>
                          <a:cs typeface="Times New Roman" panose="02020603050405020304" pitchFamily="18" charset="0"/>
                        </a:rPr>
                        <a:t>«Вплив віртуальних фінансів на сталий розвиток економіки країни в умовах </a:t>
                      </a:r>
                      <a:r>
                        <a:rPr lang="uk-UA" sz="1200" cap="all" dirty="0" err="1">
                          <a:effectLst/>
                          <a:latin typeface="Times New Roman" panose="02020603050405020304" pitchFamily="18" charset="0"/>
                          <a:cs typeface="Times New Roman" panose="02020603050405020304" pitchFamily="18" charset="0"/>
                        </a:rPr>
                        <a:t>діджиталізації</a:t>
                      </a:r>
                      <a:r>
                        <a:rPr lang="uk-UA" sz="1200" cap="all" dirty="0">
                          <a:effectLst/>
                          <a:latin typeface="Times New Roman" panose="02020603050405020304" pitchFamily="18" charset="0"/>
                          <a:cs typeface="Times New Roman" panose="02020603050405020304" pitchFamily="18" charset="0"/>
                        </a:rPr>
                        <a:t>»</a:t>
                      </a:r>
                      <a:r>
                        <a:rPr lang="ru-RU" sz="1200" dirty="0">
                          <a:effectLst/>
                          <a:latin typeface="Times New Roman" panose="02020603050405020304" pitchFamily="18" charset="0"/>
                          <a:cs typeface="Times New Roman" panose="02020603050405020304" pitchFamily="18" charset="0"/>
                        </a:rPr>
                        <a:t> </a:t>
                      </a:r>
                      <a:endParaRPr lang="uk-UA"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835" marR="52835" marT="0" marB="0" anchor="ctr">
                    <a:solidFill>
                      <a:schemeClr val="accent5">
                        <a:lumMod val="40000"/>
                        <a:lumOff val="60000"/>
                      </a:schemeClr>
                    </a:solidFill>
                  </a:tcPr>
                </a:tc>
                <a:tc>
                  <a:txBody>
                    <a:bodyPr/>
                    <a:lstStyle/>
                    <a:p>
                      <a:pPr algn="ctr">
                        <a:lnSpc>
                          <a:spcPct val="115000"/>
                        </a:lnSpc>
                        <a:spcAft>
                          <a:spcPts val="0"/>
                        </a:spcAft>
                      </a:pPr>
                      <a:r>
                        <a:rPr lang="uk-UA" sz="1200" dirty="0">
                          <a:effectLst/>
                          <a:latin typeface="Times New Roman" panose="02020603050405020304" pitchFamily="18" charset="0"/>
                          <a:cs typeface="Times New Roman" panose="02020603050405020304" pitchFamily="18" charset="0"/>
                        </a:rPr>
                        <a:t>Диплом 2 ступеня</a:t>
                      </a:r>
                      <a:endParaRPr lang="uk-UA"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835" marR="52835" marT="0" marB="0" anchor="ctr">
                    <a:solidFill>
                      <a:schemeClr val="accent5">
                        <a:lumMod val="40000"/>
                        <a:lumOff val="60000"/>
                      </a:schemeClr>
                    </a:solidFill>
                  </a:tcPr>
                </a:tc>
                <a:extLst>
                  <a:ext uri="{0D108BD9-81ED-4DB2-BD59-A6C34878D82A}">
                    <a16:rowId xmlns:a16="http://schemas.microsoft.com/office/drawing/2014/main" val="969721161"/>
                  </a:ext>
                </a:extLst>
              </a:tr>
              <a:tr h="2017930">
                <a:tc>
                  <a:txBody>
                    <a:bodyPr/>
                    <a:lstStyle/>
                    <a:p>
                      <a:pPr>
                        <a:lnSpc>
                          <a:spcPct val="115000"/>
                        </a:lnSpc>
                        <a:spcAft>
                          <a:spcPts val="0"/>
                        </a:spcAft>
                      </a:pPr>
                      <a:r>
                        <a:rPr lang="uk-UA" sz="1200">
                          <a:effectLst/>
                          <a:latin typeface="Times New Roman" panose="02020603050405020304" pitchFamily="18" charset="0"/>
                          <a:cs typeface="Times New Roman" panose="02020603050405020304" pitchFamily="18" charset="0"/>
                        </a:rPr>
                        <a:t>2</a:t>
                      </a:r>
                      <a:endParaRPr lang="uk-UA"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52835" marR="52835" marT="0" marB="0">
                    <a:solidFill>
                      <a:schemeClr val="accent5">
                        <a:lumMod val="40000"/>
                        <a:lumOff val="60000"/>
                      </a:schemeClr>
                    </a:solidFill>
                  </a:tcPr>
                </a:tc>
                <a:tc>
                  <a:txBody>
                    <a:bodyPr/>
                    <a:lstStyle/>
                    <a:p>
                      <a:pPr>
                        <a:lnSpc>
                          <a:spcPct val="115000"/>
                        </a:lnSpc>
                        <a:spcAft>
                          <a:spcPts val="0"/>
                        </a:spcAft>
                      </a:pPr>
                      <a:r>
                        <a:rPr lang="ru-RU" sz="1200" dirty="0">
                          <a:effectLst/>
                          <a:latin typeface="Times New Roman" panose="02020603050405020304" pitchFamily="18" charset="0"/>
                          <a:cs typeface="Times New Roman" panose="02020603050405020304" pitchFamily="18" charset="0"/>
                        </a:rPr>
                        <a:t>ІІ тур. </a:t>
                      </a:r>
                      <a:r>
                        <a:rPr lang="uk-UA" sz="1200" dirty="0">
                          <a:effectLst/>
                          <a:latin typeface="Times New Roman" panose="02020603050405020304" pitchFamily="18" charset="0"/>
                          <a:cs typeface="Times New Roman" panose="02020603050405020304" pitchFamily="18" charset="0"/>
                        </a:rPr>
                        <a:t>Міжнародний </a:t>
                      </a:r>
                      <a:r>
                        <a:rPr lang="ru-RU" sz="1200" dirty="0">
                          <a:effectLst/>
                          <a:latin typeface="Times New Roman" panose="02020603050405020304" pitchFamily="18" charset="0"/>
                          <a:cs typeface="Times New Roman" panose="02020603050405020304" pitchFamily="18" charset="0"/>
                        </a:rPr>
                        <a:t>конкурс </a:t>
                      </a:r>
                      <a:r>
                        <a:rPr lang="ru-RU" sz="1200" dirty="0" err="1">
                          <a:effectLst/>
                          <a:latin typeface="Times New Roman" panose="02020603050405020304" pitchFamily="18" charset="0"/>
                          <a:cs typeface="Times New Roman" panose="02020603050405020304" pitchFamily="18" charset="0"/>
                        </a:rPr>
                        <a:t>студентських</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наукових</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робіт</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Імплементація</a:t>
                      </a:r>
                      <a:r>
                        <a:rPr lang="ru-RU" sz="1200" dirty="0">
                          <a:effectLst/>
                          <a:latin typeface="Times New Roman" panose="02020603050405020304" pitchFamily="18" charset="0"/>
                          <a:cs typeface="Times New Roman" panose="02020603050405020304" pitchFamily="18" charset="0"/>
                        </a:rPr>
                        <a:t> Угоди про </a:t>
                      </a:r>
                      <a:r>
                        <a:rPr lang="ru-RU" sz="1200" dirty="0" err="1">
                          <a:effectLst/>
                          <a:latin typeface="Times New Roman" panose="02020603050405020304" pitchFamily="18" charset="0"/>
                          <a:cs typeface="Times New Roman" panose="02020603050405020304" pitchFamily="18" charset="0"/>
                        </a:rPr>
                        <a:t>асоціацію</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між</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Україною</a:t>
                      </a:r>
                      <a:r>
                        <a:rPr lang="ru-RU" sz="1200" dirty="0">
                          <a:effectLst/>
                          <a:latin typeface="Times New Roman" panose="02020603050405020304" pitchFamily="18" charset="0"/>
                          <a:cs typeface="Times New Roman" panose="02020603050405020304" pitchFamily="18" charset="0"/>
                        </a:rPr>
                        <a:t> та ЄС в </a:t>
                      </a:r>
                      <a:r>
                        <a:rPr lang="ru-RU" sz="1200" dirty="0" err="1">
                          <a:effectLst/>
                          <a:latin typeface="Times New Roman" panose="02020603050405020304" pitchFamily="18" charset="0"/>
                          <a:cs typeface="Times New Roman" panose="02020603050405020304" pitchFamily="18" charset="0"/>
                        </a:rPr>
                        <a:t>контексті</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транскордонного</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співробітництва</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Транскарпатський</a:t>
                      </a:r>
                      <a:r>
                        <a:rPr lang="ru-RU" sz="1200" dirty="0">
                          <a:effectLst/>
                          <a:latin typeface="Times New Roman" panose="02020603050405020304" pitchFamily="18" charset="0"/>
                          <a:cs typeface="Times New Roman" panose="02020603050405020304" pitchFamily="18" charset="0"/>
                        </a:rPr>
                        <a:t> центр Жана Моне з </a:t>
                      </a:r>
                      <a:r>
                        <a:rPr lang="ru-RU" sz="1200" dirty="0" err="1">
                          <a:effectLst/>
                          <a:latin typeface="Times New Roman" panose="02020603050405020304" pitchFamily="18" charset="0"/>
                          <a:cs typeface="Times New Roman" panose="02020603050405020304" pitchFamily="18" charset="0"/>
                        </a:rPr>
                        <a:t>дослідження</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європейських</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стратегій</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розвитку</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Ужгорогдського</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національного</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університету</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Україна</a:t>
                      </a:r>
                      <a:r>
                        <a:rPr lang="ru-RU" sz="1200" dirty="0">
                          <a:effectLst/>
                          <a:latin typeface="Times New Roman" panose="02020603050405020304" pitchFamily="18" charset="0"/>
                          <a:cs typeface="Times New Roman" panose="02020603050405020304" pitchFamily="18" charset="0"/>
                        </a:rPr>
                        <a:t>, 1 </a:t>
                      </a:r>
                      <a:r>
                        <a:rPr lang="ru-RU" sz="1200" dirty="0" err="1">
                          <a:effectLst/>
                          <a:latin typeface="Times New Roman" panose="02020603050405020304" pitchFamily="18" charset="0"/>
                          <a:cs typeface="Times New Roman" panose="02020603050405020304" pitchFamily="18" charset="0"/>
                        </a:rPr>
                        <a:t>квітня</a:t>
                      </a:r>
                      <a:r>
                        <a:rPr lang="ru-RU" sz="1200" dirty="0">
                          <a:effectLst/>
                          <a:latin typeface="Times New Roman" panose="02020603050405020304" pitchFamily="18" charset="0"/>
                          <a:cs typeface="Times New Roman" panose="02020603050405020304" pitchFamily="18" charset="0"/>
                        </a:rPr>
                        <a:t> 2022 року</a:t>
                      </a:r>
                      <a:endParaRPr lang="uk-UA"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835" marR="52835" marT="0" marB="0">
                    <a:solidFill>
                      <a:schemeClr val="accent5">
                        <a:lumMod val="40000"/>
                        <a:lumOff val="60000"/>
                      </a:schemeClr>
                    </a:solidFill>
                  </a:tcPr>
                </a:tc>
                <a:tc>
                  <a:txBody>
                    <a:bodyPr/>
                    <a:lstStyle/>
                    <a:p>
                      <a:pPr algn="ctr">
                        <a:lnSpc>
                          <a:spcPct val="115000"/>
                        </a:lnSpc>
                        <a:spcAft>
                          <a:spcPts val="0"/>
                        </a:spcAft>
                      </a:pPr>
                      <a:endParaRPr lang="ru-RU" sz="1200" dirty="0">
                        <a:effectLst/>
                        <a:latin typeface="Times New Roman" panose="02020603050405020304" pitchFamily="18" charset="0"/>
                        <a:cs typeface="Times New Roman" panose="02020603050405020304" pitchFamily="18" charset="0"/>
                      </a:endParaRPr>
                    </a:p>
                    <a:p>
                      <a:pPr algn="ctr">
                        <a:lnSpc>
                          <a:spcPct val="115000"/>
                        </a:lnSpc>
                        <a:spcAft>
                          <a:spcPts val="0"/>
                        </a:spcAft>
                      </a:pPr>
                      <a:r>
                        <a:rPr lang="ru-RU" sz="1200" dirty="0">
                          <a:effectLst/>
                          <a:latin typeface="Times New Roman" panose="02020603050405020304" pitchFamily="18" charset="0"/>
                          <a:cs typeface="Times New Roman" panose="02020603050405020304" pitchFamily="18" charset="0"/>
                        </a:rPr>
                        <a:t>Корж Марта «</a:t>
                      </a:r>
                      <a:r>
                        <a:rPr lang="ru-RU" sz="1200" dirty="0" err="1">
                          <a:effectLst/>
                          <a:latin typeface="Times New Roman" panose="02020603050405020304" pitchFamily="18" charset="0"/>
                          <a:cs typeface="Times New Roman" panose="02020603050405020304" pitchFamily="18" charset="0"/>
                        </a:rPr>
                        <a:t>Інструменти</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Європейського</a:t>
                      </a:r>
                      <a:r>
                        <a:rPr lang="ru-RU" sz="1200" dirty="0">
                          <a:effectLst/>
                          <a:latin typeface="Times New Roman" panose="02020603050405020304" pitchFamily="18" charset="0"/>
                          <a:cs typeface="Times New Roman" panose="02020603050405020304" pitchFamily="18" charset="0"/>
                        </a:rPr>
                        <a:t> зеленого курсу для </a:t>
                      </a:r>
                      <a:r>
                        <a:rPr lang="ru-RU" sz="1200" dirty="0" err="1">
                          <a:effectLst/>
                          <a:latin typeface="Times New Roman" panose="02020603050405020304" pitchFamily="18" charset="0"/>
                          <a:cs typeface="Times New Roman" panose="02020603050405020304" pitchFamily="18" charset="0"/>
                        </a:rPr>
                        <a:t>сталого</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розвитку</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міст</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України</a:t>
                      </a:r>
                      <a:r>
                        <a:rPr lang="ru-RU" sz="1200" dirty="0">
                          <a:effectLst/>
                          <a:latin typeface="Times New Roman" panose="02020603050405020304" pitchFamily="18" charset="0"/>
                          <a:cs typeface="Times New Roman" panose="02020603050405020304" pitchFamily="18" charset="0"/>
                        </a:rPr>
                        <a:t>»</a:t>
                      </a:r>
                      <a:endParaRPr lang="uk-UA"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835" marR="52835" marT="0" marB="0">
                    <a:solidFill>
                      <a:schemeClr val="accent5">
                        <a:lumMod val="40000"/>
                        <a:lumOff val="60000"/>
                      </a:schemeClr>
                    </a:solidFill>
                  </a:tcPr>
                </a:tc>
                <a:tc>
                  <a:txBody>
                    <a:bodyPr/>
                    <a:lstStyle/>
                    <a:p>
                      <a:pPr algn="ctr">
                        <a:lnSpc>
                          <a:spcPct val="115000"/>
                        </a:lnSpc>
                        <a:spcAft>
                          <a:spcPts val="0"/>
                        </a:spcAft>
                      </a:pPr>
                      <a:r>
                        <a:rPr lang="ru-RU" sz="1200" dirty="0" err="1">
                          <a:effectLst/>
                          <a:latin typeface="Times New Roman" panose="02020603050405020304" pitchFamily="18" charset="0"/>
                          <a:cs typeface="Times New Roman" panose="02020603050405020304" pitchFamily="18" charset="0"/>
                        </a:rPr>
                        <a:t>Іменний</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сертифікат</a:t>
                      </a:r>
                      <a:r>
                        <a:rPr lang="ru-RU" sz="1200" dirty="0">
                          <a:effectLst/>
                          <a:latin typeface="Times New Roman" panose="02020603050405020304" pitchFamily="18" charset="0"/>
                          <a:cs typeface="Times New Roman" panose="02020603050405020304" pitchFamily="18" charset="0"/>
                        </a:rPr>
                        <a:t> – </a:t>
                      </a:r>
                      <a:r>
                        <a:rPr lang="ru-RU" sz="1200" dirty="0" err="1">
                          <a:effectLst/>
                          <a:latin typeface="Times New Roman" panose="02020603050405020304" pitchFamily="18" charset="0"/>
                          <a:cs typeface="Times New Roman" panose="02020603050405020304" pitchFamily="18" charset="0"/>
                        </a:rPr>
                        <a:t>переможець</a:t>
                      </a:r>
                      <a:r>
                        <a:rPr lang="ru-RU" sz="1200" dirty="0">
                          <a:effectLst/>
                          <a:latin typeface="Times New Roman" panose="02020603050405020304" pitchFamily="18" charset="0"/>
                          <a:cs typeface="Times New Roman" panose="02020603050405020304" pitchFamily="18" charset="0"/>
                        </a:rPr>
                        <a:t> конкурсу</a:t>
                      </a:r>
                      <a:endParaRPr lang="uk-UA"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835" marR="52835" marT="0" marB="0">
                    <a:solidFill>
                      <a:schemeClr val="accent5">
                        <a:lumMod val="40000"/>
                        <a:lumOff val="60000"/>
                      </a:schemeClr>
                    </a:solidFill>
                  </a:tcPr>
                </a:tc>
                <a:extLst>
                  <a:ext uri="{0D108BD9-81ED-4DB2-BD59-A6C34878D82A}">
                    <a16:rowId xmlns:a16="http://schemas.microsoft.com/office/drawing/2014/main" val="1166106981"/>
                  </a:ext>
                </a:extLst>
              </a:tr>
              <a:tr h="840573">
                <a:tc>
                  <a:txBody>
                    <a:bodyPr/>
                    <a:lstStyle/>
                    <a:p>
                      <a:pPr>
                        <a:lnSpc>
                          <a:spcPct val="115000"/>
                        </a:lnSpc>
                        <a:spcAft>
                          <a:spcPts val="0"/>
                        </a:spcAft>
                      </a:pPr>
                      <a:r>
                        <a:rPr lang="uk-UA" sz="1200">
                          <a:effectLst/>
                          <a:latin typeface="Times New Roman" panose="02020603050405020304" pitchFamily="18" charset="0"/>
                          <a:cs typeface="Times New Roman" panose="02020603050405020304" pitchFamily="18" charset="0"/>
                        </a:rPr>
                        <a:t>3</a:t>
                      </a:r>
                      <a:endParaRPr lang="uk-UA"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52835" marR="52835" marT="0" marB="0">
                    <a:solidFill>
                      <a:schemeClr val="accent5">
                        <a:lumMod val="40000"/>
                        <a:lumOff val="60000"/>
                      </a:schemeClr>
                    </a:solidFill>
                  </a:tcPr>
                </a:tc>
                <a:tc>
                  <a:txBody>
                    <a:bodyPr/>
                    <a:lstStyle/>
                    <a:p>
                      <a:pPr>
                        <a:lnSpc>
                          <a:spcPct val="115000"/>
                        </a:lnSpc>
                        <a:spcAft>
                          <a:spcPts val="0"/>
                        </a:spcAft>
                      </a:pPr>
                      <a:r>
                        <a:rPr lang="ru-RU" sz="1200" dirty="0">
                          <a:effectLst/>
                          <a:latin typeface="Times New Roman" panose="02020603050405020304" pitchFamily="18" charset="0"/>
                          <a:cs typeface="Times New Roman" panose="02020603050405020304" pitchFamily="18" charset="0"/>
                        </a:rPr>
                        <a:t>ІІ тур</a:t>
                      </a:r>
                      <a:r>
                        <a:rPr lang="uk-UA" sz="1200" dirty="0">
                          <a:effectLst/>
                          <a:latin typeface="Times New Roman" panose="02020603050405020304" pitchFamily="18" charset="0"/>
                          <a:cs typeface="Times New Roman" panose="02020603050405020304" pitchFamily="18" charset="0"/>
                        </a:rPr>
                        <a:t>.</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Міжнародний</a:t>
                      </a:r>
                      <a:r>
                        <a:rPr lang="ru-RU" sz="1200" dirty="0">
                          <a:effectLst/>
                          <a:latin typeface="Times New Roman" panose="02020603050405020304" pitchFamily="18" charset="0"/>
                          <a:cs typeface="Times New Roman" panose="02020603050405020304" pitchFamily="18" charset="0"/>
                        </a:rPr>
                        <a:t> конкурс </a:t>
                      </a:r>
                      <a:r>
                        <a:rPr lang="ru-RU" sz="1200" dirty="0" err="1">
                          <a:effectLst/>
                          <a:latin typeface="Times New Roman" panose="02020603050405020304" pitchFamily="18" charset="0"/>
                          <a:cs typeface="Times New Roman" panose="02020603050405020304" pitchFamily="18" charset="0"/>
                        </a:rPr>
                        <a:t>студентських</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наукових</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робіт</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Чорноморська</a:t>
                      </a:r>
                      <a:r>
                        <a:rPr lang="ru-RU" sz="1200" dirty="0">
                          <a:effectLst/>
                          <a:latin typeface="Times New Roman" panose="02020603050405020304" pitchFamily="18" charset="0"/>
                          <a:cs typeface="Times New Roman" panose="02020603050405020304" pitchFamily="18" charset="0"/>
                        </a:rPr>
                        <a:t> наука» </a:t>
                      </a:r>
                      <a:r>
                        <a:rPr lang="ru-RU" sz="1200" dirty="0" err="1">
                          <a:effectLst/>
                          <a:latin typeface="Times New Roman" panose="02020603050405020304" pitchFamily="18" charset="0"/>
                          <a:cs typeface="Times New Roman" panose="02020603050405020304" pitchFamily="18" charset="0"/>
                        </a:rPr>
                        <a:t>BlackSeaScience</a:t>
                      </a:r>
                      <a:r>
                        <a:rPr lang="ru-RU" sz="1200" dirty="0">
                          <a:effectLst/>
                          <a:latin typeface="Times New Roman" panose="02020603050405020304" pitchFamily="18" charset="0"/>
                          <a:cs typeface="Times New Roman" panose="02020603050405020304" pitchFamily="18" charset="0"/>
                        </a:rPr>
                        <a:t>, Одеса</a:t>
                      </a:r>
                      <a:endParaRPr lang="uk-UA"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835" marR="52835" marT="0" marB="0">
                    <a:solidFill>
                      <a:schemeClr val="accent5">
                        <a:lumMod val="40000"/>
                        <a:lumOff val="60000"/>
                      </a:schemeClr>
                    </a:solidFill>
                  </a:tcPr>
                </a:tc>
                <a:tc>
                  <a:txBody>
                    <a:bodyPr/>
                    <a:lstStyle/>
                    <a:p>
                      <a:pPr algn="ctr">
                        <a:lnSpc>
                          <a:spcPct val="115000"/>
                        </a:lnSpc>
                        <a:spcAft>
                          <a:spcPts val="0"/>
                        </a:spcAft>
                      </a:pPr>
                      <a:r>
                        <a:rPr lang="ru-RU" sz="1200" dirty="0" err="1">
                          <a:effectLst/>
                          <a:latin typeface="Times New Roman" panose="02020603050405020304" pitchFamily="18" charset="0"/>
                          <a:cs typeface="Times New Roman" panose="02020603050405020304" pitchFamily="18" charset="0"/>
                        </a:rPr>
                        <a:t>Софія</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Стахів</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Державна</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підтримка</a:t>
                      </a:r>
                      <a:r>
                        <a:rPr lang="ru-RU" sz="1200" dirty="0">
                          <a:effectLst/>
                          <a:latin typeface="Times New Roman" panose="02020603050405020304" pitchFamily="18" charset="0"/>
                          <a:cs typeface="Times New Roman" panose="02020603050405020304" pitchFamily="18" charset="0"/>
                        </a:rPr>
                        <a:t> малого </a:t>
                      </a:r>
                      <a:r>
                        <a:rPr lang="ru-RU" sz="1200" dirty="0" err="1">
                          <a:effectLst/>
                          <a:latin typeface="Times New Roman" panose="02020603050405020304" pitchFamily="18" charset="0"/>
                          <a:cs typeface="Times New Roman" panose="02020603050405020304" pitchFamily="18" charset="0"/>
                        </a:rPr>
                        <a:t>бізнесу</a:t>
                      </a:r>
                      <a:r>
                        <a:rPr lang="ru-RU" sz="1200" dirty="0">
                          <a:effectLst/>
                          <a:latin typeface="Times New Roman" panose="02020603050405020304" pitchFamily="18" charset="0"/>
                          <a:cs typeface="Times New Roman" panose="02020603050405020304" pitchFamily="18" charset="0"/>
                        </a:rPr>
                        <a:t> в </a:t>
                      </a:r>
                      <a:r>
                        <a:rPr lang="ru-RU" sz="1200" dirty="0" err="1">
                          <a:effectLst/>
                          <a:latin typeface="Times New Roman" panose="02020603050405020304" pitchFamily="18" charset="0"/>
                          <a:cs typeface="Times New Roman" panose="02020603050405020304" pitchFamily="18" charset="0"/>
                        </a:rPr>
                        <a:t>Україні</a:t>
                      </a:r>
                      <a:r>
                        <a:rPr lang="ru-RU" sz="1200" dirty="0">
                          <a:effectLst/>
                          <a:latin typeface="Times New Roman" panose="02020603050405020304" pitchFamily="18" charset="0"/>
                          <a:cs typeface="Times New Roman" panose="02020603050405020304" pitchFamily="18" charset="0"/>
                        </a:rPr>
                        <a:t>»</a:t>
                      </a:r>
                      <a:endParaRPr lang="uk-UA"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835" marR="52835" marT="0" marB="0">
                    <a:solidFill>
                      <a:schemeClr val="accent5">
                        <a:lumMod val="40000"/>
                        <a:lumOff val="60000"/>
                      </a:schemeClr>
                    </a:solidFill>
                  </a:tcPr>
                </a:tc>
                <a:tc>
                  <a:txBody>
                    <a:bodyPr/>
                    <a:lstStyle/>
                    <a:p>
                      <a:pPr algn="ctr">
                        <a:lnSpc>
                          <a:spcPct val="115000"/>
                        </a:lnSpc>
                        <a:spcAft>
                          <a:spcPts val="0"/>
                        </a:spcAft>
                      </a:pPr>
                      <a:r>
                        <a:rPr lang="ru-RU" sz="1200" dirty="0" err="1">
                          <a:effectLst/>
                          <a:latin typeface="Times New Roman" panose="02020603050405020304" pitchFamily="18" charset="0"/>
                          <a:cs typeface="Times New Roman" panose="02020603050405020304" pitchFamily="18" charset="0"/>
                        </a:rPr>
                        <a:t>Учасник</a:t>
                      </a:r>
                      <a:r>
                        <a:rPr lang="ru-RU" sz="1200" dirty="0">
                          <a:effectLst/>
                          <a:latin typeface="Times New Roman" panose="02020603050405020304" pitchFamily="18" charset="0"/>
                          <a:cs typeface="Times New Roman" panose="02020603050405020304" pitchFamily="18" charset="0"/>
                        </a:rPr>
                        <a:t> </a:t>
                      </a:r>
                      <a:r>
                        <a:rPr lang="ru-RU" sz="1200" dirty="0" err="1">
                          <a:effectLst/>
                          <a:latin typeface="Times New Roman" panose="02020603050405020304" pitchFamily="18" charset="0"/>
                          <a:cs typeface="Times New Roman" panose="02020603050405020304" pitchFamily="18" charset="0"/>
                        </a:rPr>
                        <a:t>фіналу</a:t>
                      </a:r>
                      <a:endParaRPr lang="uk-UA"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835" marR="52835" marT="0" marB="0">
                    <a:solidFill>
                      <a:schemeClr val="accent5">
                        <a:lumMod val="40000"/>
                        <a:lumOff val="60000"/>
                      </a:schemeClr>
                    </a:solidFill>
                  </a:tcPr>
                </a:tc>
                <a:extLst>
                  <a:ext uri="{0D108BD9-81ED-4DB2-BD59-A6C34878D82A}">
                    <a16:rowId xmlns:a16="http://schemas.microsoft.com/office/drawing/2014/main" val="3517630484"/>
                  </a:ext>
                </a:extLst>
              </a:tr>
            </a:tbl>
          </a:graphicData>
        </a:graphic>
      </p:graphicFrame>
      <p:sp>
        <p:nvSpPr>
          <p:cNvPr id="3" name="Rectangle 1">
            <a:extLst>
              <a:ext uri="{FF2B5EF4-FFF2-40B4-BE49-F238E27FC236}">
                <a16:creationId xmlns:a16="http://schemas.microsoft.com/office/drawing/2014/main" id="{BB8D848E-EBE5-4F44-9DF4-2C75D1CBD5BB}"/>
              </a:ext>
            </a:extLst>
          </p:cNvPr>
          <p:cNvSpPr>
            <a:spLocks noChangeArrowheads="1"/>
          </p:cNvSpPr>
          <p:nvPr/>
        </p:nvSpPr>
        <p:spPr bwMode="auto">
          <a:xfrm>
            <a:off x="210994" y="530268"/>
            <a:ext cx="911788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hangingPunct="0">
              <a:tabLst>
                <a:tab pos="630238" algn="l"/>
              </a:tabLst>
              <a:defRPr>
                <a:solidFill>
                  <a:schemeClr val="tx1"/>
                </a:solidFill>
                <a:latin typeface="Arial" panose="020B0604020202020204" pitchFamily="34" charset="0"/>
              </a:defRPr>
            </a:lvl1pPr>
            <a:lvl2pPr eaLnBrk="0" hangingPunct="0">
              <a:tabLst>
                <a:tab pos="630238" algn="l"/>
              </a:tabLst>
              <a:defRPr>
                <a:solidFill>
                  <a:schemeClr val="tx1"/>
                </a:solidFill>
                <a:latin typeface="Arial" panose="020B0604020202020204" pitchFamily="34" charset="0"/>
              </a:defRPr>
            </a:lvl2pPr>
            <a:lvl3pPr eaLnBrk="0" hangingPunct="0">
              <a:tabLst>
                <a:tab pos="630238" algn="l"/>
              </a:tabLst>
              <a:defRPr>
                <a:solidFill>
                  <a:schemeClr val="tx1"/>
                </a:solidFill>
                <a:latin typeface="Arial" panose="020B0604020202020204" pitchFamily="34" charset="0"/>
              </a:defRPr>
            </a:lvl3pPr>
            <a:lvl4pPr eaLnBrk="0" hangingPunct="0">
              <a:tabLst>
                <a:tab pos="630238" algn="l"/>
              </a:tabLst>
              <a:defRPr>
                <a:solidFill>
                  <a:schemeClr val="tx1"/>
                </a:solidFill>
                <a:latin typeface="Arial" panose="020B0604020202020204" pitchFamily="34" charset="0"/>
              </a:defRPr>
            </a:lvl4pPr>
            <a:lvl5pPr eaLnBrk="0" hangingPunct="0">
              <a:tabLst>
                <a:tab pos="630238" algn="l"/>
              </a:tabLst>
              <a:defRPr>
                <a:solidFill>
                  <a:schemeClr val="tx1"/>
                </a:solidFill>
                <a:latin typeface="Arial" panose="020B0604020202020204" pitchFamily="34" charset="0"/>
              </a:defRPr>
            </a:lvl5pPr>
            <a:lvl6pPr eaLnBrk="0" fontAlgn="base" hangingPunct="0">
              <a:spcBef>
                <a:spcPct val="0"/>
              </a:spcBef>
              <a:spcAft>
                <a:spcPct val="0"/>
              </a:spcAft>
              <a:tabLst>
                <a:tab pos="630238" algn="l"/>
              </a:tabLst>
              <a:defRPr>
                <a:solidFill>
                  <a:schemeClr val="tx1"/>
                </a:solidFill>
                <a:latin typeface="Arial" panose="020B0604020202020204" pitchFamily="34" charset="0"/>
              </a:defRPr>
            </a:lvl6pPr>
            <a:lvl7pPr eaLnBrk="0" fontAlgn="base" hangingPunct="0">
              <a:spcBef>
                <a:spcPct val="0"/>
              </a:spcBef>
              <a:spcAft>
                <a:spcPct val="0"/>
              </a:spcAft>
              <a:tabLst>
                <a:tab pos="630238" algn="l"/>
              </a:tabLst>
              <a:defRPr>
                <a:solidFill>
                  <a:schemeClr val="tx1"/>
                </a:solidFill>
                <a:latin typeface="Arial" panose="020B0604020202020204" pitchFamily="34" charset="0"/>
              </a:defRPr>
            </a:lvl7pPr>
            <a:lvl8pPr eaLnBrk="0" fontAlgn="base" hangingPunct="0">
              <a:spcBef>
                <a:spcPct val="0"/>
              </a:spcBef>
              <a:spcAft>
                <a:spcPct val="0"/>
              </a:spcAft>
              <a:tabLst>
                <a:tab pos="630238" algn="l"/>
              </a:tabLst>
              <a:defRPr>
                <a:solidFill>
                  <a:schemeClr val="tx1"/>
                </a:solidFill>
                <a:latin typeface="Arial" panose="020B0604020202020204" pitchFamily="34" charset="0"/>
              </a:defRPr>
            </a:lvl8pPr>
            <a:lvl9pPr eaLnBrk="0" fontAlgn="base" hangingPunct="0">
              <a:spcBef>
                <a:spcPct val="0"/>
              </a:spcBef>
              <a:spcAft>
                <a:spcPct val="0"/>
              </a:spcAft>
              <a:tabLst>
                <a:tab pos="630238"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630238" algn="l"/>
              </a:tabLst>
            </a:pPr>
            <a:r>
              <a:rPr kumimoji="0" lang="uk-UA" altLang="uk-UA"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Отримані нагороди у II етапі міжнародних конкурсів студентських наукових робіт</a:t>
            </a:r>
            <a:endParaRPr kumimoji="0" lang="uk-UA" altLang="uk-UA"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499776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42A1097-1460-6CF4-CF95-934C602FE722}"/>
              </a:ext>
            </a:extLst>
          </p:cNvPr>
          <p:cNvSpPr txBox="1"/>
          <p:nvPr/>
        </p:nvSpPr>
        <p:spPr>
          <a:xfrm>
            <a:off x="1183341" y="3975419"/>
            <a:ext cx="6615953" cy="2031325"/>
          </a:xfrm>
          <a:prstGeom prst="rect">
            <a:avLst/>
          </a:prstGeom>
          <a:noFill/>
        </p:spPr>
        <p:txBody>
          <a:bodyPr wrap="square">
            <a:spAutoFit/>
          </a:bodyPr>
          <a:lstStyle/>
          <a:p>
            <a:pPr algn="ctr"/>
            <a:r>
              <a:rPr lang="uk-UA" b="0" i="0" dirty="0">
                <a:effectLst/>
                <a:cs typeface="Times New Roman" panose="02020603050405020304" pitchFamily="18" charset="0"/>
              </a:rPr>
              <a:t>25 травня 2022 року відбулося засідання Вченої ради Львівського національного університету імені Івана Франка, під час якого Ректор, зокрема, нагородив науковців Університету відзнаками Львівської обласної військової адміністрації, Львівської обласної ради та Львівської міської ради.</a:t>
            </a:r>
            <a:r>
              <a:rPr lang="ru-RU" b="0" i="0" dirty="0">
                <a:effectLst/>
                <a:cs typeface="Times New Roman" panose="02020603050405020304" pitchFamily="18" charset="0"/>
              </a:rPr>
              <a:t> За </a:t>
            </a:r>
            <a:r>
              <a:rPr lang="ru-RU" b="0" i="0" dirty="0" err="1">
                <a:effectLst/>
                <a:cs typeface="Times New Roman" panose="02020603050405020304" pitchFamily="18" charset="0"/>
              </a:rPr>
              <a:t>вагомий</a:t>
            </a:r>
            <a:r>
              <a:rPr lang="ru-RU" b="0" i="0" dirty="0">
                <a:effectLst/>
                <a:cs typeface="Times New Roman" panose="02020603050405020304" pitchFamily="18" charset="0"/>
              </a:rPr>
              <a:t> </a:t>
            </a:r>
            <a:r>
              <a:rPr lang="ru-RU" b="0" i="0" dirty="0" err="1">
                <a:effectLst/>
                <a:cs typeface="Times New Roman" panose="02020603050405020304" pitchFamily="18" charset="0"/>
              </a:rPr>
              <a:t>особистий</a:t>
            </a:r>
            <a:r>
              <a:rPr lang="ru-RU" b="0" i="0" dirty="0">
                <a:effectLst/>
                <a:cs typeface="Times New Roman" panose="02020603050405020304" pitchFamily="18" charset="0"/>
              </a:rPr>
              <a:t> </a:t>
            </a:r>
            <a:r>
              <a:rPr lang="ru-RU" b="0" i="0" dirty="0" err="1">
                <a:effectLst/>
                <a:cs typeface="Times New Roman" panose="02020603050405020304" pitchFamily="18" charset="0"/>
              </a:rPr>
              <a:t>внесок</a:t>
            </a:r>
            <a:r>
              <a:rPr lang="ru-RU" b="0" i="0" dirty="0">
                <a:effectLst/>
                <a:cs typeface="Times New Roman" panose="02020603050405020304" pitchFamily="18" charset="0"/>
              </a:rPr>
              <a:t> у </a:t>
            </a:r>
            <a:r>
              <a:rPr lang="ru-RU" b="0" i="0" dirty="0" err="1">
                <a:effectLst/>
                <a:cs typeface="Times New Roman" panose="02020603050405020304" pitchFamily="18" charset="0"/>
              </a:rPr>
              <a:t>розвиток</a:t>
            </a:r>
            <a:r>
              <a:rPr lang="ru-RU" b="0" i="0" dirty="0">
                <a:effectLst/>
                <a:cs typeface="Times New Roman" panose="02020603050405020304" pitchFamily="18" charset="0"/>
              </a:rPr>
              <a:t> </a:t>
            </a:r>
            <a:r>
              <a:rPr lang="ru-RU" b="0" i="0" dirty="0" err="1">
                <a:effectLst/>
                <a:cs typeface="Times New Roman" panose="02020603050405020304" pitchFamily="18" charset="0"/>
              </a:rPr>
              <a:t>вітчизняної</a:t>
            </a:r>
            <a:r>
              <a:rPr lang="ru-RU" b="0" i="0" dirty="0">
                <a:effectLst/>
                <a:cs typeface="Times New Roman" panose="02020603050405020304" pitchFamily="18" charset="0"/>
              </a:rPr>
              <a:t> науки </a:t>
            </a:r>
            <a:r>
              <a:rPr lang="ru-RU" b="0" i="0" dirty="0" err="1">
                <a:effectLst/>
                <a:cs typeface="Times New Roman" panose="02020603050405020304" pitchFamily="18" charset="0"/>
              </a:rPr>
              <a:t>нагороджено</a:t>
            </a:r>
            <a:r>
              <a:rPr lang="ru-RU" b="0" i="0" dirty="0">
                <a:effectLst/>
                <a:cs typeface="Times New Roman" panose="02020603050405020304" pitchFamily="18" charset="0"/>
              </a:rPr>
              <a:t> </a:t>
            </a:r>
            <a:r>
              <a:rPr lang="ru-RU" b="1" i="1" dirty="0">
                <a:effectLst/>
                <a:cs typeface="Times New Roman" panose="02020603050405020304" pitchFamily="18" charset="0"/>
              </a:rPr>
              <a:t>зав. </a:t>
            </a:r>
            <a:r>
              <a:rPr lang="ru-RU" b="1" i="1" dirty="0" err="1">
                <a:effectLst/>
                <a:cs typeface="Times New Roman" panose="02020603050405020304" pitchFamily="18" charset="0"/>
              </a:rPr>
              <a:t>кафедри</a:t>
            </a:r>
            <a:r>
              <a:rPr lang="ru-RU" b="1" i="1" dirty="0">
                <a:effectLst/>
                <a:cs typeface="Times New Roman" panose="02020603050405020304" pitchFamily="18" charset="0"/>
              </a:rPr>
              <a:t> </a:t>
            </a:r>
            <a:r>
              <a:rPr lang="ru-RU" b="1" i="1" dirty="0" err="1">
                <a:effectLst/>
                <a:cs typeface="Times New Roman" panose="02020603050405020304" pitchFamily="18" charset="0"/>
              </a:rPr>
              <a:t>фінансового</a:t>
            </a:r>
            <a:r>
              <a:rPr lang="ru-RU" b="1" i="1" dirty="0">
                <a:effectLst/>
                <a:cs typeface="Times New Roman" panose="02020603050405020304" pitchFamily="18" charset="0"/>
              </a:rPr>
              <a:t> менеджменту </a:t>
            </a:r>
            <a:r>
              <a:rPr lang="ru-RU" b="1" i="1" dirty="0" err="1">
                <a:effectLst/>
                <a:cs typeface="Times New Roman" panose="02020603050405020304" pitchFamily="18" charset="0"/>
              </a:rPr>
              <a:t>професорку</a:t>
            </a:r>
            <a:r>
              <a:rPr lang="ru-RU" b="1" i="1" dirty="0">
                <a:effectLst/>
                <a:cs typeface="Times New Roman" panose="02020603050405020304" pitchFamily="18" charset="0"/>
              </a:rPr>
              <a:t> Ситник Н. С.</a:t>
            </a:r>
            <a:r>
              <a:rPr lang="ru-RU" b="0" i="1" dirty="0">
                <a:effectLst/>
                <a:cs typeface="Times New Roman" panose="02020603050405020304" pitchFamily="18" charset="0"/>
              </a:rPr>
              <a:t> </a:t>
            </a:r>
            <a:endParaRPr lang="uk-UA" dirty="0">
              <a:cs typeface="Times New Roman" panose="02020603050405020304" pitchFamily="18" charset="0"/>
            </a:endParaRPr>
          </a:p>
        </p:txBody>
      </p:sp>
      <p:pic>
        <p:nvPicPr>
          <p:cNvPr id="8196" name="Picture 4">
            <a:extLst>
              <a:ext uri="{FF2B5EF4-FFF2-40B4-BE49-F238E27FC236}">
                <a16:creationId xmlns:a16="http://schemas.microsoft.com/office/drawing/2014/main" id="{E9467303-8AAA-F753-6608-5C941B5F84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0532" y="922936"/>
            <a:ext cx="3764056" cy="2509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25768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09EA7EA7-74F5-4EE2-8E3D-1A10308259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11" name="Straight Connector 10">
              <a:extLst>
                <a:ext uri="{FF2B5EF4-FFF2-40B4-BE49-F238E27FC236}">
                  <a16:creationId xmlns:a16="http://schemas.microsoft.com/office/drawing/2014/main" id="{A5CE79B5-7EE4-424D-AD14-5DEFB61B85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696C926F-F999-44BA-8D86-9EAB51D6501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248745E7-0AF0-48F9-8E58-2673FC5F4F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9715E81A-D2E0-4431-9370-4E4A9ECA7F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CEDB37A9-282D-4DDB-85AD-B2090A825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533D5933-7F91-4F5E-BC31-42FD0E2D8D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37ADDF68-C9BE-46EA-83DE-2C07DD839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10D67396-BABD-48A8-A892-CCB5095FA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626DA82A-72C2-4DF6-9CF0-0D1F6B96B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8EE6DC63-4380-4BE0-A68A-8F01162BD1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2" name="Rectangle 21">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4" name="Rectangle 23">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965032" y="0"/>
            <a:ext cx="9144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599781" y="3681413"/>
            <a:ext cx="3572669"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30"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93473" y="-8467"/>
            <a:ext cx="2255512"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09947"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Isosceles Triangle 33">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06616" y="3048000"/>
            <a:ext cx="2444750"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08241"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Isosceles Triangle 37">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86115" y="3589867"/>
            <a:ext cx="1362870"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0" name="Freeform: Shape 39">
            <a:extLst>
              <a:ext uri="{FF2B5EF4-FFF2-40B4-BE49-F238E27FC236}">
                <a16:creationId xmlns:a16="http://schemas.microsoft.com/office/drawing/2014/main" id="{142BFA2A-77A0-4F60-A32A-685681C84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11615" y="-8467"/>
            <a:ext cx="5332385" cy="6866467"/>
          </a:xfrm>
          <a:custGeom>
            <a:avLst/>
            <a:gdLst>
              <a:gd name="connsiteX0" fmla="*/ 0 w 7109846"/>
              <a:gd name="connsiteY0" fmla="*/ 0 h 6866467"/>
              <a:gd name="connsiteX1" fmla="*/ 1249825 w 7109846"/>
              <a:gd name="connsiteY1" fmla="*/ 0 h 6866467"/>
              <a:gd name="connsiteX2" fmla="*/ 1249825 w 7109846"/>
              <a:gd name="connsiteY2" fmla="*/ 8467 h 6866467"/>
              <a:gd name="connsiteX3" fmla="*/ 7109846 w 7109846"/>
              <a:gd name="connsiteY3" fmla="*/ 8467 h 6866467"/>
              <a:gd name="connsiteX4" fmla="*/ 7109846 w 7109846"/>
              <a:gd name="connsiteY4" fmla="*/ 6866467 h 6866467"/>
              <a:gd name="connsiteX5" fmla="*/ 1249825 w 7109846"/>
              <a:gd name="connsiteY5" fmla="*/ 6866467 h 6866467"/>
              <a:gd name="connsiteX6" fmla="*/ 1109382 w 7109846"/>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9846" h="6866467">
                <a:moveTo>
                  <a:pt x="0" y="0"/>
                </a:moveTo>
                <a:lnTo>
                  <a:pt x="1249825" y="0"/>
                </a:lnTo>
                <a:lnTo>
                  <a:pt x="1249825" y="8467"/>
                </a:lnTo>
                <a:lnTo>
                  <a:pt x="7109846" y="8467"/>
                </a:lnTo>
                <a:lnTo>
                  <a:pt x="7109846"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Прямоугольник 1"/>
          <p:cNvSpPr/>
          <p:nvPr/>
        </p:nvSpPr>
        <p:spPr>
          <a:xfrm>
            <a:off x="4587062" y="1002055"/>
            <a:ext cx="4133472" cy="5175624"/>
          </a:xfrm>
          <a:prstGeom prst="rect">
            <a:avLst/>
          </a:prstGeom>
        </p:spPr>
        <p:txBody>
          <a:bodyPr vert="horz" lIns="91440" tIns="45720" rIns="91440" bIns="45720" rtlCol="0" anchor="ctr">
            <a:normAutofit/>
          </a:bodyPr>
          <a:lstStyle/>
          <a:p>
            <a:pPr algn="just" defTabSz="457200">
              <a:spcBef>
                <a:spcPts val="1000"/>
              </a:spcBef>
              <a:spcAft>
                <a:spcPts val="0"/>
              </a:spcAft>
              <a:buClr>
                <a:schemeClr val="accent1"/>
              </a:buClr>
              <a:buSzPct val="80000"/>
            </a:pPr>
            <a:r>
              <a:rPr lang="en-US" b="1" dirty="0" err="1">
                <a:solidFill>
                  <a:srgbClr val="FFFFFF"/>
                </a:solidFill>
                <a:cs typeface="Times New Roman" panose="02020603050405020304" pitchFamily="18" charset="0"/>
              </a:rPr>
              <a:t>На</a:t>
            </a:r>
            <a:r>
              <a:rPr lang="en-US" b="1" dirty="0">
                <a:solidFill>
                  <a:srgbClr val="FFFFFF"/>
                </a:solidFill>
                <a:cs typeface="Times New Roman" panose="02020603050405020304" pitchFamily="18" charset="0"/>
              </a:rPr>
              <a:t> </a:t>
            </a:r>
            <a:r>
              <a:rPr lang="en-US" b="1" dirty="0" err="1">
                <a:solidFill>
                  <a:srgbClr val="FFFFFF"/>
                </a:solidFill>
                <a:cs typeface="Times New Roman" panose="02020603050405020304" pitchFamily="18" charset="0"/>
              </a:rPr>
              <a:t>завершення</a:t>
            </a:r>
            <a:r>
              <a:rPr lang="en-US" b="1" dirty="0">
                <a:solidFill>
                  <a:srgbClr val="FFFFFF"/>
                </a:solidFill>
                <a:cs typeface="Times New Roman" panose="02020603050405020304" pitchFamily="18" charset="0"/>
              </a:rPr>
              <a:t> 20</a:t>
            </a:r>
            <a:r>
              <a:rPr lang="uk-UA" b="1" dirty="0">
                <a:solidFill>
                  <a:srgbClr val="FFFFFF"/>
                </a:solidFill>
                <a:cs typeface="Times New Roman" panose="02020603050405020304" pitchFamily="18" charset="0"/>
              </a:rPr>
              <a:t>22</a:t>
            </a:r>
            <a:r>
              <a:rPr lang="en-US" b="1" dirty="0">
                <a:solidFill>
                  <a:srgbClr val="FFFFFF"/>
                </a:solidFill>
                <a:cs typeface="Times New Roman" panose="02020603050405020304" pitchFamily="18" charset="0"/>
              </a:rPr>
              <a:t> </a:t>
            </a:r>
            <a:r>
              <a:rPr lang="en-US" b="1" dirty="0" err="1">
                <a:solidFill>
                  <a:srgbClr val="FFFFFF"/>
                </a:solidFill>
                <a:cs typeface="Times New Roman" panose="02020603050405020304" pitchFamily="18" charset="0"/>
              </a:rPr>
              <a:t>року</a:t>
            </a:r>
            <a:r>
              <a:rPr lang="en-US" b="1" dirty="0">
                <a:solidFill>
                  <a:srgbClr val="FFFFFF"/>
                </a:solidFill>
                <a:cs typeface="Times New Roman" panose="02020603050405020304" pitchFamily="18" charset="0"/>
              </a:rPr>
              <a:t> </a:t>
            </a:r>
            <a:r>
              <a:rPr lang="uk-UA" b="1" dirty="0">
                <a:solidFill>
                  <a:srgbClr val="FFFFFF"/>
                </a:solidFill>
                <a:cs typeface="Times New Roman" panose="02020603050405020304" pitchFamily="18" charset="0"/>
              </a:rPr>
              <a:t>здобувачі вищої освіти за</a:t>
            </a:r>
            <a:r>
              <a:rPr lang="en-US" b="1" dirty="0">
                <a:solidFill>
                  <a:srgbClr val="FFFFFF"/>
                </a:solidFill>
                <a:cs typeface="Times New Roman" panose="02020603050405020304" pitchFamily="18" charset="0"/>
              </a:rPr>
              <a:t> </a:t>
            </a:r>
            <a:r>
              <a:rPr lang="uk-UA" b="1" dirty="0">
                <a:solidFill>
                  <a:srgbClr val="FFFFFF"/>
                </a:solidFill>
                <a:cs typeface="Times New Roman" panose="02020603050405020304" pitchFamily="18" charset="0"/>
              </a:rPr>
              <a:t>освітньою програмою </a:t>
            </a:r>
            <a:r>
              <a:rPr lang="en-US" b="1" dirty="0">
                <a:solidFill>
                  <a:srgbClr val="FFFFFF"/>
                </a:solidFill>
                <a:cs typeface="Times New Roman" panose="02020603050405020304" pitchFamily="18" charset="0"/>
              </a:rPr>
              <a:t>«Фінанси, </a:t>
            </a:r>
            <a:r>
              <a:rPr lang="en-US" b="1" dirty="0" err="1">
                <a:solidFill>
                  <a:srgbClr val="FFFFFF"/>
                </a:solidFill>
                <a:cs typeface="Times New Roman" panose="02020603050405020304" pitchFamily="18" charset="0"/>
              </a:rPr>
              <a:t>митна</a:t>
            </a:r>
            <a:r>
              <a:rPr lang="en-US" b="1" dirty="0">
                <a:solidFill>
                  <a:srgbClr val="FFFFFF"/>
                </a:solidFill>
                <a:cs typeface="Times New Roman" panose="02020603050405020304" pitchFamily="18" charset="0"/>
              </a:rPr>
              <a:t> </a:t>
            </a:r>
            <a:r>
              <a:rPr lang="en-US" b="1" dirty="0" err="1">
                <a:solidFill>
                  <a:srgbClr val="FFFFFF"/>
                </a:solidFill>
                <a:cs typeface="Times New Roman" panose="02020603050405020304" pitchFamily="18" charset="0"/>
              </a:rPr>
              <a:t>та</a:t>
            </a:r>
            <a:r>
              <a:rPr lang="en-US" b="1" dirty="0">
                <a:solidFill>
                  <a:srgbClr val="FFFFFF"/>
                </a:solidFill>
                <a:cs typeface="Times New Roman" panose="02020603050405020304" pitchFamily="18" charset="0"/>
              </a:rPr>
              <a:t> </a:t>
            </a:r>
            <a:r>
              <a:rPr lang="en-US" b="1" dirty="0" err="1">
                <a:solidFill>
                  <a:srgbClr val="FFFFFF"/>
                </a:solidFill>
                <a:cs typeface="Times New Roman" panose="02020603050405020304" pitchFamily="18" charset="0"/>
              </a:rPr>
              <a:t>податкова</a:t>
            </a:r>
            <a:r>
              <a:rPr lang="en-US" b="1" dirty="0">
                <a:solidFill>
                  <a:srgbClr val="FFFFFF"/>
                </a:solidFill>
                <a:cs typeface="Times New Roman" panose="02020603050405020304" pitchFamily="18" charset="0"/>
              </a:rPr>
              <a:t> </a:t>
            </a:r>
            <a:r>
              <a:rPr lang="en-US" b="1" dirty="0" err="1">
                <a:solidFill>
                  <a:srgbClr val="FFFFFF"/>
                </a:solidFill>
                <a:cs typeface="Times New Roman" panose="02020603050405020304" pitchFamily="18" charset="0"/>
              </a:rPr>
              <a:t>справа</a:t>
            </a:r>
            <a:r>
              <a:rPr lang="en-US" b="1" dirty="0">
                <a:solidFill>
                  <a:srgbClr val="FFFFFF"/>
                </a:solidFill>
                <a:cs typeface="Times New Roman" panose="02020603050405020304" pitchFamily="18" charset="0"/>
              </a:rPr>
              <a:t>» </a:t>
            </a:r>
            <a:r>
              <a:rPr lang="en-US" b="1" dirty="0" err="1">
                <a:solidFill>
                  <a:srgbClr val="FFFFFF"/>
                </a:solidFill>
                <a:cs typeface="Times New Roman" panose="02020603050405020304" pitchFamily="18" charset="0"/>
              </a:rPr>
              <a:t>репрезентували</a:t>
            </a:r>
            <a:r>
              <a:rPr lang="en-US" b="1" dirty="0">
                <a:solidFill>
                  <a:srgbClr val="FFFFFF"/>
                </a:solidFill>
                <a:cs typeface="Times New Roman" panose="02020603050405020304" pitchFamily="18" charset="0"/>
              </a:rPr>
              <a:t> </a:t>
            </a:r>
            <a:r>
              <a:rPr lang="en-US" b="1" dirty="0" err="1">
                <a:solidFill>
                  <a:srgbClr val="FFFFFF"/>
                </a:solidFill>
                <a:cs typeface="Times New Roman" panose="02020603050405020304" pitchFamily="18" charset="0"/>
              </a:rPr>
              <a:t>результати</a:t>
            </a:r>
            <a:r>
              <a:rPr lang="en-US" b="1" dirty="0">
                <a:solidFill>
                  <a:srgbClr val="FFFFFF"/>
                </a:solidFill>
                <a:cs typeface="Times New Roman" panose="02020603050405020304" pitchFamily="18" charset="0"/>
              </a:rPr>
              <a:t> </a:t>
            </a:r>
            <a:r>
              <a:rPr lang="en-US" b="1" dirty="0" err="1">
                <a:solidFill>
                  <a:srgbClr val="FFFFFF"/>
                </a:solidFill>
                <a:cs typeface="Times New Roman" panose="02020603050405020304" pitchFamily="18" charset="0"/>
              </a:rPr>
              <a:t>своєї</a:t>
            </a:r>
            <a:r>
              <a:rPr lang="en-US" b="1" dirty="0">
                <a:solidFill>
                  <a:srgbClr val="FFFFFF"/>
                </a:solidFill>
                <a:cs typeface="Times New Roman" panose="02020603050405020304" pitchFamily="18" charset="0"/>
              </a:rPr>
              <a:t> </a:t>
            </a:r>
            <a:r>
              <a:rPr lang="en-US" b="1" dirty="0" err="1">
                <a:solidFill>
                  <a:srgbClr val="FFFFFF"/>
                </a:solidFill>
                <a:cs typeface="Times New Roman" panose="02020603050405020304" pitchFamily="18" charset="0"/>
              </a:rPr>
              <a:t>наукової</a:t>
            </a:r>
            <a:r>
              <a:rPr lang="en-US" b="1" dirty="0">
                <a:solidFill>
                  <a:srgbClr val="FFFFFF"/>
                </a:solidFill>
                <a:cs typeface="Times New Roman" panose="02020603050405020304" pitchFamily="18" charset="0"/>
              </a:rPr>
              <a:t> </a:t>
            </a:r>
            <a:r>
              <a:rPr lang="en-US" b="1" dirty="0" err="1">
                <a:solidFill>
                  <a:srgbClr val="FFFFFF"/>
                </a:solidFill>
                <a:cs typeface="Times New Roman" panose="02020603050405020304" pitchFamily="18" charset="0"/>
              </a:rPr>
              <a:t>роботи</a:t>
            </a:r>
            <a:r>
              <a:rPr lang="en-US" b="1" dirty="0">
                <a:solidFill>
                  <a:srgbClr val="FFFFFF"/>
                </a:solidFill>
                <a:cs typeface="Times New Roman" panose="02020603050405020304" pitchFamily="18" charset="0"/>
              </a:rPr>
              <a:t> у </a:t>
            </a:r>
            <a:r>
              <a:rPr lang="en-US" b="1" dirty="0" err="1">
                <a:solidFill>
                  <a:srgbClr val="FFFFFF"/>
                </a:solidFill>
                <a:cs typeface="Times New Roman" panose="02020603050405020304" pitchFamily="18" charset="0"/>
              </a:rPr>
              <a:t>вигляді</a:t>
            </a:r>
            <a:r>
              <a:rPr lang="en-US" b="1" dirty="0">
                <a:solidFill>
                  <a:srgbClr val="FFFFFF"/>
                </a:solidFill>
                <a:cs typeface="Times New Roman" panose="02020603050405020304" pitchFamily="18" charset="0"/>
              </a:rPr>
              <a:t> </a:t>
            </a:r>
            <a:r>
              <a:rPr lang="en-US" b="1" dirty="0" err="1">
                <a:solidFill>
                  <a:srgbClr val="FFFFFF"/>
                </a:solidFill>
                <a:cs typeface="Times New Roman" panose="02020603050405020304" pitchFamily="18" charset="0"/>
              </a:rPr>
              <a:t>збірника</a:t>
            </a:r>
            <a:r>
              <a:rPr lang="en-US" b="1" dirty="0">
                <a:solidFill>
                  <a:srgbClr val="FFFFFF"/>
                </a:solidFill>
                <a:cs typeface="Times New Roman" panose="02020603050405020304" pitchFamily="18" charset="0"/>
              </a:rPr>
              <a:t> </a:t>
            </a:r>
            <a:r>
              <a:rPr lang="en-US" b="1" dirty="0" err="1">
                <a:solidFill>
                  <a:srgbClr val="FFFFFF"/>
                </a:solidFill>
                <a:cs typeface="Times New Roman" panose="02020603050405020304" pitchFamily="18" charset="0"/>
              </a:rPr>
              <a:t>наукових</a:t>
            </a:r>
            <a:r>
              <a:rPr lang="en-US" b="1" dirty="0">
                <a:solidFill>
                  <a:srgbClr val="FFFFFF"/>
                </a:solidFill>
                <a:cs typeface="Times New Roman" panose="02020603050405020304" pitchFamily="18" charset="0"/>
              </a:rPr>
              <a:t> </a:t>
            </a:r>
            <a:r>
              <a:rPr lang="en-US" b="1" dirty="0" err="1">
                <a:solidFill>
                  <a:srgbClr val="FFFFFF"/>
                </a:solidFill>
                <a:cs typeface="Times New Roman" panose="02020603050405020304" pitchFamily="18" charset="0"/>
              </a:rPr>
              <a:t>праць</a:t>
            </a:r>
            <a:r>
              <a:rPr lang="en-US" b="1" dirty="0">
                <a:solidFill>
                  <a:srgbClr val="FFFFFF"/>
                </a:solidFill>
                <a:cs typeface="Times New Roman" panose="02020603050405020304" pitchFamily="18" charset="0"/>
              </a:rPr>
              <a:t>:</a:t>
            </a:r>
          </a:p>
          <a:p>
            <a:pPr defTabSz="457200">
              <a:spcBef>
                <a:spcPts val="1000"/>
              </a:spcBef>
              <a:spcAft>
                <a:spcPts val="0"/>
              </a:spcAft>
              <a:buClr>
                <a:schemeClr val="accent1"/>
              </a:buClr>
              <a:buSzPct val="80000"/>
              <a:buFont typeface="Wingdings 3" charset="2"/>
              <a:buChar char=""/>
            </a:pPr>
            <a:endParaRPr lang="en-US" b="1" dirty="0">
              <a:solidFill>
                <a:srgbClr val="FFFFFF"/>
              </a:solidFill>
              <a:latin typeface="+mn-lt"/>
              <a:cs typeface="+mn-cs"/>
            </a:endParaRPr>
          </a:p>
          <a:p>
            <a:pPr algn="just" defTabSz="457200">
              <a:spcBef>
                <a:spcPts val="1000"/>
              </a:spcBef>
              <a:spcAft>
                <a:spcPts val="0"/>
              </a:spcAft>
              <a:buClr>
                <a:schemeClr val="accent1"/>
              </a:buClr>
              <a:buSzPct val="80000"/>
              <a:buFont typeface="Wingdings 3" charset="2"/>
              <a:buChar char=""/>
            </a:pPr>
            <a:r>
              <a:rPr lang="ru-RU" dirty="0" err="1"/>
              <a:t>Фінанси</a:t>
            </a:r>
            <a:r>
              <a:rPr lang="ru-RU" dirty="0"/>
              <a:t>, </a:t>
            </a:r>
            <a:r>
              <a:rPr lang="ru-RU" dirty="0" err="1"/>
              <a:t>митна</a:t>
            </a:r>
            <a:r>
              <a:rPr lang="ru-RU" dirty="0"/>
              <a:t> та </a:t>
            </a:r>
            <a:r>
              <a:rPr lang="ru-RU" dirty="0" err="1"/>
              <a:t>податкова</a:t>
            </a:r>
            <a:r>
              <a:rPr lang="ru-RU" dirty="0"/>
              <a:t> справа: </a:t>
            </a:r>
            <a:r>
              <a:rPr lang="ru-RU" dirty="0" err="1"/>
              <a:t>збірник</a:t>
            </a:r>
            <a:r>
              <a:rPr lang="ru-RU" dirty="0"/>
              <a:t> </a:t>
            </a:r>
            <a:r>
              <a:rPr lang="ru-RU" dirty="0" err="1"/>
              <a:t>наукових</a:t>
            </a:r>
            <a:r>
              <a:rPr lang="ru-RU" dirty="0"/>
              <a:t> </a:t>
            </a:r>
            <a:r>
              <a:rPr lang="ru-RU" dirty="0" err="1"/>
              <a:t>праць</a:t>
            </a:r>
            <a:r>
              <a:rPr lang="ru-RU" dirty="0"/>
              <a:t> </a:t>
            </a:r>
            <a:r>
              <a:rPr lang="ru-RU" dirty="0" err="1"/>
              <a:t>студентів</a:t>
            </a:r>
            <a:r>
              <a:rPr lang="ru-RU" dirty="0"/>
              <a:t>. </a:t>
            </a:r>
            <a:r>
              <a:rPr lang="ru-RU" dirty="0" err="1"/>
              <a:t>Випуск</a:t>
            </a:r>
            <a:r>
              <a:rPr lang="ru-RU" dirty="0"/>
              <a:t> 6 / ред. кол. : Н.С. Ситник, У.З. </a:t>
            </a:r>
            <a:r>
              <a:rPr lang="ru-RU" dirty="0" err="1"/>
              <a:t>Ватаманюк-Зелінська</a:t>
            </a:r>
            <a:r>
              <a:rPr lang="ru-RU" dirty="0"/>
              <a:t>, Л.О. </a:t>
            </a:r>
            <a:r>
              <a:rPr lang="ru-RU" dirty="0" err="1"/>
              <a:t>Петик</a:t>
            </a:r>
            <a:r>
              <a:rPr lang="ru-RU" dirty="0"/>
              <a:t>, О.Р. </a:t>
            </a:r>
            <a:r>
              <a:rPr lang="ru-RU" dirty="0" err="1"/>
              <a:t>Західна</a:t>
            </a:r>
            <a:r>
              <a:rPr lang="ru-RU" dirty="0"/>
              <a:t>, Ю.О. </a:t>
            </a:r>
            <a:r>
              <a:rPr lang="ru-RU" dirty="0" err="1"/>
              <a:t>Голинський</a:t>
            </a:r>
            <a:r>
              <a:rPr lang="ru-RU" dirty="0"/>
              <a:t>, О.А. </a:t>
            </a:r>
            <a:r>
              <a:rPr lang="ru-RU" dirty="0" err="1"/>
              <a:t>Сич</a:t>
            </a:r>
            <a:r>
              <a:rPr lang="ru-RU" dirty="0"/>
              <a:t>, С.Д. </a:t>
            </a:r>
            <a:r>
              <a:rPr lang="ru-RU" dirty="0" err="1"/>
              <a:t>Смолінська</a:t>
            </a:r>
            <a:r>
              <a:rPr lang="ru-RU" dirty="0"/>
              <a:t>  (</a:t>
            </a:r>
            <a:r>
              <a:rPr lang="ru-RU" dirty="0" err="1"/>
              <a:t>відп</a:t>
            </a:r>
            <a:r>
              <a:rPr lang="ru-RU" dirty="0"/>
              <a:t>. ред. Н.С. Ситник). </a:t>
            </a:r>
            <a:r>
              <a:rPr lang="ru-RU" dirty="0" err="1"/>
              <a:t>Львів</a:t>
            </a:r>
            <a:r>
              <a:rPr lang="ru-RU" dirty="0"/>
              <a:t> : ЛНУ </a:t>
            </a:r>
            <a:r>
              <a:rPr lang="ru-RU" dirty="0" err="1"/>
              <a:t>імені</a:t>
            </a:r>
            <a:r>
              <a:rPr lang="ru-RU" dirty="0"/>
              <a:t> </a:t>
            </a:r>
            <a:r>
              <a:rPr lang="ru-RU" dirty="0" err="1"/>
              <a:t>Івана</a:t>
            </a:r>
            <a:r>
              <a:rPr lang="ru-RU" dirty="0"/>
              <a:t> Франка, 2022. </a:t>
            </a:r>
            <a:r>
              <a:rPr lang="uk-UA" dirty="0"/>
              <a:t>245с</a:t>
            </a:r>
            <a:r>
              <a:rPr lang="ru-RU" dirty="0"/>
              <a:t>.</a:t>
            </a:r>
            <a:endParaRPr lang="en-US" b="1" dirty="0">
              <a:solidFill>
                <a:schemeClr val="bg1"/>
              </a:solidFill>
              <a:latin typeface="+mn-lt"/>
              <a:cs typeface="+mn-cs"/>
            </a:endParaRPr>
          </a:p>
        </p:txBody>
      </p:sp>
      <p:sp>
        <p:nvSpPr>
          <p:cNvPr id="5" name="Прямоугольник 4"/>
          <p:cNvSpPr/>
          <p:nvPr/>
        </p:nvSpPr>
        <p:spPr>
          <a:xfrm>
            <a:off x="63718" y="2508070"/>
            <a:ext cx="4102261" cy="2031325"/>
          </a:xfrm>
          <a:prstGeom prst="rect">
            <a:avLst/>
          </a:prstGeom>
        </p:spPr>
        <p:txBody>
          <a:bodyPr wrap="square">
            <a:spAutoFit/>
          </a:bodyPr>
          <a:lstStyle/>
          <a:p>
            <a:pPr algn="ctr">
              <a:spcAft>
                <a:spcPts val="600"/>
              </a:spcAft>
            </a:pPr>
            <a:r>
              <a:rPr lang="uk-UA" dirty="0"/>
              <a:t>Студентські наукові дослідження торкаються напрямків вирішення актуальних проблем митної справи, оподаткування, розвитку державних та місцевих фінансів, включаючи стратегічні цілі переходу на ринкові умови ведення бізнесу.</a:t>
            </a:r>
          </a:p>
        </p:txBody>
      </p:sp>
      <p:sp>
        <p:nvSpPr>
          <p:cNvPr id="4" name="TextBox 3"/>
          <p:cNvSpPr txBox="1"/>
          <p:nvPr/>
        </p:nvSpPr>
        <p:spPr>
          <a:xfrm>
            <a:off x="63911" y="443600"/>
            <a:ext cx="5354864" cy="907941"/>
          </a:xfrm>
          <a:prstGeom prst="rect">
            <a:avLst/>
          </a:prstGeom>
          <a:noFill/>
        </p:spPr>
        <p:txBody>
          <a:bodyPr wrap="none" rtlCol="0">
            <a:spAutoFit/>
          </a:bodyPr>
          <a:lstStyle/>
          <a:p>
            <a:pPr>
              <a:spcAft>
                <a:spcPts val="600"/>
              </a:spcAft>
            </a:pPr>
            <a:r>
              <a:rPr lang="uk-UA" sz="2400" b="1" dirty="0"/>
              <a:t>Наукове видання кафедри:</a:t>
            </a:r>
          </a:p>
          <a:p>
            <a:pPr>
              <a:spcAft>
                <a:spcPts val="600"/>
              </a:spcAft>
            </a:pPr>
            <a:r>
              <a:rPr lang="uk-UA" sz="2400" b="1" dirty="0"/>
              <a:t>«Збірник наукових праць студентів»:</a:t>
            </a:r>
          </a:p>
        </p:txBody>
      </p:sp>
    </p:spTree>
    <p:extLst>
      <p:ext uri="{BB962C8B-B14F-4D97-AF65-F5344CB8AC3E}">
        <p14:creationId xmlns:p14="http://schemas.microsoft.com/office/powerpoint/2010/main" val="3306334651"/>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09EA7EA7-74F5-4EE2-8E3D-1A10308259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73" name="Straight Connector 72">
              <a:extLst>
                <a:ext uri="{FF2B5EF4-FFF2-40B4-BE49-F238E27FC236}">
                  <a16:creationId xmlns:a16="http://schemas.microsoft.com/office/drawing/2014/main" id="{A5CE79B5-7EE4-424D-AD14-5DEFB61B85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696C926F-F999-44BA-8D86-9EAB51D6501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5" name="Rectangle 23">
              <a:extLst>
                <a:ext uri="{FF2B5EF4-FFF2-40B4-BE49-F238E27FC236}">
                  <a16:creationId xmlns:a16="http://schemas.microsoft.com/office/drawing/2014/main" id="{248745E7-0AF0-48F9-8E58-2673FC5F4F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6" name="Rectangle 25">
              <a:extLst>
                <a:ext uri="{FF2B5EF4-FFF2-40B4-BE49-F238E27FC236}">
                  <a16:creationId xmlns:a16="http://schemas.microsoft.com/office/drawing/2014/main" id="{9715E81A-D2E0-4431-9370-4E4A9ECA7F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Isosceles Triangle 76">
              <a:extLst>
                <a:ext uri="{FF2B5EF4-FFF2-40B4-BE49-F238E27FC236}">
                  <a16:creationId xmlns:a16="http://schemas.microsoft.com/office/drawing/2014/main" id="{CEDB37A9-282D-4DDB-85AD-B2090A825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27">
              <a:extLst>
                <a:ext uri="{FF2B5EF4-FFF2-40B4-BE49-F238E27FC236}">
                  <a16:creationId xmlns:a16="http://schemas.microsoft.com/office/drawing/2014/main" id="{533D5933-7F91-4F5E-BC31-42FD0E2D8D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8">
              <a:extLst>
                <a:ext uri="{FF2B5EF4-FFF2-40B4-BE49-F238E27FC236}">
                  <a16:creationId xmlns:a16="http://schemas.microsoft.com/office/drawing/2014/main" id="{37ADDF68-C9BE-46EA-83DE-2C07DD839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Rectangle 29">
              <a:extLst>
                <a:ext uri="{FF2B5EF4-FFF2-40B4-BE49-F238E27FC236}">
                  <a16:creationId xmlns:a16="http://schemas.microsoft.com/office/drawing/2014/main" id="{10D67396-BABD-48A8-A892-CCB5095FA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Isosceles Triangle 80">
              <a:extLst>
                <a:ext uri="{FF2B5EF4-FFF2-40B4-BE49-F238E27FC236}">
                  <a16:creationId xmlns:a16="http://schemas.microsoft.com/office/drawing/2014/main" id="{626DA82A-72C2-4DF6-9CF0-0D1F6B96B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2" name="Isosceles Triangle 81">
              <a:extLst>
                <a:ext uri="{FF2B5EF4-FFF2-40B4-BE49-F238E27FC236}">
                  <a16:creationId xmlns:a16="http://schemas.microsoft.com/office/drawing/2014/main" id="{8EE6DC63-4380-4BE0-A68A-8F01162BD1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84" name="Rectangle 83">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86" name="Rectangle 85">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8" name="Straight Connector 87">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965032" y="0"/>
            <a:ext cx="9144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599781" y="3681413"/>
            <a:ext cx="3572669"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92"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93473" y="-8467"/>
            <a:ext cx="2255512"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4"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09947"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6" name="Isosceles Triangle 95">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06616" y="3048000"/>
            <a:ext cx="2444750"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98"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08241"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0" name="Isosceles Triangle 99">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86115" y="3589867"/>
            <a:ext cx="1362870"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898" name="Rectangle 2"/>
          <p:cNvSpPr>
            <a:spLocks noGrp="1" noChangeArrowheads="1"/>
          </p:cNvSpPr>
          <p:nvPr>
            <p:ph type="title" idx="4294967295"/>
          </p:nvPr>
        </p:nvSpPr>
        <p:spPr>
          <a:xfrm>
            <a:off x="508000" y="609600"/>
            <a:ext cx="2882531" cy="5175624"/>
          </a:xfrm>
        </p:spPr>
        <p:txBody>
          <a:bodyPr vert="horz" lIns="91440" tIns="45720" rIns="91440" bIns="45720" rtlCol="0" anchor="ctr">
            <a:normAutofit/>
          </a:bodyPr>
          <a:lstStyle/>
          <a:p>
            <a:r>
              <a:rPr lang="en-US" b="1" dirty="0" err="1">
                <a:solidFill>
                  <a:schemeClr val="tx1">
                    <a:lumMod val="85000"/>
                    <a:lumOff val="15000"/>
                  </a:schemeClr>
                </a:solidFill>
              </a:rPr>
              <a:t>Плани</a:t>
            </a:r>
            <a:r>
              <a:rPr lang="en-US" b="1" dirty="0">
                <a:solidFill>
                  <a:schemeClr val="tx1">
                    <a:lumMod val="85000"/>
                    <a:lumOff val="15000"/>
                  </a:schemeClr>
                </a:solidFill>
              </a:rPr>
              <a:t> </a:t>
            </a:r>
            <a:r>
              <a:rPr lang="en-US" b="1" dirty="0" err="1">
                <a:solidFill>
                  <a:schemeClr val="tx1">
                    <a:lumMod val="85000"/>
                    <a:lumOff val="15000"/>
                  </a:schemeClr>
                </a:solidFill>
              </a:rPr>
              <a:t>та</a:t>
            </a:r>
            <a:r>
              <a:rPr lang="en-US" b="1" dirty="0">
                <a:solidFill>
                  <a:schemeClr val="tx1">
                    <a:lumMod val="85000"/>
                    <a:lumOff val="15000"/>
                  </a:schemeClr>
                </a:solidFill>
              </a:rPr>
              <a:t> </a:t>
            </a:r>
            <a:r>
              <a:rPr lang="en-US" b="1" dirty="0" err="1">
                <a:solidFill>
                  <a:schemeClr val="tx1">
                    <a:lumMod val="85000"/>
                    <a:lumOff val="15000"/>
                  </a:schemeClr>
                </a:solidFill>
              </a:rPr>
              <a:t>завдання</a:t>
            </a:r>
            <a:r>
              <a:rPr lang="en-US" b="1" dirty="0">
                <a:solidFill>
                  <a:schemeClr val="tx1">
                    <a:lumMod val="85000"/>
                    <a:lumOff val="15000"/>
                  </a:schemeClr>
                </a:solidFill>
              </a:rPr>
              <a:t> </a:t>
            </a:r>
            <a:r>
              <a:rPr lang="en-US" b="1" dirty="0" err="1">
                <a:solidFill>
                  <a:schemeClr val="tx1">
                    <a:lumMod val="85000"/>
                    <a:lumOff val="15000"/>
                  </a:schemeClr>
                </a:solidFill>
              </a:rPr>
              <a:t>на</a:t>
            </a:r>
            <a:r>
              <a:rPr lang="en-US" b="1" dirty="0">
                <a:solidFill>
                  <a:schemeClr val="tx1">
                    <a:lumMod val="85000"/>
                    <a:lumOff val="15000"/>
                  </a:schemeClr>
                </a:solidFill>
              </a:rPr>
              <a:t> 202</a:t>
            </a:r>
            <a:r>
              <a:rPr lang="uk-UA" b="1" dirty="0">
                <a:solidFill>
                  <a:schemeClr val="tx1">
                    <a:lumMod val="85000"/>
                    <a:lumOff val="15000"/>
                  </a:schemeClr>
                </a:solidFill>
              </a:rPr>
              <a:t>3</a:t>
            </a:r>
            <a:r>
              <a:rPr lang="en-US" b="1" dirty="0">
                <a:solidFill>
                  <a:schemeClr val="tx1">
                    <a:lumMod val="85000"/>
                    <a:lumOff val="15000"/>
                  </a:schemeClr>
                </a:solidFill>
              </a:rPr>
              <a:t> р.:</a:t>
            </a:r>
          </a:p>
        </p:txBody>
      </p:sp>
      <p:sp>
        <p:nvSpPr>
          <p:cNvPr id="102" name="Freeform: Shape 101">
            <a:extLst>
              <a:ext uri="{FF2B5EF4-FFF2-40B4-BE49-F238E27FC236}">
                <a16:creationId xmlns:a16="http://schemas.microsoft.com/office/drawing/2014/main" id="{142BFA2A-77A0-4F60-A32A-685681C84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11615" y="-8467"/>
            <a:ext cx="5332385" cy="6866467"/>
          </a:xfrm>
          <a:custGeom>
            <a:avLst/>
            <a:gdLst>
              <a:gd name="connsiteX0" fmla="*/ 0 w 7109846"/>
              <a:gd name="connsiteY0" fmla="*/ 0 h 6866467"/>
              <a:gd name="connsiteX1" fmla="*/ 1249825 w 7109846"/>
              <a:gd name="connsiteY1" fmla="*/ 0 h 6866467"/>
              <a:gd name="connsiteX2" fmla="*/ 1249825 w 7109846"/>
              <a:gd name="connsiteY2" fmla="*/ 8467 h 6866467"/>
              <a:gd name="connsiteX3" fmla="*/ 7109846 w 7109846"/>
              <a:gd name="connsiteY3" fmla="*/ 8467 h 6866467"/>
              <a:gd name="connsiteX4" fmla="*/ 7109846 w 7109846"/>
              <a:gd name="connsiteY4" fmla="*/ 6866467 h 6866467"/>
              <a:gd name="connsiteX5" fmla="*/ 1249825 w 7109846"/>
              <a:gd name="connsiteY5" fmla="*/ 6866467 h 6866467"/>
              <a:gd name="connsiteX6" fmla="*/ 1109382 w 7109846"/>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9846" h="6866467">
                <a:moveTo>
                  <a:pt x="0" y="0"/>
                </a:moveTo>
                <a:lnTo>
                  <a:pt x="1249825" y="0"/>
                </a:lnTo>
                <a:lnTo>
                  <a:pt x="1249825" y="8467"/>
                </a:lnTo>
                <a:lnTo>
                  <a:pt x="7109846" y="8467"/>
                </a:lnTo>
                <a:lnTo>
                  <a:pt x="7109846"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0899" name="Rectangle 3"/>
          <p:cNvSpPr>
            <a:spLocks noGrp="1" noChangeArrowheads="1"/>
          </p:cNvSpPr>
          <p:nvPr>
            <p:ph type="body" idx="4294967295"/>
          </p:nvPr>
        </p:nvSpPr>
        <p:spPr>
          <a:xfrm>
            <a:off x="3386115" y="791711"/>
            <a:ext cx="5755504" cy="5818562"/>
          </a:xfrm>
        </p:spPr>
        <p:txBody>
          <a:bodyPr vert="horz" lIns="91440" tIns="45720" rIns="91440" bIns="45720" rtlCol="0" anchor="ctr">
            <a:noAutofit/>
          </a:bodyPr>
          <a:lstStyle/>
          <a:p>
            <a:pPr marL="609600" indent="-609600">
              <a:lnSpc>
                <a:spcPct val="90000"/>
              </a:lnSpc>
            </a:pPr>
            <a:r>
              <a:rPr lang="en-US" sz="1400" b="1" dirty="0" err="1">
                <a:solidFill>
                  <a:srgbClr val="FFFFFF"/>
                </a:solidFill>
              </a:rPr>
              <a:t>Підготовка</a:t>
            </a:r>
            <a:r>
              <a:rPr lang="en-US" sz="1400" b="1" dirty="0">
                <a:solidFill>
                  <a:srgbClr val="FFFFFF"/>
                </a:solidFill>
              </a:rPr>
              <a:t> </a:t>
            </a:r>
            <a:r>
              <a:rPr lang="uk-UA" sz="1400" b="1" dirty="0">
                <a:solidFill>
                  <a:srgbClr val="FFFFFF"/>
                </a:solidFill>
              </a:rPr>
              <a:t>здобувачів вищої освіти</a:t>
            </a:r>
            <a:r>
              <a:rPr lang="en-US" sz="1400" b="1" dirty="0">
                <a:solidFill>
                  <a:srgbClr val="FFFFFF"/>
                </a:solidFill>
              </a:rPr>
              <a:t> </a:t>
            </a:r>
            <a:r>
              <a:rPr lang="en-US" sz="1400" b="1" dirty="0" err="1">
                <a:solidFill>
                  <a:srgbClr val="FFFFFF"/>
                </a:solidFill>
              </a:rPr>
              <a:t>для</a:t>
            </a:r>
            <a:r>
              <a:rPr lang="en-US" sz="1400" b="1" dirty="0">
                <a:solidFill>
                  <a:srgbClr val="FFFFFF"/>
                </a:solidFill>
              </a:rPr>
              <a:t> </a:t>
            </a:r>
            <a:r>
              <a:rPr lang="en-US" sz="1400" b="1" dirty="0" err="1">
                <a:solidFill>
                  <a:srgbClr val="FFFFFF"/>
                </a:solidFill>
              </a:rPr>
              <a:t>участі</a:t>
            </a:r>
            <a:r>
              <a:rPr lang="en-US" sz="1400" b="1" dirty="0">
                <a:solidFill>
                  <a:srgbClr val="FFFFFF"/>
                </a:solidFill>
              </a:rPr>
              <a:t> у </a:t>
            </a:r>
            <a:r>
              <a:rPr lang="en-US" sz="1400" b="1" dirty="0" err="1">
                <a:solidFill>
                  <a:srgbClr val="FFFFFF"/>
                </a:solidFill>
              </a:rPr>
              <a:t>Всеукраїнських</a:t>
            </a:r>
            <a:r>
              <a:rPr lang="en-US" sz="1400" b="1" dirty="0">
                <a:solidFill>
                  <a:srgbClr val="FFFFFF"/>
                </a:solidFill>
              </a:rPr>
              <a:t> </a:t>
            </a:r>
            <a:r>
              <a:rPr lang="en-US" sz="1400" b="1" dirty="0" err="1">
                <a:solidFill>
                  <a:srgbClr val="FFFFFF"/>
                </a:solidFill>
              </a:rPr>
              <a:t>студентських</a:t>
            </a:r>
            <a:r>
              <a:rPr lang="en-US" sz="1400" b="1" dirty="0">
                <a:solidFill>
                  <a:srgbClr val="FFFFFF"/>
                </a:solidFill>
              </a:rPr>
              <a:t> </a:t>
            </a:r>
            <a:r>
              <a:rPr lang="en-US" sz="1400" b="1" dirty="0" err="1">
                <a:solidFill>
                  <a:srgbClr val="FFFFFF"/>
                </a:solidFill>
              </a:rPr>
              <a:t>олімпіадах</a:t>
            </a:r>
            <a:r>
              <a:rPr lang="en-US" sz="1400" b="1" dirty="0">
                <a:solidFill>
                  <a:srgbClr val="FFFFFF"/>
                </a:solidFill>
              </a:rPr>
              <a:t> з </a:t>
            </a:r>
            <a:r>
              <a:rPr lang="en-US" sz="1400" b="1" dirty="0" err="1">
                <a:solidFill>
                  <a:srgbClr val="FFFFFF"/>
                </a:solidFill>
              </a:rPr>
              <a:t>дисциплін</a:t>
            </a:r>
            <a:r>
              <a:rPr lang="en-US" sz="1400" b="1" dirty="0">
                <a:solidFill>
                  <a:srgbClr val="FFFFFF"/>
                </a:solidFill>
              </a:rPr>
              <a:t> </a:t>
            </a:r>
            <a:r>
              <a:rPr lang="en-US" sz="1400" b="1" dirty="0" err="1">
                <a:solidFill>
                  <a:srgbClr val="FFFFFF"/>
                </a:solidFill>
              </a:rPr>
              <a:t>кафедри</a:t>
            </a:r>
            <a:r>
              <a:rPr lang="en-US" sz="1400" b="1" dirty="0">
                <a:solidFill>
                  <a:srgbClr val="FFFFFF"/>
                </a:solidFill>
              </a:rPr>
              <a:t>; </a:t>
            </a:r>
            <a:r>
              <a:rPr lang="en-US" sz="1400" b="1" dirty="0" err="1">
                <a:solidFill>
                  <a:srgbClr val="FFFFFF"/>
                </a:solidFill>
              </a:rPr>
              <a:t>організація</a:t>
            </a:r>
            <a:r>
              <a:rPr lang="en-US" sz="1400" b="1" dirty="0">
                <a:solidFill>
                  <a:srgbClr val="FFFFFF"/>
                </a:solidFill>
              </a:rPr>
              <a:t> </a:t>
            </a:r>
            <a:r>
              <a:rPr lang="en-US" sz="1400" b="1" dirty="0" err="1">
                <a:solidFill>
                  <a:srgbClr val="FFFFFF"/>
                </a:solidFill>
              </a:rPr>
              <a:t>наукових</a:t>
            </a:r>
            <a:r>
              <a:rPr lang="en-US" sz="1400" b="1" dirty="0">
                <a:solidFill>
                  <a:srgbClr val="FFFFFF"/>
                </a:solidFill>
              </a:rPr>
              <a:t> </a:t>
            </a:r>
            <a:r>
              <a:rPr lang="en-US" sz="1400" b="1" dirty="0" err="1">
                <a:solidFill>
                  <a:srgbClr val="FFFFFF"/>
                </a:solidFill>
              </a:rPr>
              <a:t>семінарів</a:t>
            </a:r>
            <a:endParaRPr lang="en-US" sz="1400" b="1" dirty="0">
              <a:solidFill>
                <a:srgbClr val="FFFFFF"/>
              </a:solidFill>
            </a:endParaRPr>
          </a:p>
          <a:p>
            <a:pPr marL="609600" indent="-609600">
              <a:lnSpc>
                <a:spcPct val="90000"/>
              </a:lnSpc>
            </a:pPr>
            <a:r>
              <a:rPr lang="en-US" sz="1400" b="1" dirty="0" err="1">
                <a:solidFill>
                  <a:srgbClr val="FFFFFF"/>
                </a:solidFill>
              </a:rPr>
              <a:t>Формування</a:t>
            </a:r>
            <a:r>
              <a:rPr lang="en-US" sz="1400" b="1" dirty="0">
                <a:solidFill>
                  <a:srgbClr val="FFFFFF"/>
                </a:solidFill>
              </a:rPr>
              <a:t> </a:t>
            </a:r>
            <a:r>
              <a:rPr lang="en-US" sz="1400" b="1" dirty="0" err="1">
                <a:solidFill>
                  <a:srgbClr val="FFFFFF"/>
                </a:solidFill>
              </a:rPr>
              <a:t>електронного</a:t>
            </a:r>
            <a:r>
              <a:rPr lang="en-US" sz="1400" b="1" dirty="0">
                <a:solidFill>
                  <a:srgbClr val="FFFFFF"/>
                </a:solidFill>
              </a:rPr>
              <a:t> </a:t>
            </a:r>
            <a:r>
              <a:rPr lang="en-US" sz="1400" b="1" dirty="0" err="1">
                <a:solidFill>
                  <a:srgbClr val="FFFFFF"/>
                </a:solidFill>
              </a:rPr>
              <a:t>збірника</a:t>
            </a:r>
            <a:r>
              <a:rPr lang="en-US" sz="1400" b="1" dirty="0">
                <a:solidFill>
                  <a:srgbClr val="FFFFFF"/>
                </a:solidFill>
              </a:rPr>
              <a:t> </a:t>
            </a:r>
            <a:r>
              <a:rPr lang="en-US" sz="1400" b="1" dirty="0" err="1">
                <a:solidFill>
                  <a:srgbClr val="FFFFFF"/>
                </a:solidFill>
              </a:rPr>
              <a:t>кафедри</a:t>
            </a:r>
            <a:r>
              <a:rPr lang="en-US" sz="1400" b="1" dirty="0">
                <a:solidFill>
                  <a:srgbClr val="FFFFFF"/>
                </a:solidFill>
              </a:rPr>
              <a:t> </a:t>
            </a:r>
            <a:r>
              <a:rPr lang="en-US" sz="1400" b="1" dirty="0" err="1">
                <a:solidFill>
                  <a:srgbClr val="FFFFFF"/>
                </a:solidFill>
              </a:rPr>
              <a:t>за</a:t>
            </a:r>
            <a:r>
              <a:rPr lang="en-US" sz="1400" b="1" dirty="0">
                <a:solidFill>
                  <a:srgbClr val="FFFFFF"/>
                </a:solidFill>
              </a:rPr>
              <a:t> </a:t>
            </a:r>
            <a:r>
              <a:rPr lang="en-US" sz="1400" b="1" dirty="0" err="1">
                <a:solidFill>
                  <a:srgbClr val="FFFFFF"/>
                </a:solidFill>
              </a:rPr>
              <a:t>результатами</a:t>
            </a:r>
            <a:r>
              <a:rPr lang="en-US" sz="1400" b="1" dirty="0">
                <a:solidFill>
                  <a:srgbClr val="FFFFFF"/>
                </a:solidFill>
              </a:rPr>
              <a:t> </a:t>
            </a:r>
            <a:r>
              <a:rPr lang="en-US" sz="1400" b="1" dirty="0" err="1">
                <a:solidFill>
                  <a:srgbClr val="FFFFFF"/>
                </a:solidFill>
              </a:rPr>
              <a:t>проведення</a:t>
            </a:r>
            <a:r>
              <a:rPr lang="en-US" sz="1400" b="1" dirty="0">
                <a:solidFill>
                  <a:srgbClr val="FFFFFF"/>
                </a:solidFill>
              </a:rPr>
              <a:t> </a:t>
            </a:r>
            <a:r>
              <a:rPr lang="en-US" sz="1400" b="1" dirty="0" err="1">
                <a:solidFill>
                  <a:srgbClr val="FFFFFF"/>
                </a:solidFill>
              </a:rPr>
              <a:t>круглих</a:t>
            </a:r>
            <a:r>
              <a:rPr lang="en-US" sz="1400" b="1" dirty="0">
                <a:solidFill>
                  <a:srgbClr val="FFFFFF"/>
                </a:solidFill>
              </a:rPr>
              <a:t> </a:t>
            </a:r>
            <a:r>
              <a:rPr lang="en-US" sz="1400" b="1" dirty="0" err="1">
                <a:solidFill>
                  <a:srgbClr val="FFFFFF"/>
                </a:solidFill>
              </a:rPr>
              <a:t>столів</a:t>
            </a:r>
            <a:endParaRPr lang="en-US" sz="1400" b="1" dirty="0">
              <a:solidFill>
                <a:srgbClr val="FFFFFF"/>
              </a:solidFill>
            </a:endParaRPr>
          </a:p>
          <a:p>
            <a:pPr marL="609600" indent="-609600">
              <a:lnSpc>
                <a:spcPct val="90000"/>
              </a:lnSpc>
            </a:pPr>
            <a:r>
              <a:rPr lang="en-US" sz="1400" b="1" dirty="0" err="1">
                <a:solidFill>
                  <a:srgbClr val="FFFFFF"/>
                </a:solidFill>
              </a:rPr>
              <a:t>Налагодження</a:t>
            </a:r>
            <a:r>
              <a:rPr lang="en-US" sz="1400" b="1" dirty="0">
                <a:solidFill>
                  <a:srgbClr val="FFFFFF"/>
                </a:solidFill>
              </a:rPr>
              <a:t> </a:t>
            </a:r>
            <a:r>
              <a:rPr lang="en-US" sz="1400" b="1" dirty="0" err="1">
                <a:solidFill>
                  <a:srgbClr val="FFFFFF"/>
                </a:solidFill>
              </a:rPr>
              <a:t>зв’язків</a:t>
            </a:r>
            <a:r>
              <a:rPr lang="en-US" sz="1400" b="1" dirty="0">
                <a:solidFill>
                  <a:srgbClr val="FFFFFF"/>
                </a:solidFill>
              </a:rPr>
              <a:t> у </a:t>
            </a:r>
            <a:r>
              <a:rPr lang="en-US" sz="1400" b="1" dirty="0" err="1">
                <a:solidFill>
                  <a:srgbClr val="FFFFFF"/>
                </a:solidFill>
              </a:rPr>
              <a:t>сфері</a:t>
            </a:r>
            <a:r>
              <a:rPr lang="en-US" sz="1400" b="1" dirty="0">
                <a:solidFill>
                  <a:srgbClr val="FFFFFF"/>
                </a:solidFill>
              </a:rPr>
              <a:t> </a:t>
            </a:r>
            <a:r>
              <a:rPr lang="en-US" sz="1400" b="1" dirty="0" err="1">
                <a:solidFill>
                  <a:srgbClr val="FFFFFF"/>
                </a:solidFill>
              </a:rPr>
              <a:t>наукової</a:t>
            </a:r>
            <a:r>
              <a:rPr lang="en-US" sz="1400" b="1" dirty="0">
                <a:solidFill>
                  <a:srgbClr val="FFFFFF"/>
                </a:solidFill>
              </a:rPr>
              <a:t> </a:t>
            </a:r>
            <a:r>
              <a:rPr lang="en-US" sz="1400" b="1" dirty="0" err="1">
                <a:solidFill>
                  <a:srgbClr val="FFFFFF"/>
                </a:solidFill>
              </a:rPr>
              <a:t>співпраці</a:t>
            </a:r>
            <a:r>
              <a:rPr lang="en-US" sz="1400" b="1" dirty="0">
                <a:solidFill>
                  <a:srgbClr val="FFFFFF"/>
                </a:solidFill>
              </a:rPr>
              <a:t> </a:t>
            </a:r>
            <a:r>
              <a:rPr lang="en-US" sz="1400" b="1" dirty="0" err="1">
                <a:solidFill>
                  <a:srgbClr val="FFFFFF"/>
                </a:solidFill>
              </a:rPr>
              <a:t>між</a:t>
            </a:r>
            <a:r>
              <a:rPr lang="en-US" sz="1400" b="1" dirty="0">
                <a:solidFill>
                  <a:srgbClr val="FFFFFF"/>
                </a:solidFill>
              </a:rPr>
              <a:t> </a:t>
            </a:r>
            <a:r>
              <a:rPr lang="en-US" sz="1400" b="1" dirty="0" err="1">
                <a:solidFill>
                  <a:srgbClr val="FFFFFF"/>
                </a:solidFill>
              </a:rPr>
              <a:t>зарубіжними</a:t>
            </a:r>
            <a:r>
              <a:rPr lang="en-US" sz="1400" b="1" dirty="0">
                <a:solidFill>
                  <a:srgbClr val="FFFFFF"/>
                </a:solidFill>
              </a:rPr>
              <a:t> </a:t>
            </a:r>
            <a:r>
              <a:rPr lang="en-US" sz="1400" b="1" dirty="0" err="1">
                <a:solidFill>
                  <a:srgbClr val="FFFFFF"/>
                </a:solidFill>
              </a:rPr>
              <a:t>та</a:t>
            </a:r>
            <a:r>
              <a:rPr lang="en-US" sz="1400" b="1" dirty="0">
                <a:solidFill>
                  <a:srgbClr val="FFFFFF"/>
                </a:solidFill>
              </a:rPr>
              <a:t> </a:t>
            </a:r>
            <a:r>
              <a:rPr lang="en-US" sz="1400" b="1" dirty="0" err="1">
                <a:solidFill>
                  <a:srgbClr val="FFFFFF"/>
                </a:solidFill>
              </a:rPr>
              <a:t>українськими</a:t>
            </a:r>
            <a:r>
              <a:rPr lang="en-US" sz="1400" b="1" dirty="0">
                <a:solidFill>
                  <a:srgbClr val="FFFFFF"/>
                </a:solidFill>
              </a:rPr>
              <a:t> ВНЗ, </a:t>
            </a:r>
            <a:r>
              <a:rPr lang="en-US" sz="1400" b="1" dirty="0" err="1">
                <a:solidFill>
                  <a:srgbClr val="FFFFFF"/>
                </a:solidFill>
              </a:rPr>
              <a:t>рецензування</a:t>
            </a:r>
            <a:r>
              <a:rPr lang="en-US" sz="1400" b="1" dirty="0">
                <a:solidFill>
                  <a:srgbClr val="FFFFFF"/>
                </a:solidFill>
              </a:rPr>
              <a:t> </a:t>
            </a:r>
            <a:r>
              <a:rPr lang="en-US" sz="1400" b="1" dirty="0" err="1">
                <a:solidFill>
                  <a:srgbClr val="FFFFFF"/>
                </a:solidFill>
              </a:rPr>
              <a:t>та</a:t>
            </a:r>
            <a:r>
              <a:rPr lang="en-US" sz="1400" b="1" dirty="0">
                <a:solidFill>
                  <a:srgbClr val="FFFFFF"/>
                </a:solidFill>
              </a:rPr>
              <a:t> </a:t>
            </a:r>
            <a:r>
              <a:rPr lang="en-US" sz="1400" b="1" dirty="0" err="1">
                <a:solidFill>
                  <a:srgbClr val="FFFFFF"/>
                </a:solidFill>
              </a:rPr>
              <a:t>опонування</a:t>
            </a:r>
            <a:r>
              <a:rPr lang="en-US" sz="1400" b="1" dirty="0">
                <a:solidFill>
                  <a:srgbClr val="FFFFFF"/>
                </a:solidFill>
              </a:rPr>
              <a:t> </a:t>
            </a:r>
            <a:r>
              <a:rPr lang="en-US" sz="1400" b="1" dirty="0" err="1">
                <a:solidFill>
                  <a:srgbClr val="FFFFFF"/>
                </a:solidFill>
              </a:rPr>
              <a:t>наукових</a:t>
            </a:r>
            <a:r>
              <a:rPr lang="en-US" sz="1400" b="1" dirty="0">
                <a:solidFill>
                  <a:srgbClr val="FFFFFF"/>
                </a:solidFill>
              </a:rPr>
              <a:t> </a:t>
            </a:r>
            <a:r>
              <a:rPr lang="en-US" sz="1400" b="1" dirty="0" err="1">
                <a:solidFill>
                  <a:srgbClr val="FFFFFF"/>
                </a:solidFill>
              </a:rPr>
              <a:t>робіт</a:t>
            </a:r>
            <a:endParaRPr lang="en-US" sz="1400" b="1" dirty="0">
              <a:solidFill>
                <a:srgbClr val="FFFFFF"/>
              </a:solidFill>
            </a:endParaRPr>
          </a:p>
          <a:p>
            <a:pPr marL="609600" indent="-609600">
              <a:lnSpc>
                <a:spcPct val="90000"/>
              </a:lnSpc>
            </a:pPr>
            <a:r>
              <a:rPr lang="en-US" sz="1400" b="1" dirty="0" err="1">
                <a:solidFill>
                  <a:srgbClr val="FFFFFF"/>
                </a:solidFill>
              </a:rPr>
              <a:t>Участь</a:t>
            </a:r>
            <a:r>
              <a:rPr lang="en-US" sz="1400" b="1" dirty="0">
                <a:solidFill>
                  <a:srgbClr val="FFFFFF"/>
                </a:solidFill>
              </a:rPr>
              <a:t> в </a:t>
            </a:r>
            <a:r>
              <a:rPr lang="en-US" sz="1400" b="1" dirty="0" err="1">
                <a:solidFill>
                  <a:srgbClr val="FFFFFF"/>
                </a:solidFill>
              </a:rPr>
              <a:t>організації</a:t>
            </a:r>
            <a:r>
              <a:rPr lang="en-US" sz="1400" b="1" dirty="0">
                <a:solidFill>
                  <a:srgbClr val="FFFFFF"/>
                </a:solidFill>
              </a:rPr>
              <a:t> </a:t>
            </a:r>
            <a:r>
              <a:rPr lang="en-US" sz="1400" b="1" dirty="0" err="1">
                <a:solidFill>
                  <a:srgbClr val="FFFFFF"/>
                </a:solidFill>
              </a:rPr>
              <a:t>та</a:t>
            </a:r>
            <a:r>
              <a:rPr lang="en-US" sz="1400" b="1" dirty="0">
                <a:solidFill>
                  <a:srgbClr val="FFFFFF"/>
                </a:solidFill>
              </a:rPr>
              <a:t> </a:t>
            </a:r>
            <a:r>
              <a:rPr lang="en-US" sz="1400" b="1" dirty="0" err="1">
                <a:solidFill>
                  <a:srgbClr val="FFFFFF"/>
                </a:solidFill>
              </a:rPr>
              <a:t>публікування</a:t>
            </a:r>
            <a:r>
              <a:rPr lang="en-US" sz="1400" b="1" dirty="0">
                <a:solidFill>
                  <a:srgbClr val="FFFFFF"/>
                </a:solidFill>
              </a:rPr>
              <a:t> </a:t>
            </a:r>
            <a:r>
              <a:rPr lang="en-US" sz="1400" b="1" dirty="0" err="1">
                <a:solidFill>
                  <a:srgbClr val="FFFFFF"/>
                </a:solidFill>
              </a:rPr>
              <a:t>тез</a:t>
            </a:r>
            <a:r>
              <a:rPr lang="en-US" sz="1400" b="1" dirty="0">
                <a:solidFill>
                  <a:srgbClr val="FFFFFF"/>
                </a:solidFill>
              </a:rPr>
              <a:t> </a:t>
            </a:r>
            <a:r>
              <a:rPr lang="en-US" sz="1400" b="1" dirty="0" err="1">
                <a:solidFill>
                  <a:srgbClr val="FFFFFF"/>
                </a:solidFill>
              </a:rPr>
              <a:t>доповідей</a:t>
            </a:r>
            <a:r>
              <a:rPr lang="en-US" sz="1400" b="1" dirty="0">
                <a:solidFill>
                  <a:srgbClr val="FFFFFF"/>
                </a:solidFill>
              </a:rPr>
              <a:t> у </a:t>
            </a:r>
            <a:r>
              <a:rPr lang="en-US" sz="1400" b="1" dirty="0" err="1">
                <a:solidFill>
                  <a:srgbClr val="FFFFFF"/>
                </a:solidFill>
              </a:rPr>
              <a:t>міжнародних</a:t>
            </a:r>
            <a:r>
              <a:rPr lang="en-US" sz="1400" b="1" dirty="0">
                <a:solidFill>
                  <a:srgbClr val="FFFFFF"/>
                </a:solidFill>
              </a:rPr>
              <a:t> </a:t>
            </a:r>
            <a:r>
              <a:rPr lang="en-US" sz="1400" b="1" dirty="0" err="1">
                <a:solidFill>
                  <a:srgbClr val="FFFFFF"/>
                </a:solidFill>
              </a:rPr>
              <a:t>та</a:t>
            </a:r>
            <a:r>
              <a:rPr lang="en-US" sz="1400" b="1" dirty="0">
                <a:solidFill>
                  <a:srgbClr val="FFFFFF"/>
                </a:solidFill>
              </a:rPr>
              <a:t> </a:t>
            </a:r>
            <a:r>
              <a:rPr lang="en-US" sz="1400" b="1" dirty="0" err="1">
                <a:solidFill>
                  <a:srgbClr val="FFFFFF"/>
                </a:solidFill>
              </a:rPr>
              <a:t>всеукраїнських</a:t>
            </a:r>
            <a:r>
              <a:rPr lang="en-US" sz="1400" b="1" dirty="0">
                <a:solidFill>
                  <a:srgbClr val="FFFFFF"/>
                </a:solidFill>
              </a:rPr>
              <a:t> </a:t>
            </a:r>
            <a:r>
              <a:rPr lang="en-US" sz="1400" b="1" dirty="0" err="1">
                <a:solidFill>
                  <a:srgbClr val="FFFFFF"/>
                </a:solidFill>
              </a:rPr>
              <a:t>науково-практичних</a:t>
            </a:r>
            <a:r>
              <a:rPr lang="en-US" sz="1400" b="1" dirty="0">
                <a:solidFill>
                  <a:srgbClr val="FFFFFF"/>
                </a:solidFill>
              </a:rPr>
              <a:t> </a:t>
            </a:r>
            <a:r>
              <a:rPr lang="en-US" sz="1400" b="1" dirty="0" err="1">
                <a:solidFill>
                  <a:srgbClr val="FFFFFF"/>
                </a:solidFill>
              </a:rPr>
              <a:t>конференціях</a:t>
            </a:r>
            <a:r>
              <a:rPr lang="en-US" sz="1400" b="1" dirty="0">
                <a:solidFill>
                  <a:srgbClr val="FFFFFF"/>
                </a:solidFill>
              </a:rPr>
              <a:t> </a:t>
            </a:r>
            <a:r>
              <a:rPr lang="en-US" sz="1400" b="1" dirty="0" err="1">
                <a:solidFill>
                  <a:srgbClr val="FFFFFF"/>
                </a:solidFill>
              </a:rPr>
              <a:t>та</a:t>
            </a:r>
            <a:r>
              <a:rPr lang="en-US" sz="1400" b="1" dirty="0">
                <a:solidFill>
                  <a:srgbClr val="FFFFFF"/>
                </a:solidFill>
              </a:rPr>
              <a:t> </a:t>
            </a:r>
            <a:r>
              <a:rPr lang="en-US" sz="1400" b="1" dirty="0" err="1">
                <a:solidFill>
                  <a:srgbClr val="FFFFFF"/>
                </a:solidFill>
              </a:rPr>
              <a:t>ін</a:t>
            </a:r>
            <a:r>
              <a:rPr lang="en-US" sz="1400" b="1" dirty="0">
                <a:solidFill>
                  <a:srgbClr val="FFFFFF"/>
                </a:solidFill>
              </a:rPr>
              <a:t>.</a:t>
            </a:r>
          </a:p>
          <a:p>
            <a:pPr marL="609600" indent="-609600">
              <a:lnSpc>
                <a:spcPct val="90000"/>
              </a:lnSpc>
            </a:pPr>
            <a:r>
              <a:rPr lang="en-US" sz="1400" b="1" dirty="0" err="1">
                <a:solidFill>
                  <a:srgbClr val="FFFFFF"/>
                </a:solidFill>
              </a:rPr>
              <a:t>Проведення</a:t>
            </a:r>
            <a:r>
              <a:rPr lang="en-US" sz="1400" b="1" dirty="0">
                <a:solidFill>
                  <a:srgbClr val="FFFFFF"/>
                </a:solidFill>
              </a:rPr>
              <a:t> </a:t>
            </a:r>
            <a:r>
              <a:rPr lang="en-US" sz="1400" b="1" dirty="0" err="1">
                <a:solidFill>
                  <a:srgbClr val="FFFFFF"/>
                </a:solidFill>
              </a:rPr>
              <a:t>міжнародної</a:t>
            </a:r>
            <a:r>
              <a:rPr lang="en-US" sz="1400" b="1" dirty="0">
                <a:solidFill>
                  <a:srgbClr val="FFFFFF"/>
                </a:solidFill>
              </a:rPr>
              <a:t> </a:t>
            </a:r>
            <a:r>
              <a:rPr lang="en-US" sz="1400" b="1" dirty="0" err="1">
                <a:solidFill>
                  <a:srgbClr val="FFFFFF"/>
                </a:solidFill>
              </a:rPr>
              <a:t>конференції</a:t>
            </a:r>
            <a:r>
              <a:rPr lang="en-US" sz="1400" b="1" dirty="0">
                <a:solidFill>
                  <a:srgbClr val="FFFFFF"/>
                </a:solidFill>
              </a:rPr>
              <a:t> </a:t>
            </a:r>
            <a:r>
              <a:rPr lang="en-US" sz="1400" b="1" dirty="0" err="1">
                <a:solidFill>
                  <a:srgbClr val="FFFFFF"/>
                </a:solidFill>
              </a:rPr>
              <a:t>здобувачів</a:t>
            </a:r>
            <a:r>
              <a:rPr lang="en-US" sz="1400" b="1" dirty="0">
                <a:solidFill>
                  <a:srgbClr val="FFFFFF"/>
                </a:solidFill>
              </a:rPr>
              <a:t> </a:t>
            </a:r>
            <a:r>
              <a:rPr lang="en-US" sz="1400" b="1" dirty="0" err="1">
                <a:solidFill>
                  <a:srgbClr val="FFFFFF"/>
                </a:solidFill>
              </a:rPr>
              <a:t>вищої</a:t>
            </a:r>
            <a:r>
              <a:rPr lang="en-US" sz="1400" b="1" dirty="0">
                <a:solidFill>
                  <a:srgbClr val="FFFFFF"/>
                </a:solidFill>
              </a:rPr>
              <a:t> </a:t>
            </a:r>
            <a:r>
              <a:rPr lang="en-US" sz="1400" b="1" dirty="0" err="1">
                <a:solidFill>
                  <a:srgbClr val="FFFFFF"/>
                </a:solidFill>
              </a:rPr>
              <a:t>освіти</a:t>
            </a:r>
            <a:r>
              <a:rPr lang="en-US" sz="1400" b="1" dirty="0">
                <a:solidFill>
                  <a:srgbClr val="FFFFFF"/>
                </a:solidFill>
              </a:rPr>
              <a:t>, </a:t>
            </a:r>
            <a:r>
              <a:rPr lang="uk-UA" sz="1400" b="1" dirty="0">
                <a:solidFill>
                  <a:srgbClr val="FFFFFF"/>
                </a:solidFill>
              </a:rPr>
              <a:t>конкурсів </a:t>
            </a:r>
            <a:r>
              <a:rPr lang="en-US" sz="1400" b="1" dirty="0" err="1">
                <a:solidFill>
                  <a:srgbClr val="FFFFFF"/>
                </a:solidFill>
              </a:rPr>
              <a:t>наукових</a:t>
            </a:r>
            <a:r>
              <a:rPr lang="en-US" sz="1400" b="1" dirty="0">
                <a:solidFill>
                  <a:srgbClr val="FFFFFF"/>
                </a:solidFill>
              </a:rPr>
              <a:t> </a:t>
            </a:r>
            <a:r>
              <a:rPr lang="en-US" sz="1400" b="1" dirty="0" err="1">
                <a:solidFill>
                  <a:srgbClr val="FFFFFF"/>
                </a:solidFill>
              </a:rPr>
              <a:t>робіт</a:t>
            </a:r>
            <a:r>
              <a:rPr lang="en-US" sz="1400" b="1" dirty="0">
                <a:solidFill>
                  <a:srgbClr val="FFFFFF"/>
                </a:solidFill>
              </a:rPr>
              <a:t> </a:t>
            </a:r>
            <a:r>
              <a:rPr lang="en-US" sz="1400" b="1" dirty="0" err="1">
                <a:solidFill>
                  <a:srgbClr val="FFFFFF"/>
                </a:solidFill>
              </a:rPr>
              <a:t>для</a:t>
            </a:r>
            <a:r>
              <a:rPr lang="en-US" sz="1400" b="1" dirty="0">
                <a:solidFill>
                  <a:srgbClr val="FFFFFF"/>
                </a:solidFill>
              </a:rPr>
              <a:t> </a:t>
            </a:r>
            <a:r>
              <a:rPr lang="en-US" sz="1400" b="1" dirty="0" err="1">
                <a:solidFill>
                  <a:srgbClr val="FFFFFF"/>
                </a:solidFill>
              </a:rPr>
              <a:t>ознайомлення</a:t>
            </a:r>
            <a:r>
              <a:rPr lang="en-US" sz="1400" b="1" dirty="0">
                <a:solidFill>
                  <a:srgbClr val="FFFFFF"/>
                </a:solidFill>
              </a:rPr>
              <a:t> </a:t>
            </a:r>
            <a:r>
              <a:rPr lang="en-US" sz="1400" b="1" dirty="0" err="1">
                <a:solidFill>
                  <a:srgbClr val="FFFFFF"/>
                </a:solidFill>
              </a:rPr>
              <a:t>молоді</a:t>
            </a:r>
            <a:r>
              <a:rPr lang="en-US" sz="1400" b="1" dirty="0">
                <a:solidFill>
                  <a:srgbClr val="FFFFFF"/>
                </a:solidFill>
              </a:rPr>
              <a:t> з </a:t>
            </a:r>
            <a:r>
              <a:rPr lang="en-US" sz="1400" b="1" dirty="0" err="1">
                <a:solidFill>
                  <a:srgbClr val="FFFFFF"/>
                </a:solidFill>
              </a:rPr>
              <a:t>новітніми</a:t>
            </a:r>
            <a:r>
              <a:rPr lang="en-US" sz="1400" b="1" dirty="0">
                <a:solidFill>
                  <a:srgbClr val="FFFFFF"/>
                </a:solidFill>
              </a:rPr>
              <a:t> </a:t>
            </a:r>
            <a:r>
              <a:rPr lang="en-US" sz="1400" b="1" dirty="0" err="1">
                <a:solidFill>
                  <a:srgbClr val="FFFFFF"/>
                </a:solidFill>
              </a:rPr>
              <a:t>досягненнями</a:t>
            </a:r>
            <a:r>
              <a:rPr lang="en-US" sz="1400" b="1" dirty="0">
                <a:solidFill>
                  <a:srgbClr val="FFFFFF"/>
                </a:solidFill>
              </a:rPr>
              <a:t> </a:t>
            </a:r>
            <a:r>
              <a:rPr lang="en-US" sz="1400" b="1" dirty="0" err="1">
                <a:solidFill>
                  <a:srgbClr val="FFFFFF"/>
                </a:solidFill>
              </a:rPr>
              <a:t>вітчизняної</a:t>
            </a:r>
            <a:r>
              <a:rPr lang="en-US" sz="1400" b="1" dirty="0">
                <a:solidFill>
                  <a:srgbClr val="FFFFFF"/>
                </a:solidFill>
              </a:rPr>
              <a:t> </a:t>
            </a:r>
            <a:r>
              <a:rPr lang="en-US" sz="1400" b="1" dirty="0" err="1">
                <a:solidFill>
                  <a:srgbClr val="FFFFFF"/>
                </a:solidFill>
              </a:rPr>
              <a:t>та</a:t>
            </a:r>
            <a:r>
              <a:rPr lang="en-US" sz="1400" b="1" dirty="0">
                <a:solidFill>
                  <a:srgbClr val="FFFFFF"/>
                </a:solidFill>
              </a:rPr>
              <a:t> </a:t>
            </a:r>
            <a:r>
              <a:rPr lang="en-US" sz="1400" b="1" dirty="0" err="1">
                <a:solidFill>
                  <a:srgbClr val="FFFFFF"/>
                </a:solidFill>
              </a:rPr>
              <a:t>зарубіжної</a:t>
            </a:r>
            <a:r>
              <a:rPr lang="en-US" sz="1400" b="1" dirty="0">
                <a:solidFill>
                  <a:srgbClr val="FFFFFF"/>
                </a:solidFill>
              </a:rPr>
              <a:t> </a:t>
            </a:r>
            <a:r>
              <a:rPr lang="en-US" sz="1400" b="1" dirty="0" err="1">
                <a:solidFill>
                  <a:srgbClr val="FFFFFF"/>
                </a:solidFill>
              </a:rPr>
              <a:t>науки</a:t>
            </a:r>
            <a:endParaRPr lang="en-US" sz="1400" b="1" dirty="0">
              <a:solidFill>
                <a:srgbClr val="FFFFFF"/>
              </a:solidFill>
            </a:endParaRPr>
          </a:p>
          <a:p>
            <a:pPr marL="609600" indent="-609600">
              <a:lnSpc>
                <a:spcPct val="90000"/>
              </a:lnSpc>
            </a:pPr>
            <a:r>
              <a:rPr lang="en-US" sz="1400" b="1" dirty="0" err="1">
                <a:solidFill>
                  <a:srgbClr val="FFFFFF"/>
                </a:solidFill>
              </a:rPr>
              <a:t>Сприяння</a:t>
            </a:r>
            <a:r>
              <a:rPr lang="en-US" sz="1400" b="1" dirty="0">
                <a:solidFill>
                  <a:srgbClr val="FFFFFF"/>
                </a:solidFill>
              </a:rPr>
              <a:t> </a:t>
            </a:r>
            <a:r>
              <a:rPr lang="en-US" sz="1400" b="1" dirty="0" err="1">
                <a:solidFill>
                  <a:srgbClr val="FFFFFF"/>
                </a:solidFill>
              </a:rPr>
              <a:t>участі</a:t>
            </a:r>
            <a:r>
              <a:rPr lang="en-US" sz="1400" b="1" dirty="0">
                <a:solidFill>
                  <a:srgbClr val="FFFFFF"/>
                </a:solidFill>
              </a:rPr>
              <a:t> </a:t>
            </a:r>
            <a:r>
              <a:rPr lang="uk-UA" sz="1400" b="1" dirty="0">
                <a:solidFill>
                  <a:srgbClr val="FFFFFF"/>
                </a:solidFill>
              </a:rPr>
              <a:t>здобувачів вищої освіти</a:t>
            </a:r>
            <a:r>
              <a:rPr lang="en-US" sz="1400" b="1" dirty="0">
                <a:solidFill>
                  <a:srgbClr val="FFFFFF"/>
                </a:solidFill>
              </a:rPr>
              <a:t> у </a:t>
            </a:r>
            <a:r>
              <a:rPr lang="uk-UA" sz="1400" b="1" dirty="0">
                <a:solidFill>
                  <a:srgbClr val="FFFFFF"/>
                </a:solidFill>
              </a:rPr>
              <a:t>в</a:t>
            </a:r>
            <a:r>
              <a:rPr lang="en-US" sz="1400" b="1" dirty="0" err="1">
                <a:solidFill>
                  <a:srgbClr val="FFFFFF"/>
                </a:solidFill>
              </a:rPr>
              <a:t>сеукраїнських</a:t>
            </a:r>
            <a:r>
              <a:rPr lang="en-US" sz="1400" b="1" dirty="0">
                <a:solidFill>
                  <a:srgbClr val="FFFFFF"/>
                </a:solidFill>
              </a:rPr>
              <a:t> </a:t>
            </a:r>
            <a:r>
              <a:rPr lang="uk-UA" sz="1400" b="1" dirty="0">
                <a:solidFill>
                  <a:srgbClr val="FFFFFF"/>
                </a:solidFill>
              </a:rPr>
              <a:t>та міжнародних </a:t>
            </a:r>
            <a:r>
              <a:rPr lang="en-US" sz="1400" b="1" dirty="0" err="1">
                <a:solidFill>
                  <a:srgbClr val="FFFFFF"/>
                </a:solidFill>
              </a:rPr>
              <a:t>олімпіадах</a:t>
            </a:r>
            <a:r>
              <a:rPr lang="en-US" sz="1400" b="1" dirty="0">
                <a:solidFill>
                  <a:srgbClr val="FFFFFF"/>
                </a:solidFill>
              </a:rPr>
              <a:t> </a:t>
            </a:r>
            <a:r>
              <a:rPr lang="en-US" sz="1400" b="1" dirty="0" err="1">
                <a:solidFill>
                  <a:srgbClr val="FFFFFF"/>
                </a:solidFill>
              </a:rPr>
              <a:t>та</a:t>
            </a:r>
            <a:r>
              <a:rPr lang="en-US" sz="1400" b="1" dirty="0">
                <a:solidFill>
                  <a:srgbClr val="FFFFFF"/>
                </a:solidFill>
              </a:rPr>
              <a:t> </a:t>
            </a:r>
            <a:r>
              <a:rPr lang="en-US" sz="1400" b="1" dirty="0" err="1">
                <a:solidFill>
                  <a:srgbClr val="FFFFFF"/>
                </a:solidFill>
              </a:rPr>
              <a:t>конкурс</a:t>
            </a:r>
            <a:r>
              <a:rPr lang="uk-UA" sz="1400" b="1" dirty="0">
                <a:solidFill>
                  <a:srgbClr val="FFFFFF"/>
                </a:solidFill>
              </a:rPr>
              <a:t>ах</a:t>
            </a:r>
            <a:r>
              <a:rPr lang="en-US" sz="1400" b="1" dirty="0">
                <a:solidFill>
                  <a:srgbClr val="FFFFFF"/>
                </a:solidFill>
              </a:rPr>
              <a:t> </a:t>
            </a:r>
            <a:r>
              <a:rPr lang="en-US" sz="1400" b="1" dirty="0" err="1">
                <a:solidFill>
                  <a:srgbClr val="FFFFFF"/>
                </a:solidFill>
              </a:rPr>
              <a:t>студентських</a:t>
            </a:r>
            <a:r>
              <a:rPr lang="en-US" sz="1400" b="1" dirty="0">
                <a:solidFill>
                  <a:srgbClr val="FFFFFF"/>
                </a:solidFill>
              </a:rPr>
              <a:t> </a:t>
            </a:r>
            <a:r>
              <a:rPr lang="en-US" sz="1400" b="1" dirty="0" err="1">
                <a:solidFill>
                  <a:srgbClr val="FFFFFF"/>
                </a:solidFill>
              </a:rPr>
              <a:t>наукових</a:t>
            </a:r>
            <a:r>
              <a:rPr lang="en-US" sz="1400" b="1" dirty="0">
                <a:solidFill>
                  <a:srgbClr val="FFFFFF"/>
                </a:solidFill>
              </a:rPr>
              <a:t> </a:t>
            </a:r>
            <a:r>
              <a:rPr lang="en-US" sz="1400" b="1" dirty="0" err="1">
                <a:solidFill>
                  <a:srgbClr val="FFFFFF"/>
                </a:solidFill>
              </a:rPr>
              <a:t>робіт</a:t>
            </a:r>
            <a:endParaRPr lang="en-US" sz="1400" b="1" dirty="0">
              <a:solidFill>
                <a:srgbClr val="FFFFFF"/>
              </a:solidFill>
            </a:endParaRPr>
          </a:p>
          <a:p>
            <a:pPr marL="609600" indent="-609600">
              <a:lnSpc>
                <a:spcPct val="90000"/>
              </a:lnSpc>
            </a:pPr>
            <a:r>
              <a:rPr lang="en-US" sz="1400" b="1" dirty="0" err="1">
                <a:solidFill>
                  <a:srgbClr val="FFFFFF"/>
                </a:solidFill>
              </a:rPr>
              <a:t>Розвиток</a:t>
            </a:r>
            <a:r>
              <a:rPr lang="en-US" sz="1400" b="1" dirty="0">
                <a:solidFill>
                  <a:srgbClr val="FFFFFF"/>
                </a:solidFill>
              </a:rPr>
              <a:t> </a:t>
            </a:r>
            <a:r>
              <a:rPr lang="en-US" sz="1400" b="1" dirty="0" err="1">
                <a:solidFill>
                  <a:srgbClr val="FFFFFF"/>
                </a:solidFill>
              </a:rPr>
              <a:t>співробітництва</a:t>
            </a:r>
            <a:r>
              <a:rPr lang="en-US" sz="1400" b="1" dirty="0">
                <a:solidFill>
                  <a:srgbClr val="FFFFFF"/>
                </a:solidFill>
              </a:rPr>
              <a:t> </a:t>
            </a:r>
            <a:r>
              <a:rPr lang="en-US" sz="1400" b="1" dirty="0" err="1">
                <a:solidFill>
                  <a:srgbClr val="FFFFFF"/>
                </a:solidFill>
              </a:rPr>
              <a:t>із</a:t>
            </a:r>
            <a:r>
              <a:rPr lang="en-US" sz="1400" b="1" dirty="0">
                <a:solidFill>
                  <a:srgbClr val="FFFFFF"/>
                </a:solidFill>
              </a:rPr>
              <a:t> </a:t>
            </a:r>
            <a:r>
              <a:rPr lang="en-US" sz="1400" b="1" dirty="0" err="1">
                <a:solidFill>
                  <a:srgbClr val="FFFFFF"/>
                </a:solidFill>
              </a:rPr>
              <a:t>стратегічними</a:t>
            </a:r>
            <a:r>
              <a:rPr lang="en-US" sz="1400" b="1" dirty="0">
                <a:solidFill>
                  <a:srgbClr val="FFFFFF"/>
                </a:solidFill>
              </a:rPr>
              <a:t> </a:t>
            </a:r>
            <a:r>
              <a:rPr lang="en-US" sz="1400" b="1" dirty="0" err="1">
                <a:solidFill>
                  <a:srgbClr val="FFFFFF"/>
                </a:solidFill>
              </a:rPr>
              <a:t>партнерами</a:t>
            </a:r>
            <a:r>
              <a:rPr lang="en-US" sz="1400" b="1" dirty="0">
                <a:solidFill>
                  <a:srgbClr val="FFFFFF"/>
                </a:solidFill>
              </a:rPr>
              <a:t> – </a:t>
            </a:r>
            <a:r>
              <a:rPr lang="en-US" sz="1400" b="1" dirty="0" err="1">
                <a:solidFill>
                  <a:srgbClr val="FFFFFF"/>
                </a:solidFill>
              </a:rPr>
              <a:t>вищими</a:t>
            </a:r>
            <a:r>
              <a:rPr lang="en-US" sz="1400" b="1" dirty="0">
                <a:solidFill>
                  <a:srgbClr val="FFFFFF"/>
                </a:solidFill>
              </a:rPr>
              <a:t> </a:t>
            </a:r>
            <a:r>
              <a:rPr lang="en-US" sz="1400" b="1" dirty="0" err="1">
                <a:solidFill>
                  <a:srgbClr val="FFFFFF"/>
                </a:solidFill>
              </a:rPr>
              <a:t>навчальними</a:t>
            </a:r>
            <a:r>
              <a:rPr lang="en-US" sz="1400" b="1" dirty="0">
                <a:solidFill>
                  <a:srgbClr val="FFFFFF"/>
                </a:solidFill>
              </a:rPr>
              <a:t> </a:t>
            </a:r>
            <a:r>
              <a:rPr lang="en-US" sz="1400" b="1" dirty="0" err="1">
                <a:solidFill>
                  <a:srgbClr val="FFFFFF"/>
                </a:solidFill>
              </a:rPr>
              <a:t>закладами</a:t>
            </a:r>
            <a:r>
              <a:rPr lang="en-US" sz="1400" b="1" dirty="0">
                <a:solidFill>
                  <a:srgbClr val="FFFFFF"/>
                </a:solidFill>
              </a:rPr>
              <a:t> </a:t>
            </a:r>
            <a:r>
              <a:rPr lang="en-US" sz="1400" b="1" dirty="0" err="1">
                <a:solidFill>
                  <a:srgbClr val="FFFFFF"/>
                </a:solidFill>
              </a:rPr>
              <a:t>Литви</a:t>
            </a:r>
            <a:r>
              <a:rPr lang="en-US" sz="1400" b="1" dirty="0">
                <a:solidFill>
                  <a:srgbClr val="FFFFFF"/>
                </a:solidFill>
              </a:rPr>
              <a:t>, </a:t>
            </a:r>
            <a:r>
              <a:rPr lang="en-US" sz="1400" b="1" dirty="0" err="1">
                <a:solidFill>
                  <a:srgbClr val="FFFFFF"/>
                </a:solidFill>
              </a:rPr>
              <a:t>Польщі</a:t>
            </a:r>
            <a:r>
              <a:rPr lang="en-US" sz="1400" b="1" dirty="0">
                <a:solidFill>
                  <a:srgbClr val="FFFFFF"/>
                </a:solidFill>
              </a:rPr>
              <a:t>, </a:t>
            </a:r>
            <a:r>
              <a:rPr lang="en-US" sz="1400" b="1" dirty="0" err="1">
                <a:solidFill>
                  <a:srgbClr val="FFFFFF"/>
                </a:solidFill>
              </a:rPr>
              <a:t>Великої</a:t>
            </a:r>
            <a:r>
              <a:rPr lang="en-US" sz="1400" b="1" dirty="0">
                <a:solidFill>
                  <a:srgbClr val="FFFFFF"/>
                </a:solidFill>
              </a:rPr>
              <a:t> </a:t>
            </a:r>
            <a:r>
              <a:rPr lang="en-US" sz="1400" b="1" dirty="0" err="1">
                <a:solidFill>
                  <a:srgbClr val="FFFFFF"/>
                </a:solidFill>
              </a:rPr>
              <a:t>Британії</a:t>
            </a:r>
            <a:r>
              <a:rPr lang="en-US" sz="1400" b="1" dirty="0">
                <a:solidFill>
                  <a:srgbClr val="FFFFFF"/>
                </a:solidFill>
              </a:rPr>
              <a:t>, </a:t>
            </a:r>
            <a:r>
              <a:rPr lang="en-US" sz="1400" b="1" dirty="0" err="1">
                <a:solidFill>
                  <a:srgbClr val="FFFFFF"/>
                </a:solidFill>
              </a:rPr>
              <a:t>Франції</a:t>
            </a:r>
            <a:r>
              <a:rPr lang="en-US" sz="1400" b="1" dirty="0">
                <a:solidFill>
                  <a:srgbClr val="FFFFFF"/>
                </a:solidFill>
              </a:rPr>
              <a:t> </a:t>
            </a:r>
            <a:r>
              <a:rPr lang="en-US" sz="1400" b="1" dirty="0" err="1">
                <a:solidFill>
                  <a:srgbClr val="FFFFFF"/>
                </a:solidFill>
              </a:rPr>
              <a:t>та</a:t>
            </a:r>
            <a:r>
              <a:rPr lang="en-US" sz="1400" b="1" dirty="0">
                <a:solidFill>
                  <a:srgbClr val="FFFFFF"/>
                </a:solidFill>
              </a:rPr>
              <a:t> </a:t>
            </a:r>
            <a:r>
              <a:rPr lang="en-US" sz="1400" b="1" dirty="0" err="1">
                <a:solidFill>
                  <a:srgbClr val="FFFFFF"/>
                </a:solidFill>
              </a:rPr>
              <a:t>Сполучених</a:t>
            </a:r>
            <a:r>
              <a:rPr lang="en-US" sz="1400" b="1" dirty="0">
                <a:solidFill>
                  <a:srgbClr val="FFFFFF"/>
                </a:solidFill>
              </a:rPr>
              <a:t> </a:t>
            </a:r>
            <a:r>
              <a:rPr lang="en-US" sz="1400" b="1" dirty="0" err="1">
                <a:solidFill>
                  <a:srgbClr val="FFFFFF"/>
                </a:solidFill>
              </a:rPr>
              <a:t>Штатів</a:t>
            </a:r>
            <a:r>
              <a:rPr lang="en-US" sz="1400" b="1" dirty="0">
                <a:solidFill>
                  <a:srgbClr val="FFFFFF"/>
                </a:solidFill>
              </a:rPr>
              <a:t> </a:t>
            </a:r>
            <a:r>
              <a:rPr lang="en-US" sz="1400" b="1" dirty="0" err="1">
                <a:solidFill>
                  <a:srgbClr val="FFFFFF"/>
                </a:solidFill>
              </a:rPr>
              <a:t>Америки</a:t>
            </a:r>
            <a:r>
              <a:rPr lang="uk-UA" sz="1400" b="1" dirty="0">
                <a:solidFill>
                  <a:srgbClr val="FFFFFF"/>
                </a:solidFill>
              </a:rPr>
              <a:t>, Німеччини</a:t>
            </a:r>
            <a:endParaRPr lang="en-US" sz="1400" b="1" dirty="0">
              <a:solidFill>
                <a:srgbClr val="FFFFFF"/>
              </a:solidFill>
            </a:endParaRPr>
          </a:p>
          <a:p>
            <a:pPr marL="609600" indent="-609600">
              <a:lnSpc>
                <a:spcPct val="90000"/>
              </a:lnSpc>
            </a:pPr>
            <a:r>
              <a:rPr lang="en-US" sz="1400" b="1" dirty="0" err="1">
                <a:solidFill>
                  <a:srgbClr val="FFFFFF"/>
                </a:solidFill>
              </a:rPr>
              <a:t>Активна</a:t>
            </a:r>
            <a:r>
              <a:rPr lang="en-US" sz="1400" b="1" dirty="0">
                <a:solidFill>
                  <a:srgbClr val="FFFFFF"/>
                </a:solidFill>
              </a:rPr>
              <a:t> </a:t>
            </a:r>
            <a:r>
              <a:rPr lang="en-US" sz="1400" b="1" dirty="0" err="1">
                <a:solidFill>
                  <a:srgbClr val="FFFFFF"/>
                </a:solidFill>
              </a:rPr>
              <a:t>участь</a:t>
            </a:r>
            <a:r>
              <a:rPr lang="en-US" sz="1400" b="1" dirty="0">
                <a:solidFill>
                  <a:srgbClr val="FFFFFF"/>
                </a:solidFill>
              </a:rPr>
              <a:t> в </a:t>
            </a:r>
            <a:r>
              <a:rPr lang="en-US" sz="1400" b="1" dirty="0" err="1">
                <a:solidFill>
                  <a:srgbClr val="FFFFFF"/>
                </a:solidFill>
              </a:rPr>
              <a:t>міжнародних</a:t>
            </a:r>
            <a:r>
              <a:rPr lang="en-US" sz="1400" b="1" dirty="0">
                <a:solidFill>
                  <a:srgbClr val="FFFFFF"/>
                </a:solidFill>
              </a:rPr>
              <a:t> </a:t>
            </a:r>
            <a:r>
              <a:rPr lang="en-US" sz="1400" b="1" dirty="0" err="1">
                <a:solidFill>
                  <a:srgbClr val="FFFFFF"/>
                </a:solidFill>
              </a:rPr>
              <a:t>та</a:t>
            </a:r>
            <a:r>
              <a:rPr lang="en-US" sz="1400" b="1" dirty="0">
                <a:solidFill>
                  <a:srgbClr val="FFFFFF"/>
                </a:solidFill>
              </a:rPr>
              <a:t> </a:t>
            </a:r>
            <a:r>
              <a:rPr lang="en-US" sz="1400" b="1" dirty="0" err="1">
                <a:solidFill>
                  <a:srgbClr val="FFFFFF"/>
                </a:solidFill>
              </a:rPr>
              <a:t>європейських</a:t>
            </a:r>
            <a:r>
              <a:rPr lang="en-US" sz="1400" b="1" dirty="0">
                <a:solidFill>
                  <a:srgbClr val="FFFFFF"/>
                </a:solidFill>
              </a:rPr>
              <a:t> </a:t>
            </a:r>
            <a:r>
              <a:rPr lang="en-US" sz="1400" b="1" dirty="0" err="1">
                <a:solidFill>
                  <a:srgbClr val="FFFFFF"/>
                </a:solidFill>
              </a:rPr>
              <a:t>освітніх</a:t>
            </a:r>
            <a:r>
              <a:rPr lang="en-US" sz="1400" b="1" dirty="0">
                <a:solidFill>
                  <a:srgbClr val="FFFFFF"/>
                </a:solidFill>
              </a:rPr>
              <a:t> </a:t>
            </a:r>
            <a:r>
              <a:rPr lang="en-US" sz="1400" b="1" dirty="0" err="1">
                <a:solidFill>
                  <a:srgbClr val="FFFFFF"/>
                </a:solidFill>
              </a:rPr>
              <a:t>програмах</a:t>
            </a:r>
            <a:r>
              <a:rPr lang="en-US" sz="1400" b="1" dirty="0">
                <a:solidFill>
                  <a:srgbClr val="FFFFFF"/>
                </a:solidFill>
              </a:rPr>
              <a:t> (Erasmus+; DAAD; </a:t>
            </a:r>
            <a:r>
              <a:rPr lang="en-US" sz="1400" b="1" dirty="0" err="1">
                <a:solidFill>
                  <a:srgbClr val="FFFFFF"/>
                </a:solidFill>
              </a:rPr>
              <a:t>EduFrance</a:t>
            </a:r>
            <a:r>
              <a:rPr lang="en-US" sz="1400" b="1" dirty="0">
                <a:solidFill>
                  <a:srgbClr val="FFFFFF"/>
                </a:solidFill>
              </a:rPr>
              <a:t> </a:t>
            </a:r>
            <a:r>
              <a:rPr lang="en-US" sz="1400" b="1" dirty="0" err="1">
                <a:solidFill>
                  <a:srgbClr val="FFFFFF"/>
                </a:solidFill>
              </a:rPr>
              <a:t>та</a:t>
            </a:r>
            <a:r>
              <a:rPr lang="en-US" sz="1400" b="1" dirty="0">
                <a:solidFill>
                  <a:srgbClr val="FFFFFF"/>
                </a:solidFill>
              </a:rPr>
              <a:t> </a:t>
            </a:r>
            <a:r>
              <a:rPr lang="en-US" sz="1400" b="1" dirty="0" err="1">
                <a:solidFill>
                  <a:srgbClr val="FFFFFF"/>
                </a:solidFill>
              </a:rPr>
              <a:t>ін</a:t>
            </a:r>
            <a:r>
              <a:rPr lang="en-US" sz="1400" b="1" dirty="0">
                <a:solidFill>
                  <a:srgbClr val="FFFFFF"/>
                </a:solidFill>
              </a:rPr>
              <a:t>.).</a:t>
            </a:r>
          </a:p>
          <a:p>
            <a:pPr marL="609600" indent="-609600">
              <a:lnSpc>
                <a:spcPct val="90000"/>
              </a:lnSpc>
            </a:pPr>
            <a:r>
              <a:rPr lang="en-US" sz="1400" b="1" dirty="0" err="1">
                <a:solidFill>
                  <a:srgbClr val="FFFFFF"/>
                </a:solidFill>
              </a:rPr>
              <a:t>Участь</a:t>
            </a:r>
            <a:r>
              <a:rPr lang="en-US" sz="1400" b="1" dirty="0">
                <a:solidFill>
                  <a:srgbClr val="FFFFFF"/>
                </a:solidFill>
              </a:rPr>
              <a:t> у </a:t>
            </a:r>
            <a:r>
              <a:rPr lang="en-US" sz="1400" b="1" dirty="0" err="1">
                <a:solidFill>
                  <a:srgbClr val="FFFFFF"/>
                </a:solidFill>
              </a:rPr>
              <a:t>грантових</a:t>
            </a:r>
            <a:r>
              <a:rPr lang="en-US" sz="1400" b="1" dirty="0">
                <a:solidFill>
                  <a:srgbClr val="FFFFFF"/>
                </a:solidFill>
              </a:rPr>
              <a:t> </a:t>
            </a:r>
            <a:r>
              <a:rPr lang="en-US" sz="1400" b="1" dirty="0" err="1">
                <a:solidFill>
                  <a:srgbClr val="FFFFFF"/>
                </a:solidFill>
              </a:rPr>
              <a:t>програмах</a:t>
            </a:r>
            <a:r>
              <a:rPr lang="en-US" sz="1400" b="1" dirty="0">
                <a:solidFill>
                  <a:srgbClr val="FFFFFF"/>
                </a:solidFill>
              </a:rPr>
              <a:t>, </a:t>
            </a:r>
            <a:r>
              <a:rPr lang="en-US" sz="1400" b="1" dirty="0" err="1">
                <a:solidFill>
                  <a:srgbClr val="FFFFFF"/>
                </a:solidFill>
              </a:rPr>
              <a:t>стажування</a:t>
            </a:r>
            <a:r>
              <a:rPr lang="en-US" sz="1400" b="1" dirty="0">
                <a:solidFill>
                  <a:srgbClr val="FFFFFF"/>
                </a:solidFill>
              </a:rPr>
              <a:t> </a:t>
            </a:r>
            <a:r>
              <a:rPr lang="en-US" sz="1400" b="1" dirty="0" err="1">
                <a:solidFill>
                  <a:srgbClr val="FFFFFF"/>
                </a:solidFill>
              </a:rPr>
              <a:t>за</a:t>
            </a:r>
            <a:r>
              <a:rPr lang="en-US" sz="1400" b="1" dirty="0">
                <a:solidFill>
                  <a:srgbClr val="FFFFFF"/>
                </a:solidFill>
              </a:rPr>
              <a:t> </a:t>
            </a:r>
            <a:r>
              <a:rPr lang="en-US" sz="1400" b="1" dirty="0" err="1">
                <a:solidFill>
                  <a:srgbClr val="FFFFFF"/>
                </a:solidFill>
              </a:rPr>
              <a:t>кордоном</a:t>
            </a:r>
            <a:r>
              <a:rPr lang="en-US" sz="1400" b="1" dirty="0">
                <a:solidFill>
                  <a:srgbClr val="FFFFFF"/>
                </a:solidFill>
              </a:rPr>
              <a:t>. </a:t>
            </a:r>
          </a:p>
          <a:p>
            <a:pPr marL="609600" indent="-609600">
              <a:lnSpc>
                <a:spcPct val="90000"/>
              </a:lnSpc>
            </a:pPr>
            <a:endParaRPr lang="en-US" sz="1400" b="1" dirty="0">
              <a:solidFill>
                <a:srgbClr val="FFFFFF"/>
              </a:solidFill>
            </a:endParaRPr>
          </a:p>
          <a:p>
            <a:pPr marL="609600" indent="-609600">
              <a:lnSpc>
                <a:spcPct val="90000"/>
              </a:lnSpc>
            </a:pPr>
            <a:endParaRPr lang="en-US" sz="1400" b="1" dirty="0">
              <a:solidFill>
                <a:srgbClr val="FFFFFF"/>
              </a:solidFill>
            </a:endParaRPr>
          </a:p>
        </p:txBody>
      </p:sp>
    </p:spTree>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64" name="Group 163">
            <a:extLst>
              <a:ext uri="{FF2B5EF4-FFF2-40B4-BE49-F238E27FC236}">
                <a16:creationId xmlns:a16="http://schemas.microsoft.com/office/drawing/2014/main" id="{09EA7EA7-74F5-4EE2-8E3D-1A10308259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165" name="Straight Connector 164">
              <a:extLst>
                <a:ext uri="{FF2B5EF4-FFF2-40B4-BE49-F238E27FC236}">
                  <a16:creationId xmlns:a16="http://schemas.microsoft.com/office/drawing/2014/main" id="{A5CE79B5-7EE4-424D-AD14-5DEFB61B85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66" name="Straight Connector 165">
              <a:extLst>
                <a:ext uri="{FF2B5EF4-FFF2-40B4-BE49-F238E27FC236}">
                  <a16:creationId xmlns:a16="http://schemas.microsoft.com/office/drawing/2014/main" id="{696C926F-F999-44BA-8D86-9EAB51D6501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67" name="Rectangle 23">
              <a:extLst>
                <a:ext uri="{FF2B5EF4-FFF2-40B4-BE49-F238E27FC236}">
                  <a16:creationId xmlns:a16="http://schemas.microsoft.com/office/drawing/2014/main" id="{248745E7-0AF0-48F9-8E58-2673FC5F4F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8" name="Rectangle 25">
              <a:extLst>
                <a:ext uri="{FF2B5EF4-FFF2-40B4-BE49-F238E27FC236}">
                  <a16:creationId xmlns:a16="http://schemas.microsoft.com/office/drawing/2014/main" id="{9715E81A-D2E0-4431-9370-4E4A9ECA7F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9" name="Isosceles Triangle 168">
              <a:extLst>
                <a:ext uri="{FF2B5EF4-FFF2-40B4-BE49-F238E27FC236}">
                  <a16:creationId xmlns:a16="http://schemas.microsoft.com/office/drawing/2014/main" id="{CEDB37A9-282D-4DDB-85AD-B2090A825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0" name="Rectangle 27">
              <a:extLst>
                <a:ext uri="{FF2B5EF4-FFF2-40B4-BE49-F238E27FC236}">
                  <a16:creationId xmlns:a16="http://schemas.microsoft.com/office/drawing/2014/main" id="{533D5933-7F91-4F5E-BC31-42FD0E2D8D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1" name="Rectangle 28">
              <a:extLst>
                <a:ext uri="{FF2B5EF4-FFF2-40B4-BE49-F238E27FC236}">
                  <a16:creationId xmlns:a16="http://schemas.microsoft.com/office/drawing/2014/main" id="{37ADDF68-C9BE-46EA-83DE-2C07DD839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2" name="Rectangle 29">
              <a:extLst>
                <a:ext uri="{FF2B5EF4-FFF2-40B4-BE49-F238E27FC236}">
                  <a16:creationId xmlns:a16="http://schemas.microsoft.com/office/drawing/2014/main" id="{10D67396-BABD-48A8-A892-CCB5095FA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3" name="Isosceles Triangle 172">
              <a:extLst>
                <a:ext uri="{FF2B5EF4-FFF2-40B4-BE49-F238E27FC236}">
                  <a16:creationId xmlns:a16="http://schemas.microsoft.com/office/drawing/2014/main" id="{626DA82A-72C2-4DF6-9CF0-0D1F6B96B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4" name="Isosceles Triangle 173">
              <a:extLst>
                <a:ext uri="{FF2B5EF4-FFF2-40B4-BE49-F238E27FC236}">
                  <a16:creationId xmlns:a16="http://schemas.microsoft.com/office/drawing/2014/main" id="{8EE6DC63-4380-4BE0-A68A-8F01162BD1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176" name="Rectangle 175">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5362" name="Rectangle 177">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0" name="Straight Connector 179">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965032" y="0"/>
            <a:ext cx="9144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82" name="Straight Connector 181">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599781" y="3681413"/>
            <a:ext cx="3572669"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84"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93473" y="-8467"/>
            <a:ext cx="2255512"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6"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09947"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8" name="Isosceles Triangle 187">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06616" y="3048000"/>
            <a:ext cx="2444750"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0"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08241"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2" name="Isosceles Triangle 191">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86115" y="3589867"/>
            <a:ext cx="1362870"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4" name="Freeform: Shape 193">
            <a:extLst>
              <a:ext uri="{FF2B5EF4-FFF2-40B4-BE49-F238E27FC236}">
                <a16:creationId xmlns:a16="http://schemas.microsoft.com/office/drawing/2014/main" id="{142BFA2A-77A0-4F60-A32A-685681C84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11615" y="-8467"/>
            <a:ext cx="5332385" cy="6866467"/>
          </a:xfrm>
          <a:custGeom>
            <a:avLst/>
            <a:gdLst>
              <a:gd name="connsiteX0" fmla="*/ 0 w 7109846"/>
              <a:gd name="connsiteY0" fmla="*/ 0 h 6866467"/>
              <a:gd name="connsiteX1" fmla="*/ 1249825 w 7109846"/>
              <a:gd name="connsiteY1" fmla="*/ 0 h 6866467"/>
              <a:gd name="connsiteX2" fmla="*/ 1249825 w 7109846"/>
              <a:gd name="connsiteY2" fmla="*/ 8467 h 6866467"/>
              <a:gd name="connsiteX3" fmla="*/ 7109846 w 7109846"/>
              <a:gd name="connsiteY3" fmla="*/ 8467 h 6866467"/>
              <a:gd name="connsiteX4" fmla="*/ 7109846 w 7109846"/>
              <a:gd name="connsiteY4" fmla="*/ 6866467 h 6866467"/>
              <a:gd name="connsiteX5" fmla="*/ 1249825 w 7109846"/>
              <a:gd name="connsiteY5" fmla="*/ 6866467 h 6866467"/>
              <a:gd name="connsiteX6" fmla="*/ 1109382 w 7109846"/>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9846" h="6866467">
                <a:moveTo>
                  <a:pt x="0" y="0"/>
                </a:moveTo>
                <a:lnTo>
                  <a:pt x="1249825" y="0"/>
                </a:lnTo>
                <a:lnTo>
                  <a:pt x="1249825" y="8467"/>
                </a:lnTo>
                <a:lnTo>
                  <a:pt x="7109846" y="8467"/>
                </a:lnTo>
                <a:lnTo>
                  <a:pt x="7109846"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062" name="Rectangle 30"/>
          <p:cNvSpPr>
            <a:spLocks noChangeArrowheads="1"/>
          </p:cNvSpPr>
          <p:nvPr/>
        </p:nvSpPr>
        <p:spPr bwMode="auto">
          <a:xfrm>
            <a:off x="95281" y="82994"/>
            <a:ext cx="8549085" cy="2508412"/>
          </a:xfrm>
          <a:prstGeom prst="rect">
            <a:avLst/>
          </a:prstGeom>
        </p:spPr>
        <p:txBody>
          <a:bodyPr vert="horz" lIns="91440" tIns="45720" rIns="91440" bIns="45720" rtlCol="0" anchor="ctr">
            <a:normAutofit/>
          </a:bodyPr>
          <a:lstStyle/>
          <a:p>
            <a:pPr defTabSz="457200">
              <a:lnSpc>
                <a:spcPct val="90000"/>
              </a:lnSpc>
              <a:spcBef>
                <a:spcPts val="1000"/>
              </a:spcBef>
              <a:spcAft>
                <a:spcPts val="0"/>
              </a:spcAft>
              <a:buClr>
                <a:schemeClr val="accent1"/>
              </a:buClr>
              <a:buSzPct val="80000"/>
              <a:defRPr/>
            </a:pPr>
            <a:r>
              <a:rPr lang="en-US" sz="1700" b="1" dirty="0" err="1">
                <a:solidFill>
                  <a:srgbClr val="FFFFFF"/>
                </a:solidFill>
                <a:cs typeface="Times New Roman" panose="02020603050405020304" pitchFamily="18" charset="0"/>
              </a:rPr>
              <a:t>Пріоритети</a:t>
            </a:r>
            <a:r>
              <a:rPr lang="en-US" sz="1700" b="1" dirty="0">
                <a:solidFill>
                  <a:srgbClr val="FFFFFF"/>
                </a:solidFill>
                <a:cs typeface="Times New Roman" panose="02020603050405020304" pitchFamily="18" charset="0"/>
              </a:rPr>
              <a:t> </a:t>
            </a:r>
            <a:r>
              <a:rPr lang="en-US" sz="1700" b="1" dirty="0" err="1">
                <a:solidFill>
                  <a:srgbClr val="FFFFFF"/>
                </a:solidFill>
                <a:cs typeface="Times New Roman" panose="02020603050405020304" pitchFamily="18" charset="0"/>
              </a:rPr>
              <a:t>роботи</a:t>
            </a:r>
            <a:r>
              <a:rPr lang="en-US" sz="1700" b="1" dirty="0">
                <a:solidFill>
                  <a:srgbClr val="FFFFFF"/>
                </a:solidFill>
                <a:cs typeface="Times New Roman" panose="02020603050405020304" pitchFamily="18" charset="0"/>
              </a:rPr>
              <a:t> </a:t>
            </a:r>
            <a:r>
              <a:rPr lang="en-US" sz="1700" b="1" dirty="0" err="1">
                <a:solidFill>
                  <a:srgbClr val="FFFFFF"/>
                </a:solidFill>
                <a:cs typeface="Times New Roman" panose="02020603050405020304" pitchFamily="18" charset="0"/>
              </a:rPr>
              <a:t>кафедри</a:t>
            </a:r>
            <a:r>
              <a:rPr lang="en-US" sz="1700" b="1" dirty="0">
                <a:solidFill>
                  <a:srgbClr val="FFFFFF"/>
                </a:solidFill>
                <a:cs typeface="Times New Roman" panose="02020603050405020304" pitchFamily="18" charset="0"/>
              </a:rPr>
              <a:t> </a:t>
            </a:r>
            <a:r>
              <a:rPr lang="en-US" sz="1700" b="1" dirty="0" err="1">
                <a:solidFill>
                  <a:srgbClr val="FFFFFF"/>
                </a:solidFill>
                <a:cs typeface="Times New Roman" panose="02020603050405020304" pitchFamily="18" charset="0"/>
              </a:rPr>
              <a:t>фінансового</a:t>
            </a:r>
            <a:r>
              <a:rPr lang="en-US" sz="1700" b="1" dirty="0">
                <a:solidFill>
                  <a:srgbClr val="FFFFFF"/>
                </a:solidFill>
                <a:cs typeface="Times New Roman" panose="02020603050405020304" pitchFamily="18" charset="0"/>
              </a:rPr>
              <a:t> </a:t>
            </a:r>
            <a:r>
              <a:rPr lang="en-US" sz="1700" b="1" dirty="0" err="1">
                <a:solidFill>
                  <a:srgbClr val="FFFFFF"/>
                </a:solidFill>
                <a:cs typeface="Times New Roman" panose="02020603050405020304" pitchFamily="18" charset="0"/>
              </a:rPr>
              <a:t>менеджменту</a:t>
            </a:r>
            <a:r>
              <a:rPr lang="en-US" sz="1700" b="1" dirty="0">
                <a:solidFill>
                  <a:srgbClr val="FFFFFF"/>
                </a:solidFill>
                <a:cs typeface="Times New Roman" panose="02020603050405020304" pitchFamily="18" charset="0"/>
              </a:rPr>
              <a:t> у </a:t>
            </a:r>
            <a:r>
              <a:rPr lang="en-US" sz="1700" b="1" dirty="0" err="1">
                <a:solidFill>
                  <a:srgbClr val="FFFFFF"/>
                </a:solidFill>
                <a:cs typeface="Times New Roman" panose="02020603050405020304" pitchFamily="18" charset="0"/>
              </a:rPr>
              <a:t>сфері</a:t>
            </a:r>
            <a:r>
              <a:rPr lang="en-US" sz="1700" b="1" dirty="0">
                <a:solidFill>
                  <a:srgbClr val="FFFFFF"/>
                </a:solidFill>
                <a:cs typeface="Times New Roman" panose="02020603050405020304" pitchFamily="18" charset="0"/>
              </a:rPr>
              <a:t> </a:t>
            </a:r>
            <a:r>
              <a:rPr lang="en-US" sz="1700" b="1" dirty="0" err="1">
                <a:solidFill>
                  <a:srgbClr val="FFFFFF"/>
                </a:solidFill>
                <a:cs typeface="Times New Roman" panose="02020603050405020304" pitchFamily="18" charset="0"/>
              </a:rPr>
              <a:t>науково-дослідної</a:t>
            </a:r>
            <a:r>
              <a:rPr lang="en-US" sz="1700" b="1" dirty="0">
                <a:solidFill>
                  <a:srgbClr val="FFFFFF"/>
                </a:solidFill>
                <a:cs typeface="Times New Roman" panose="02020603050405020304" pitchFamily="18" charset="0"/>
              </a:rPr>
              <a:t> </a:t>
            </a:r>
            <a:r>
              <a:rPr lang="en-US" sz="1700" b="1" dirty="0" err="1">
                <a:solidFill>
                  <a:srgbClr val="FFFFFF"/>
                </a:solidFill>
                <a:cs typeface="Times New Roman" panose="02020603050405020304" pitchFamily="18" charset="0"/>
              </a:rPr>
              <a:t>діяльності</a:t>
            </a:r>
            <a:r>
              <a:rPr lang="en-US" sz="1700" b="1" dirty="0">
                <a:solidFill>
                  <a:srgbClr val="FFFFFF"/>
                </a:solidFill>
                <a:cs typeface="Times New Roman" panose="02020603050405020304" pitchFamily="18" charset="0"/>
              </a:rPr>
              <a:t>:</a:t>
            </a:r>
          </a:p>
          <a:p>
            <a:pPr algn="just" defTabSz="457200">
              <a:lnSpc>
                <a:spcPct val="90000"/>
              </a:lnSpc>
              <a:spcBef>
                <a:spcPts val="1000"/>
              </a:spcBef>
              <a:spcAft>
                <a:spcPts val="0"/>
              </a:spcAft>
              <a:buClr>
                <a:schemeClr val="accent1"/>
              </a:buClr>
              <a:buSzPct val="80000"/>
              <a:defRPr/>
            </a:pPr>
            <a:r>
              <a:rPr lang="en-US" sz="1600" dirty="0" err="1">
                <a:solidFill>
                  <a:srgbClr val="FFFFFF"/>
                </a:solidFill>
                <a:cs typeface="Times New Roman" panose="02020603050405020304" pitchFamily="18" charset="0"/>
              </a:rPr>
              <a:t>формування</a:t>
            </a:r>
            <a:r>
              <a:rPr lang="en-US" sz="1600" dirty="0">
                <a:solidFill>
                  <a:srgbClr val="FFFFFF"/>
                </a:solidFill>
                <a:cs typeface="Times New Roman" panose="02020603050405020304" pitchFamily="18" charset="0"/>
              </a:rPr>
              <a:t> </a:t>
            </a:r>
            <a:r>
              <a:rPr lang="en-US" sz="1600" dirty="0" err="1">
                <a:solidFill>
                  <a:srgbClr val="FFFFFF"/>
                </a:solidFill>
                <a:cs typeface="Times New Roman" panose="02020603050405020304" pitchFamily="18" charset="0"/>
              </a:rPr>
              <a:t>та</a:t>
            </a:r>
            <a:r>
              <a:rPr lang="en-US" sz="1600" dirty="0">
                <a:solidFill>
                  <a:srgbClr val="FFFFFF"/>
                </a:solidFill>
                <a:cs typeface="Times New Roman" panose="02020603050405020304" pitchFamily="18" charset="0"/>
              </a:rPr>
              <a:t> </a:t>
            </a:r>
            <a:r>
              <a:rPr lang="en-US" sz="1600" dirty="0" err="1">
                <a:solidFill>
                  <a:srgbClr val="FFFFFF"/>
                </a:solidFill>
                <a:cs typeface="Times New Roman" panose="02020603050405020304" pitchFamily="18" charset="0"/>
              </a:rPr>
              <a:t>розвиток</a:t>
            </a:r>
            <a:r>
              <a:rPr lang="en-US" sz="1600" dirty="0">
                <a:solidFill>
                  <a:srgbClr val="FFFFFF"/>
                </a:solidFill>
                <a:cs typeface="Times New Roman" panose="02020603050405020304" pitchFamily="18" charset="0"/>
              </a:rPr>
              <a:t> </a:t>
            </a:r>
            <a:r>
              <a:rPr lang="en-US" sz="1600" dirty="0" err="1">
                <a:solidFill>
                  <a:srgbClr val="FFFFFF"/>
                </a:solidFill>
                <a:cs typeface="Times New Roman" panose="02020603050405020304" pitchFamily="18" charset="0"/>
              </a:rPr>
              <a:t>міжнародного</a:t>
            </a:r>
            <a:r>
              <a:rPr lang="en-US" sz="1600" dirty="0">
                <a:solidFill>
                  <a:srgbClr val="FFFFFF"/>
                </a:solidFill>
                <a:cs typeface="Times New Roman" panose="02020603050405020304" pitchFamily="18" charset="0"/>
              </a:rPr>
              <a:t> </a:t>
            </a:r>
            <a:r>
              <a:rPr lang="en-US" sz="1600" dirty="0" err="1">
                <a:solidFill>
                  <a:srgbClr val="FFFFFF"/>
                </a:solidFill>
                <a:cs typeface="Times New Roman" panose="02020603050405020304" pitchFamily="18" charset="0"/>
              </a:rPr>
              <a:t>бренду</a:t>
            </a:r>
            <a:r>
              <a:rPr lang="en-US" sz="1600" dirty="0">
                <a:solidFill>
                  <a:srgbClr val="FFFFFF"/>
                </a:solidFill>
                <a:cs typeface="Times New Roman" panose="02020603050405020304" pitchFamily="18" charset="0"/>
              </a:rPr>
              <a:t> </a:t>
            </a:r>
            <a:r>
              <a:rPr lang="en-US" sz="1600" dirty="0" err="1">
                <a:solidFill>
                  <a:srgbClr val="FFFFFF"/>
                </a:solidFill>
                <a:cs typeface="Times New Roman" panose="02020603050405020304" pitchFamily="18" charset="0"/>
              </a:rPr>
              <a:t>кафедри</a:t>
            </a:r>
            <a:r>
              <a:rPr lang="en-US" sz="1600" dirty="0">
                <a:solidFill>
                  <a:srgbClr val="FFFFFF"/>
                </a:solidFill>
                <a:cs typeface="Times New Roman" panose="02020603050405020304" pitchFamily="18" charset="0"/>
              </a:rPr>
              <a:t>; </a:t>
            </a:r>
            <a:r>
              <a:rPr lang="en-US" altLang="uk-UA" sz="1600" dirty="0" err="1">
                <a:solidFill>
                  <a:srgbClr val="FFFFFF"/>
                </a:solidFill>
                <a:cs typeface="Times New Roman" panose="02020603050405020304" pitchFamily="18" charset="0"/>
              </a:rPr>
              <a:t>актуальність</a:t>
            </a:r>
            <a:r>
              <a:rPr lang="en-US" altLang="uk-UA" sz="1600" dirty="0">
                <a:solidFill>
                  <a:srgbClr val="FFFFFF"/>
                </a:solidFill>
                <a:cs typeface="Times New Roman" panose="02020603050405020304" pitchFamily="18" charset="0"/>
              </a:rPr>
              <a:t> </a:t>
            </a:r>
            <a:r>
              <a:rPr lang="en-US" altLang="uk-UA" sz="1600" dirty="0" err="1">
                <a:solidFill>
                  <a:srgbClr val="FFFFFF"/>
                </a:solidFill>
                <a:cs typeface="Times New Roman" panose="02020603050405020304" pitchFamily="18" charset="0"/>
              </a:rPr>
              <a:t>наукових</a:t>
            </a:r>
            <a:r>
              <a:rPr lang="en-US" altLang="uk-UA" sz="1600" dirty="0">
                <a:solidFill>
                  <a:srgbClr val="FFFFFF"/>
                </a:solidFill>
                <a:cs typeface="Times New Roman" panose="02020603050405020304" pitchFamily="18" charset="0"/>
              </a:rPr>
              <a:t> </a:t>
            </a:r>
            <a:r>
              <a:rPr lang="en-US" altLang="uk-UA" sz="1600" dirty="0" err="1">
                <a:solidFill>
                  <a:srgbClr val="FFFFFF"/>
                </a:solidFill>
                <a:cs typeface="Times New Roman" panose="02020603050405020304" pitchFamily="18" charset="0"/>
              </a:rPr>
              <a:t>досліджень</a:t>
            </a:r>
            <a:r>
              <a:rPr lang="en-US" altLang="uk-UA" sz="1600" dirty="0">
                <a:solidFill>
                  <a:srgbClr val="FFFFFF"/>
                </a:solidFill>
                <a:cs typeface="Times New Roman" panose="02020603050405020304" pitchFamily="18" charset="0"/>
              </a:rPr>
              <a:t> </a:t>
            </a:r>
            <a:r>
              <a:rPr lang="en-US" altLang="uk-UA" sz="1600" dirty="0" err="1">
                <a:solidFill>
                  <a:srgbClr val="FFFFFF"/>
                </a:solidFill>
                <a:cs typeface="Times New Roman" panose="02020603050405020304" pitchFamily="18" charset="0"/>
              </a:rPr>
              <a:t>та</a:t>
            </a:r>
            <a:r>
              <a:rPr lang="en-US" altLang="uk-UA" sz="1600" dirty="0">
                <a:solidFill>
                  <a:srgbClr val="FFFFFF"/>
                </a:solidFill>
                <a:cs typeface="Times New Roman" panose="02020603050405020304" pitchFamily="18" charset="0"/>
              </a:rPr>
              <a:t> </a:t>
            </a:r>
            <a:r>
              <a:rPr lang="en-US" altLang="uk-UA" sz="1600" dirty="0" err="1">
                <a:solidFill>
                  <a:srgbClr val="FFFFFF"/>
                </a:solidFill>
                <a:cs typeface="Times New Roman" panose="02020603050405020304" pitchFamily="18" charset="0"/>
              </a:rPr>
              <a:t>впровадження</a:t>
            </a:r>
            <a:r>
              <a:rPr lang="en-US" altLang="uk-UA" sz="1600" dirty="0">
                <a:solidFill>
                  <a:srgbClr val="FFFFFF"/>
                </a:solidFill>
                <a:cs typeface="Times New Roman" panose="02020603050405020304" pitchFamily="18" charset="0"/>
              </a:rPr>
              <a:t> </a:t>
            </a:r>
            <a:r>
              <a:rPr lang="en-US" altLang="uk-UA" sz="1600" dirty="0" err="1">
                <a:solidFill>
                  <a:srgbClr val="FFFFFF"/>
                </a:solidFill>
                <a:cs typeface="Times New Roman" panose="02020603050405020304" pitchFamily="18" charset="0"/>
              </a:rPr>
              <a:t>їх</a:t>
            </a:r>
            <a:r>
              <a:rPr lang="en-US" altLang="uk-UA" sz="1600" dirty="0">
                <a:solidFill>
                  <a:srgbClr val="FFFFFF"/>
                </a:solidFill>
                <a:cs typeface="Times New Roman" panose="02020603050405020304" pitchFamily="18" charset="0"/>
              </a:rPr>
              <a:t> </a:t>
            </a:r>
            <a:r>
              <a:rPr lang="en-US" altLang="uk-UA" sz="1600" dirty="0" err="1">
                <a:solidFill>
                  <a:srgbClr val="FFFFFF"/>
                </a:solidFill>
                <a:cs typeface="Times New Roman" panose="02020603050405020304" pitchFamily="18" charset="0"/>
              </a:rPr>
              <a:t>результатів</a:t>
            </a:r>
            <a:r>
              <a:rPr lang="en-US" altLang="uk-UA" sz="1600" dirty="0">
                <a:solidFill>
                  <a:srgbClr val="FFFFFF"/>
                </a:solidFill>
                <a:cs typeface="Times New Roman" panose="02020603050405020304" pitchFamily="18" charset="0"/>
              </a:rPr>
              <a:t> у </a:t>
            </a:r>
            <a:r>
              <a:rPr lang="en-US" altLang="uk-UA" sz="1600" dirty="0" err="1">
                <a:solidFill>
                  <a:srgbClr val="FFFFFF"/>
                </a:solidFill>
                <a:cs typeface="Times New Roman" panose="02020603050405020304" pitchFamily="18" charset="0"/>
              </a:rPr>
              <a:t>практику</a:t>
            </a:r>
            <a:r>
              <a:rPr lang="en-US" altLang="uk-UA" sz="1600" dirty="0">
                <a:solidFill>
                  <a:srgbClr val="FFFFFF"/>
                </a:solidFill>
                <a:cs typeface="Times New Roman" panose="02020603050405020304" pitchFamily="18" charset="0"/>
              </a:rPr>
              <a:t>; </a:t>
            </a:r>
            <a:r>
              <a:rPr lang="en-US" altLang="uk-UA" sz="1600" dirty="0" err="1">
                <a:solidFill>
                  <a:srgbClr val="FFFFFF"/>
                </a:solidFill>
                <a:cs typeface="Times New Roman" panose="02020603050405020304" pitchFamily="18" charset="0"/>
              </a:rPr>
              <a:t>демократизм</a:t>
            </a:r>
            <a:r>
              <a:rPr lang="en-US" altLang="uk-UA" sz="1600" dirty="0">
                <a:solidFill>
                  <a:srgbClr val="FFFFFF"/>
                </a:solidFill>
                <a:cs typeface="Times New Roman" panose="02020603050405020304" pitchFamily="18" charset="0"/>
              </a:rPr>
              <a:t> у </a:t>
            </a:r>
            <a:r>
              <a:rPr lang="en-US" altLang="uk-UA" sz="1600" dirty="0" err="1">
                <a:solidFill>
                  <a:srgbClr val="FFFFFF"/>
                </a:solidFill>
                <a:cs typeface="Times New Roman" panose="02020603050405020304" pitchFamily="18" charset="0"/>
              </a:rPr>
              <a:t>виборі</a:t>
            </a:r>
            <a:r>
              <a:rPr lang="en-US" altLang="uk-UA" sz="1600" dirty="0">
                <a:solidFill>
                  <a:srgbClr val="FFFFFF"/>
                </a:solidFill>
                <a:cs typeface="Times New Roman" panose="02020603050405020304" pitchFamily="18" charset="0"/>
              </a:rPr>
              <a:t> </a:t>
            </a:r>
            <a:r>
              <a:rPr lang="en-US" altLang="uk-UA" sz="1600" dirty="0" err="1">
                <a:solidFill>
                  <a:srgbClr val="FFFFFF"/>
                </a:solidFill>
                <a:cs typeface="Times New Roman" panose="02020603050405020304" pitchFamily="18" charset="0"/>
              </a:rPr>
              <a:t>напрямків</a:t>
            </a:r>
            <a:r>
              <a:rPr lang="en-US" altLang="uk-UA" sz="1600" dirty="0">
                <a:solidFill>
                  <a:srgbClr val="FFFFFF"/>
                </a:solidFill>
                <a:cs typeface="Times New Roman" panose="02020603050405020304" pitchFamily="18" charset="0"/>
              </a:rPr>
              <a:t>, </a:t>
            </a:r>
            <a:r>
              <a:rPr lang="en-US" altLang="uk-UA" sz="1600" dirty="0" err="1">
                <a:solidFill>
                  <a:srgbClr val="FFFFFF"/>
                </a:solidFill>
                <a:cs typeface="Times New Roman" panose="02020603050405020304" pitchFamily="18" charset="0"/>
              </a:rPr>
              <a:t>форм</a:t>
            </a:r>
            <a:r>
              <a:rPr lang="en-US" altLang="uk-UA" sz="1600" dirty="0">
                <a:solidFill>
                  <a:srgbClr val="FFFFFF"/>
                </a:solidFill>
                <a:cs typeface="Times New Roman" panose="02020603050405020304" pitchFamily="18" charset="0"/>
              </a:rPr>
              <a:t>, </a:t>
            </a:r>
            <a:r>
              <a:rPr lang="en-US" altLang="uk-UA" sz="1600" dirty="0" err="1">
                <a:solidFill>
                  <a:srgbClr val="FFFFFF"/>
                </a:solidFill>
                <a:cs typeface="Times New Roman" panose="02020603050405020304" pitchFamily="18" charset="0"/>
              </a:rPr>
              <a:t>методів</a:t>
            </a:r>
            <a:r>
              <a:rPr lang="en-US" altLang="uk-UA" sz="1600" dirty="0">
                <a:solidFill>
                  <a:srgbClr val="FFFFFF"/>
                </a:solidFill>
                <a:cs typeface="Times New Roman" panose="02020603050405020304" pitchFamily="18" charset="0"/>
              </a:rPr>
              <a:t> </a:t>
            </a:r>
            <a:r>
              <a:rPr lang="en-US" altLang="uk-UA" sz="1600" dirty="0" err="1">
                <a:solidFill>
                  <a:srgbClr val="FFFFFF"/>
                </a:solidFill>
                <a:cs typeface="Times New Roman" panose="02020603050405020304" pitchFamily="18" charset="0"/>
              </a:rPr>
              <a:t>наукових</a:t>
            </a:r>
            <a:r>
              <a:rPr lang="en-US" altLang="uk-UA" sz="1600" dirty="0">
                <a:solidFill>
                  <a:srgbClr val="FFFFFF"/>
                </a:solidFill>
                <a:cs typeface="Times New Roman" panose="02020603050405020304" pitchFamily="18" charset="0"/>
              </a:rPr>
              <a:t> </a:t>
            </a:r>
            <a:r>
              <a:rPr lang="en-US" altLang="uk-UA" sz="1600" dirty="0" err="1">
                <a:solidFill>
                  <a:srgbClr val="FFFFFF"/>
                </a:solidFill>
                <a:cs typeface="Times New Roman" panose="02020603050405020304" pitchFamily="18" charset="0"/>
              </a:rPr>
              <a:t>досліджень</a:t>
            </a:r>
            <a:r>
              <a:rPr lang="en-US" altLang="uk-UA" sz="1600" dirty="0">
                <a:solidFill>
                  <a:srgbClr val="FFFFFF"/>
                </a:solidFill>
                <a:cs typeface="Times New Roman" panose="02020603050405020304" pitchFamily="18" charset="0"/>
              </a:rPr>
              <a:t> і </a:t>
            </a:r>
            <a:r>
              <a:rPr lang="en-US" altLang="uk-UA" sz="1600" dirty="0" err="1">
                <a:solidFill>
                  <a:srgbClr val="FFFFFF"/>
                </a:solidFill>
                <a:cs typeface="Times New Roman" panose="02020603050405020304" pitchFamily="18" charset="0"/>
              </a:rPr>
              <a:t>засобів</a:t>
            </a:r>
            <a:r>
              <a:rPr lang="en-US" altLang="uk-UA" sz="1600" dirty="0">
                <a:solidFill>
                  <a:srgbClr val="FFFFFF"/>
                </a:solidFill>
                <a:cs typeface="Times New Roman" panose="02020603050405020304" pitchFamily="18" charset="0"/>
              </a:rPr>
              <a:t> </a:t>
            </a:r>
            <a:r>
              <a:rPr lang="en-US" altLang="uk-UA" sz="1600" dirty="0" err="1">
                <a:solidFill>
                  <a:srgbClr val="FFFFFF"/>
                </a:solidFill>
                <a:cs typeface="Times New Roman" panose="02020603050405020304" pitchFamily="18" charset="0"/>
              </a:rPr>
              <a:t>реалізації</a:t>
            </a:r>
            <a:r>
              <a:rPr lang="en-US" altLang="uk-UA" sz="1600" dirty="0">
                <a:solidFill>
                  <a:srgbClr val="FFFFFF"/>
                </a:solidFill>
                <a:cs typeface="Times New Roman" panose="02020603050405020304" pitchFamily="18" charset="0"/>
              </a:rPr>
              <a:t> </a:t>
            </a:r>
            <a:r>
              <a:rPr lang="en-US" altLang="uk-UA" sz="1600" dirty="0" err="1">
                <a:solidFill>
                  <a:srgbClr val="FFFFFF"/>
                </a:solidFill>
                <a:cs typeface="Times New Roman" panose="02020603050405020304" pitchFamily="18" charset="0"/>
              </a:rPr>
              <a:t>потенціалу</a:t>
            </a:r>
            <a:r>
              <a:rPr lang="en-US" altLang="uk-UA" sz="1600" dirty="0">
                <a:solidFill>
                  <a:srgbClr val="FFFFFF"/>
                </a:solidFill>
                <a:cs typeface="Times New Roman" panose="02020603050405020304" pitchFamily="18" charset="0"/>
              </a:rPr>
              <a:t> </a:t>
            </a:r>
            <a:r>
              <a:rPr lang="en-US" altLang="uk-UA" sz="1600" dirty="0" err="1">
                <a:solidFill>
                  <a:srgbClr val="FFFFFF"/>
                </a:solidFill>
                <a:cs typeface="Times New Roman" panose="02020603050405020304" pitchFamily="18" charset="0"/>
              </a:rPr>
              <a:t>науково-педагогічних</a:t>
            </a:r>
            <a:r>
              <a:rPr lang="en-US" altLang="uk-UA" sz="1600" dirty="0">
                <a:solidFill>
                  <a:srgbClr val="FFFFFF"/>
                </a:solidFill>
                <a:cs typeface="Times New Roman" panose="02020603050405020304" pitchFamily="18" charset="0"/>
              </a:rPr>
              <a:t> </a:t>
            </a:r>
            <a:r>
              <a:rPr lang="en-US" altLang="uk-UA" sz="1600" dirty="0" err="1">
                <a:solidFill>
                  <a:srgbClr val="FFFFFF"/>
                </a:solidFill>
                <a:cs typeface="Times New Roman" panose="02020603050405020304" pitchFamily="18" charset="0"/>
              </a:rPr>
              <a:t>працівників</a:t>
            </a:r>
            <a:r>
              <a:rPr lang="en-US" altLang="uk-UA" sz="1600" dirty="0">
                <a:solidFill>
                  <a:srgbClr val="FFFFFF"/>
                </a:solidFill>
                <a:cs typeface="Times New Roman" panose="02020603050405020304" pitchFamily="18" charset="0"/>
              </a:rPr>
              <a:t>, </a:t>
            </a:r>
            <a:r>
              <a:rPr lang="uk-UA" altLang="uk-UA" sz="1600" dirty="0">
                <a:solidFill>
                  <a:srgbClr val="FFFFFF"/>
                </a:solidFill>
                <a:cs typeface="Times New Roman" panose="02020603050405020304" pitchFamily="18" charset="0"/>
              </a:rPr>
              <a:t>здобувачів наукових ступенів</a:t>
            </a:r>
            <a:r>
              <a:rPr lang="en-US" altLang="uk-UA" sz="1600" dirty="0">
                <a:solidFill>
                  <a:srgbClr val="FFFFFF"/>
                </a:solidFill>
                <a:cs typeface="Times New Roman" panose="02020603050405020304" pitchFamily="18" charset="0"/>
              </a:rPr>
              <a:t> і </a:t>
            </a:r>
            <a:r>
              <a:rPr lang="uk-UA" sz="1600" dirty="0">
                <a:solidFill>
                  <a:srgbClr val="FFFFFF"/>
                </a:solidFill>
              </a:rPr>
              <a:t>здобувачів вищої освіти</a:t>
            </a:r>
            <a:r>
              <a:rPr lang="en-US" altLang="uk-UA" sz="1600" dirty="0">
                <a:solidFill>
                  <a:srgbClr val="FFFFFF"/>
                </a:solidFill>
                <a:cs typeface="Times New Roman" panose="02020603050405020304" pitchFamily="18" charset="0"/>
              </a:rPr>
              <a:t>; </a:t>
            </a:r>
            <a:r>
              <a:rPr lang="en-US" altLang="uk-UA" sz="1600" dirty="0" err="1">
                <a:solidFill>
                  <a:srgbClr val="FFFFFF"/>
                </a:solidFill>
                <a:cs typeface="Times New Roman" panose="02020603050405020304" pitchFamily="18" charset="0"/>
              </a:rPr>
              <a:t>широке</a:t>
            </a:r>
            <a:r>
              <a:rPr lang="en-US" altLang="uk-UA" sz="1600" dirty="0">
                <a:solidFill>
                  <a:srgbClr val="FFFFFF"/>
                </a:solidFill>
                <a:cs typeface="Times New Roman" panose="02020603050405020304" pitchFamily="18" charset="0"/>
              </a:rPr>
              <a:t> </a:t>
            </a:r>
            <a:r>
              <a:rPr lang="en-US" altLang="uk-UA" sz="1600" dirty="0" err="1">
                <a:solidFill>
                  <a:srgbClr val="FFFFFF"/>
                </a:solidFill>
                <a:cs typeface="Times New Roman" panose="02020603050405020304" pitchFamily="18" charset="0"/>
              </a:rPr>
              <a:t>залучення</a:t>
            </a:r>
            <a:r>
              <a:rPr lang="en-US" altLang="uk-UA" sz="1600" dirty="0">
                <a:solidFill>
                  <a:srgbClr val="FFFFFF"/>
                </a:solidFill>
                <a:cs typeface="Times New Roman" panose="02020603050405020304" pitchFamily="18" charset="0"/>
              </a:rPr>
              <a:t> </a:t>
            </a:r>
            <a:r>
              <a:rPr lang="en-US" altLang="uk-UA" sz="1600" dirty="0" err="1">
                <a:solidFill>
                  <a:srgbClr val="FFFFFF"/>
                </a:solidFill>
                <a:cs typeface="Times New Roman" panose="02020603050405020304" pitchFamily="18" charset="0"/>
              </a:rPr>
              <a:t>викладачів</a:t>
            </a:r>
            <a:r>
              <a:rPr lang="en-US" altLang="uk-UA" sz="1600" dirty="0">
                <a:solidFill>
                  <a:srgbClr val="FFFFFF"/>
                </a:solidFill>
                <a:cs typeface="Times New Roman" panose="02020603050405020304" pitchFamily="18" charset="0"/>
              </a:rPr>
              <a:t> </a:t>
            </a:r>
            <a:r>
              <a:rPr lang="en-US" altLang="uk-UA" sz="1600" dirty="0" err="1">
                <a:solidFill>
                  <a:srgbClr val="FFFFFF"/>
                </a:solidFill>
                <a:cs typeface="Times New Roman" panose="02020603050405020304" pitchFamily="18" charset="0"/>
              </a:rPr>
              <a:t>до</a:t>
            </a:r>
            <a:r>
              <a:rPr lang="en-US" altLang="uk-UA" sz="1600" dirty="0">
                <a:solidFill>
                  <a:srgbClr val="FFFFFF"/>
                </a:solidFill>
                <a:cs typeface="Times New Roman" panose="02020603050405020304" pitchFamily="18" charset="0"/>
              </a:rPr>
              <a:t> </a:t>
            </a:r>
            <a:r>
              <a:rPr lang="en-US" altLang="uk-UA" sz="1600" dirty="0" err="1">
                <a:solidFill>
                  <a:srgbClr val="FFFFFF"/>
                </a:solidFill>
                <a:cs typeface="Times New Roman" panose="02020603050405020304" pitchFamily="18" charset="0"/>
              </a:rPr>
              <a:t>видавничої</a:t>
            </a:r>
            <a:r>
              <a:rPr lang="en-US" altLang="uk-UA" sz="1600" dirty="0">
                <a:solidFill>
                  <a:srgbClr val="FFFFFF"/>
                </a:solidFill>
                <a:cs typeface="Times New Roman" panose="02020603050405020304" pitchFamily="18" charset="0"/>
              </a:rPr>
              <a:t> </a:t>
            </a:r>
            <a:r>
              <a:rPr lang="en-US" altLang="uk-UA" sz="1600" dirty="0" err="1">
                <a:solidFill>
                  <a:srgbClr val="FFFFFF"/>
                </a:solidFill>
                <a:cs typeface="Times New Roman" panose="02020603050405020304" pitchFamily="18" charset="0"/>
              </a:rPr>
              <a:t>діяльності</a:t>
            </a:r>
            <a:r>
              <a:rPr lang="en-US" altLang="uk-UA" sz="1600" dirty="0">
                <a:solidFill>
                  <a:srgbClr val="FFFFFF"/>
                </a:solidFill>
                <a:cs typeface="Times New Roman" panose="02020603050405020304" pitchFamily="18" charset="0"/>
              </a:rPr>
              <a:t>, а </a:t>
            </a:r>
            <a:r>
              <a:rPr lang="en-US" altLang="uk-UA" sz="1600" dirty="0" err="1">
                <a:solidFill>
                  <a:srgbClr val="FFFFFF"/>
                </a:solidFill>
                <a:cs typeface="Times New Roman" panose="02020603050405020304" pitchFamily="18" charset="0"/>
              </a:rPr>
              <a:t>обдарованої</a:t>
            </a:r>
            <a:r>
              <a:rPr lang="en-US" altLang="uk-UA" sz="1600" dirty="0">
                <a:solidFill>
                  <a:srgbClr val="FFFFFF"/>
                </a:solidFill>
                <a:cs typeface="Times New Roman" panose="02020603050405020304" pitchFamily="18" charset="0"/>
              </a:rPr>
              <a:t> </a:t>
            </a:r>
            <a:r>
              <a:rPr lang="en-US" altLang="uk-UA" sz="1600" dirty="0" err="1">
                <a:solidFill>
                  <a:srgbClr val="FFFFFF"/>
                </a:solidFill>
                <a:cs typeface="Times New Roman" panose="02020603050405020304" pitchFamily="18" charset="0"/>
              </a:rPr>
              <a:t>молоді</a:t>
            </a:r>
            <a:r>
              <a:rPr lang="en-US" altLang="uk-UA" sz="1600" dirty="0">
                <a:solidFill>
                  <a:srgbClr val="FFFFFF"/>
                </a:solidFill>
                <a:cs typeface="Times New Roman" panose="02020603050405020304" pitchFamily="18" charset="0"/>
              </a:rPr>
              <a:t> - </a:t>
            </a:r>
            <a:r>
              <a:rPr lang="en-US" altLang="uk-UA" sz="1600" dirty="0" err="1">
                <a:solidFill>
                  <a:srgbClr val="FFFFFF"/>
                </a:solidFill>
                <a:cs typeface="Times New Roman" panose="02020603050405020304" pitchFamily="18" charset="0"/>
              </a:rPr>
              <a:t>до</a:t>
            </a:r>
            <a:r>
              <a:rPr lang="en-US" altLang="uk-UA" sz="1600" dirty="0">
                <a:solidFill>
                  <a:srgbClr val="FFFFFF"/>
                </a:solidFill>
                <a:cs typeface="Times New Roman" panose="02020603050405020304" pitchFamily="18" charset="0"/>
              </a:rPr>
              <a:t> </a:t>
            </a:r>
            <a:r>
              <a:rPr lang="en-US" altLang="uk-UA" sz="1600" dirty="0" err="1">
                <a:solidFill>
                  <a:srgbClr val="FFFFFF"/>
                </a:solidFill>
                <a:cs typeface="Times New Roman" panose="02020603050405020304" pitchFamily="18" charset="0"/>
              </a:rPr>
              <a:t>науково-дослідної</a:t>
            </a:r>
            <a:r>
              <a:rPr lang="en-US" altLang="uk-UA" sz="1600" dirty="0">
                <a:solidFill>
                  <a:srgbClr val="FFFFFF"/>
                </a:solidFill>
                <a:cs typeface="Times New Roman" panose="02020603050405020304" pitchFamily="18" charset="0"/>
              </a:rPr>
              <a:t> </a:t>
            </a:r>
            <a:r>
              <a:rPr lang="en-US" altLang="uk-UA" sz="1600" dirty="0" err="1">
                <a:solidFill>
                  <a:srgbClr val="FFFFFF"/>
                </a:solidFill>
                <a:cs typeface="Times New Roman" panose="02020603050405020304" pitchFamily="18" charset="0"/>
              </a:rPr>
              <a:t>роботи</a:t>
            </a:r>
            <a:r>
              <a:rPr lang="en-US" altLang="uk-UA" sz="1600" dirty="0">
                <a:solidFill>
                  <a:srgbClr val="FFFFFF"/>
                </a:solidFill>
                <a:cs typeface="Times New Roman" panose="02020603050405020304" pitchFamily="18" charset="0"/>
              </a:rPr>
              <a:t>; </a:t>
            </a:r>
            <a:r>
              <a:rPr lang="en-US" altLang="uk-UA" sz="1600" dirty="0" err="1">
                <a:solidFill>
                  <a:srgbClr val="FFFFFF"/>
                </a:solidFill>
                <a:cs typeface="Times New Roman" panose="02020603050405020304" pitchFamily="18" charset="0"/>
              </a:rPr>
              <a:t>формування</a:t>
            </a:r>
            <a:r>
              <a:rPr lang="en-US" altLang="uk-UA" sz="1600" dirty="0">
                <a:solidFill>
                  <a:srgbClr val="FFFFFF"/>
                </a:solidFill>
                <a:cs typeface="Times New Roman" panose="02020603050405020304" pitchFamily="18" charset="0"/>
              </a:rPr>
              <a:t>, </a:t>
            </a:r>
            <a:r>
              <a:rPr lang="en-US" altLang="uk-UA" sz="1600" dirty="0" err="1">
                <a:solidFill>
                  <a:srgbClr val="FFFFFF"/>
                </a:solidFill>
                <a:cs typeface="Times New Roman" panose="02020603050405020304" pitchFamily="18" charset="0"/>
              </a:rPr>
              <a:t>збереження</a:t>
            </a:r>
            <a:r>
              <a:rPr lang="en-US" altLang="uk-UA" sz="1600" dirty="0">
                <a:solidFill>
                  <a:srgbClr val="FFFFFF"/>
                </a:solidFill>
                <a:cs typeface="Times New Roman" panose="02020603050405020304" pitchFamily="18" charset="0"/>
              </a:rPr>
              <a:t> і </a:t>
            </a:r>
            <a:r>
              <a:rPr lang="en-US" altLang="uk-UA" sz="1600" dirty="0" err="1">
                <a:solidFill>
                  <a:srgbClr val="FFFFFF"/>
                </a:solidFill>
                <a:cs typeface="Times New Roman" panose="02020603050405020304" pitchFamily="18" charset="0"/>
              </a:rPr>
              <a:t>розвиток</a:t>
            </a:r>
            <a:r>
              <a:rPr lang="en-US" altLang="uk-UA" sz="1600" dirty="0">
                <a:solidFill>
                  <a:srgbClr val="FFFFFF"/>
                </a:solidFill>
                <a:cs typeface="Times New Roman" panose="02020603050405020304" pitchFamily="18" charset="0"/>
              </a:rPr>
              <a:t> </a:t>
            </a:r>
            <a:r>
              <a:rPr lang="en-US" altLang="uk-UA" sz="1600" dirty="0" err="1">
                <a:solidFill>
                  <a:srgbClr val="FFFFFF"/>
                </a:solidFill>
                <a:cs typeface="Times New Roman" panose="02020603050405020304" pitchFamily="18" charset="0"/>
              </a:rPr>
              <a:t>наукового</a:t>
            </a:r>
            <a:r>
              <a:rPr lang="en-US" altLang="uk-UA" sz="1600" dirty="0">
                <a:solidFill>
                  <a:srgbClr val="FFFFFF"/>
                </a:solidFill>
                <a:cs typeface="Times New Roman" panose="02020603050405020304" pitchFamily="18" charset="0"/>
              </a:rPr>
              <a:t> </a:t>
            </a:r>
            <a:r>
              <a:rPr lang="en-US" altLang="uk-UA" sz="1600" dirty="0" err="1">
                <a:solidFill>
                  <a:srgbClr val="FFFFFF"/>
                </a:solidFill>
                <a:cs typeface="Times New Roman" panose="02020603050405020304" pitchFamily="18" charset="0"/>
              </a:rPr>
              <a:t>потенціалу</a:t>
            </a:r>
            <a:r>
              <a:rPr lang="en-US" altLang="uk-UA" sz="1600" dirty="0">
                <a:solidFill>
                  <a:srgbClr val="FFFFFF"/>
                </a:solidFill>
                <a:cs typeface="Times New Roman" panose="02020603050405020304" pitchFamily="18" charset="0"/>
              </a:rPr>
              <a:t> </a:t>
            </a:r>
            <a:r>
              <a:rPr lang="en-US" altLang="uk-UA" sz="1600" dirty="0" err="1">
                <a:solidFill>
                  <a:srgbClr val="FFFFFF"/>
                </a:solidFill>
                <a:cs typeface="Times New Roman" panose="02020603050405020304" pitchFamily="18" charset="0"/>
              </a:rPr>
              <a:t>факультету</a:t>
            </a:r>
            <a:r>
              <a:rPr lang="en-US" altLang="uk-UA" sz="1600" dirty="0">
                <a:solidFill>
                  <a:srgbClr val="FFFFFF"/>
                </a:solidFill>
                <a:cs typeface="Times New Roman" panose="02020603050405020304" pitchFamily="18" charset="0"/>
              </a:rPr>
              <a:t> </a:t>
            </a:r>
            <a:r>
              <a:rPr lang="en-US" altLang="uk-UA" sz="1600" dirty="0" err="1">
                <a:solidFill>
                  <a:srgbClr val="FFFFFF"/>
                </a:solidFill>
                <a:cs typeface="Times New Roman" panose="02020603050405020304" pitchFamily="18" charset="0"/>
              </a:rPr>
              <a:t>управління</a:t>
            </a:r>
            <a:r>
              <a:rPr lang="en-US" altLang="uk-UA" sz="1600" dirty="0">
                <a:solidFill>
                  <a:srgbClr val="FFFFFF"/>
                </a:solidFill>
                <a:cs typeface="Times New Roman" panose="02020603050405020304" pitchFamily="18" charset="0"/>
              </a:rPr>
              <a:t> </a:t>
            </a:r>
            <a:r>
              <a:rPr lang="en-US" altLang="uk-UA" sz="1600" dirty="0" err="1">
                <a:solidFill>
                  <a:srgbClr val="FFFFFF"/>
                </a:solidFill>
                <a:cs typeface="Times New Roman" panose="02020603050405020304" pitchFamily="18" charset="0"/>
              </a:rPr>
              <a:t>фінансами</a:t>
            </a:r>
            <a:r>
              <a:rPr lang="en-US" altLang="uk-UA" sz="1600" dirty="0">
                <a:solidFill>
                  <a:srgbClr val="FFFFFF"/>
                </a:solidFill>
                <a:cs typeface="Times New Roman" panose="02020603050405020304" pitchFamily="18" charset="0"/>
              </a:rPr>
              <a:t> </a:t>
            </a:r>
            <a:r>
              <a:rPr lang="en-US" altLang="uk-UA" sz="1600" dirty="0" err="1">
                <a:solidFill>
                  <a:srgbClr val="FFFFFF"/>
                </a:solidFill>
                <a:cs typeface="Times New Roman" panose="02020603050405020304" pitchFamily="18" charset="0"/>
              </a:rPr>
              <a:t>та</a:t>
            </a:r>
            <a:r>
              <a:rPr lang="en-US" altLang="uk-UA" sz="1600" dirty="0">
                <a:solidFill>
                  <a:srgbClr val="FFFFFF"/>
                </a:solidFill>
                <a:cs typeface="Times New Roman" panose="02020603050405020304" pitchFamily="18" charset="0"/>
              </a:rPr>
              <a:t> </a:t>
            </a:r>
            <a:r>
              <a:rPr lang="en-US" altLang="uk-UA" sz="1600" dirty="0" err="1">
                <a:solidFill>
                  <a:srgbClr val="FFFFFF"/>
                </a:solidFill>
                <a:cs typeface="Times New Roman" panose="02020603050405020304" pitchFamily="18" charset="0"/>
              </a:rPr>
              <a:t>бізнесу</a:t>
            </a:r>
            <a:r>
              <a:rPr lang="en-US" altLang="uk-UA" sz="1600" dirty="0">
                <a:solidFill>
                  <a:srgbClr val="FFFFFF"/>
                </a:solidFill>
                <a:cs typeface="Times New Roman" panose="02020603050405020304" pitchFamily="18" charset="0"/>
              </a:rPr>
              <a:t>.</a:t>
            </a:r>
          </a:p>
        </p:txBody>
      </p:sp>
      <p:sp>
        <p:nvSpPr>
          <p:cNvPr id="18450" name="Rectangle 18"/>
          <p:cNvSpPr>
            <a:spLocks noChangeArrowheads="1"/>
          </p:cNvSpPr>
          <p:nvPr/>
        </p:nvSpPr>
        <p:spPr bwMode="auto">
          <a:xfrm>
            <a:off x="3532467" y="5223933"/>
            <a:ext cx="5611533" cy="646331"/>
          </a:xfrm>
          <a:prstGeom prst="rect">
            <a:avLst/>
          </a:prstGeom>
          <a:noFill/>
          <a:ln w="9525">
            <a:noFill/>
            <a:miter lim="800000"/>
            <a:headEnd/>
            <a:tailEnd/>
          </a:ln>
          <a:effectLst/>
        </p:spPr>
        <p:txBody>
          <a:bodyPr wrap="square">
            <a:spAutoFit/>
          </a:bodyPr>
          <a:lstStyle/>
          <a:p>
            <a:pPr>
              <a:spcBef>
                <a:spcPct val="20000"/>
              </a:spcBef>
              <a:buClr>
                <a:schemeClr val="hlink"/>
              </a:buClr>
              <a:buSzPct val="120000"/>
              <a:defRPr/>
            </a:pPr>
            <a:r>
              <a:rPr lang="uk-UA" b="1" dirty="0">
                <a:cs typeface="Times New Roman" panose="02020603050405020304" pitchFamily="18" charset="0"/>
              </a:rPr>
              <a:t>Склад працівників кафедри, який забезпечує науково-дослідну та науково-практичну діяльність:</a:t>
            </a:r>
          </a:p>
        </p:txBody>
      </p:sp>
      <p:sp>
        <p:nvSpPr>
          <p:cNvPr id="15364" name="Rectangle 19"/>
          <p:cNvSpPr>
            <a:spLocks noChangeArrowheads="1"/>
          </p:cNvSpPr>
          <p:nvPr/>
        </p:nvSpPr>
        <p:spPr bwMode="auto">
          <a:xfrm>
            <a:off x="3515192" y="5716490"/>
            <a:ext cx="5428783" cy="907941"/>
          </a:xfrm>
          <a:prstGeom prst="rect">
            <a:avLst/>
          </a:prstGeom>
          <a:noFill/>
          <a:ln w="9525">
            <a:noFill/>
            <a:miter lim="800000"/>
            <a:headEnd/>
            <a:tailEnd/>
          </a:ln>
        </p:spPr>
        <p:txBody>
          <a:bodyPr wrap="square">
            <a:spAutoFit/>
          </a:bodyPr>
          <a:lstStyle/>
          <a:p>
            <a:pPr>
              <a:spcAft>
                <a:spcPts val="600"/>
              </a:spcAft>
              <a:buFontTx/>
              <a:buChar char="•"/>
            </a:pPr>
            <a:r>
              <a:rPr lang="uk-UA" sz="1600" b="1" dirty="0">
                <a:cs typeface="Times New Roman" panose="02020603050405020304" pitchFamily="18" charset="0"/>
              </a:rPr>
              <a:t> докторів економічних наук – 4 ос.</a:t>
            </a:r>
          </a:p>
          <a:p>
            <a:pPr>
              <a:spcAft>
                <a:spcPts val="600"/>
              </a:spcAft>
              <a:buFontTx/>
              <a:buChar char="•"/>
            </a:pPr>
            <a:r>
              <a:rPr lang="uk-UA" sz="1600" b="1" dirty="0">
                <a:cs typeface="Times New Roman" panose="02020603050405020304" pitchFamily="18" charset="0"/>
              </a:rPr>
              <a:t> кандидатів економічних наук – 16 ос., із них молоді вчені, </a:t>
            </a:r>
            <a:r>
              <a:rPr lang="uk-UA" sz="1600" b="1" dirty="0" err="1">
                <a:cs typeface="Times New Roman" panose="02020603050405020304" pitchFamily="18" charset="0"/>
              </a:rPr>
              <a:t>к.е.н</a:t>
            </a:r>
            <a:r>
              <a:rPr lang="uk-UA" sz="1600" b="1" dirty="0">
                <a:cs typeface="Times New Roman" panose="02020603050405020304" pitchFamily="18" charset="0"/>
              </a:rPr>
              <a:t>. - 2 ос.</a:t>
            </a:r>
          </a:p>
        </p:txBody>
      </p:sp>
      <p:sp>
        <p:nvSpPr>
          <p:cNvPr id="6" name="Rectangle 7"/>
          <p:cNvSpPr>
            <a:spLocks noChangeArrowheads="1"/>
          </p:cNvSpPr>
          <p:nvPr/>
        </p:nvSpPr>
        <p:spPr bwMode="auto">
          <a:xfrm>
            <a:off x="336550" y="2796977"/>
            <a:ext cx="8607425" cy="2339102"/>
          </a:xfrm>
          <a:prstGeom prst="rect">
            <a:avLst/>
          </a:prstGeom>
          <a:noFill/>
          <a:ln w="9525">
            <a:noFill/>
            <a:miter lim="800000"/>
            <a:headEnd/>
            <a:tailEnd/>
          </a:ln>
          <a:effectLst/>
        </p:spPr>
        <p:txBody>
          <a:bodyPr wrap="square">
            <a:spAutoFit/>
          </a:bodyPr>
          <a:lstStyle/>
          <a:p>
            <a:pPr algn="just">
              <a:spcAft>
                <a:spcPts val="0"/>
              </a:spcAft>
              <a:defRPr/>
            </a:pPr>
            <a:r>
              <a:rPr lang="uk-UA" b="1" dirty="0">
                <a:cs typeface="Times New Roman" panose="02020603050405020304" pitchFamily="18" charset="0"/>
              </a:rPr>
              <a:t>Завдання кафедри щодо </a:t>
            </a:r>
            <a:r>
              <a:rPr lang="uk-UA" b="1" dirty="0"/>
              <a:t>організації та проведення науково-дослідної роботи</a:t>
            </a:r>
            <a:r>
              <a:rPr lang="uk-UA" b="1" dirty="0">
                <a:cs typeface="Times New Roman" panose="02020603050405020304" pitchFamily="18" charset="0"/>
              </a:rPr>
              <a:t>:</a:t>
            </a:r>
          </a:p>
          <a:p>
            <a:pPr marL="342900" indent="-342900" algn="just">
              <a:spcAft>
                <a:spcPts val="0"/>
              </a:spcAft>
              <a:buFontTx/>
              <a:buChar char="-"/>
            </a:pPr>
            <a:r>
              <a:rPr lang="uk-UA" sz="1600" dirty="0"/>
              <a:t>виконання держбюджетних, </a:t>
            </a:r>
            <a:r>
              <a:rPr lang="uk-UA" sz="1600" dirty="0" err="1"/>
              <a:t>госпдоговірних</a:t>
            </a:r>
            <a:r>
              <a:rPr lang="uk-UA" sz="1600" dirty="0"/>
              <a:t> НДР; міжнародних, державних і регіональних програм і проектів; </a:t>
            </a:r>
          </a:p>
          <a:p>
            <a:pPr marL="342900" indent="-342900" algn="just">
              <a:spcAft>
                <a:spcPts val="0"/>
              </a:spcAft>
              <a:buFontTx/>
              <a:buChar char="-"/>
            </a:pPr>
            <a:r>
              <a:rPr lang="uk-UA" sz="1600" dirty="0"/>
              <a:t>проведення наукових досліджень науково-педагогічними працівниками;</a:t>
            </a:r>
          </a:p>
          <a:p>
            <a:pPr marL="342900" indent="-342900" algn="just">
              <a:spcAft>
                <a:spcPts val="0"/>
              </a:spcAft>
              <a:buFontTx/>
              <a:buChar char="-"/>
            </a:pPr>
            <a:r>
              <a:rPr lang="uk-UA" sz="1600" dirty="0"/>
              <a:t>залучення </a:t>
            </a:r>
            <a:r>
              <a:rPr lang="uk-UA" sz="1600" dirty="0">
                <a:solidFill>
                  <a:srgbClr val="FFFFFF"/>
                </a:solidFill>
              </a:rPr>
              <a:t>здобувачів вищої освіти</a:t>
            </a:r>
            <a:r>
              <a:rPr lang="uk-UA" sz="1600" dirty="0"/>
              <a:t> до науково-дослідної роботи;</a:t>
            </a:r>
          </a:p>
          <a:p>
            <a:pPr marL="342900" indent="-342900" algn="just">
              <a:spcAft>
                <a:spcPts val="0"/>
              </a:spcAft>
              <a:buFontTx/>
              <a:buChar char="-"/>
            </a:pPr>
            <a:r>
              <a:rPr lang="uk-UA" sz="1600" dirty="0"/>
              <a:t>підготовка та  керівництво магістерськими роботами, які містять результати наукового пошуку студентів;</a:t>
            </a:r>
          </a:p>
          <a:p>
            <a:pPr marL="342900" indent="-342900" algn="just">
              <a:spcAft>
                <a:spcPts val="0"/>
              </a:spcAft>
              <a:buFontTx/>
              <a:buChar char="-"/>
            </a:pPr>
            <a:r>
              <a:rPr lang="uk-UA" sz="1600" dirty="0"/>
              <a:t>забезпечення науково-професійного зростання працівників через навчання в аспірантурі, докторантурі з метою здобуття наукових ступенів.</a:t>
            </a:r>
          </a:p>
        </p:txBody>
      </p:sp>
    </p:spTree>
    <p:extLst>
      <p:ext uri="{BB962C8B-B14F-4D97-AF65-F5344CB8AC3E}">
        <p14:creationId xmlns:p14="http://schemas.microsoft.com/office/powerpoint/2010/main" val="2347525763"/>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09EA7EA7-74F5-4EE2-8E3D-1A10308259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77" name="Straight Connector 76">
              <a:extLst>
                <a:ext uri="{FF2B5EF4-FFF2-40B4-BE49-F238E27FC236}">
                  <a16:creationId xmlns:a16="http://schemas.microsoft.com/office/drawing/2014/main" id="{A5CE79B5-7EE4-424D-AD14-5DEFB61B85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8" name="Straight Connector 77">
              <a:extLst>
                <a:ext uri="{FF2B5EF4-FFF2-40B4-BE49-F238E27FC236}">
                  <a16:creationId xmlns:a16="http://schemas.microsoft.com/office/drawing/2014/main" id="{696C926F-F999-44BA-8D86-9EAB51D6501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9" name="Rectangle 23">
              <a:extLst>
                <a:ext uri="{FF2B5EF4-FFF2-40B4-BE49-F238E27FC236}">
                  <a16:creationId xmlns:a16="http://schemas.microsoft.com/office/drawing/2014/main" id="{248745E7-0AF0-48F9-8E58-2673FC5F4F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Rectangle 25">
              <a:extLst>
                <a:ext uri="{FF2B5EF4-FFF2-40B4-BE49-F238E27FC236}">
                  <a16:creationId xmlns:a16="http://schemas.microsoft.com/office/drawing/2014/main" id="{9715E81A-D2E0-4431-9370-4E4A9ECA7F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Isosceles Triangle 80">
              <a:extLst>
                <a:ext uri="{FF2B5EF4-FFF2-40B4-BE49-F238E27FC236}">
                  <a16:creationId xmlns:a16="http://schemas.microsoft.com/office/drawing/2014/main" id="{CEDB37A9-282D-4DDB-85AD-B2090A825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82" name="Rectangle 27">
              <a:extLst>
                <a:ext uri="{FF2B5EF4-FFF2-40B4-BE49-F238E27FC236}">
                  <a16:creationId xmlns:a16="http://schemas.microsoft.com/office/drawing/2014/main" id="{533D5933-7F91-4F5E-BC31-42FD0E2D8D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3" name="Rectangle 28">
              <a:extLst>
                <a:ext uri="{FF2B5EF4-FFF2-40B4-BE49-F238E27FC236}">
                  <a16:creationId xmlns:a16="http://schemas.microsoft.com/office/drawing/2014/main" id="{37ADDF68-C9BE-46EA-83DE-2C07DD839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4" name="Rectangle 29">
              <a:extLst>
                <a:ext uri="{FF2B5EF4-FFF2-40B4-BE49-F238E27FC236}">
                  <a16:creationId xmlns:a16="http://schemas.microsoft.com/office/drawing/2014/main" id="{10D67396-BABD-48A8-A892-CCB5095FA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5" name="Isosceles Triangle 84">
              <a:extLst>
                <a:ext uri="{FF2B5EF4-FFF2-40B4-BE49-F238E27FC236}">
                  <a16:creationId xmlns:a16="http://schemas.microsoft.com/office/drawing/2014/main" id="{626DA82A-72C2-4DF6-9CF0-0D1F6B96B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6" name="Isosceles Triangle 85">
              <a:extLst>
                <a:ext uri="{FF2B5EF4-FFF2-40B4-BE49-F238E27FC236}">
                  <a16:creationId xmlns:a16="http://schemas.microsoft.com/office/drawing/2014/main" id="{8EE6DC63-4380-4BE0-A68A-8F01162BD1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88" name="Rectangle 87">
            <a:extLst>
              <a:ext uri="{FF2B5EF4-FFF2-40B4-BE49-F238E27FC236}">
                <a16:creationId xmlns:a16="http://schemas.microsoft.com/office/drawing/2014/main" id="{86C16C40-7C29-4ACC-B851-7E08E459B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a:extLst>
              <a:ext uri="{FF2B5EF4-FFF2-40B4-BE49-F238E27FC236}">
                <a16:creationId xmlns:a16="http://schemas.microsoft.com/office/drawing/2014/main" id="{CDD733AE-DD5E-4C77-8BCD-72BF12A06B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91" name="Straight Connector 90">
              <a:extLst>
                <a:ext uri="{FF2B5EF4-FFF2-40B4-BE49-F238E27FC236}">
                  <a16:creationId xmlns:a16="http://schemas.microsoft.com/office/drawing/2014/main" id="{51DE90A4-932E-4370-BA07-30F43254C01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6A19CA4A-B208-452A-8BE4-BC6940D33D4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sp>
          <p:nvSpPr>
            <p:cNvPr id="93" name="Rectangle 23">
              <a:extLst>
                <a:ext uri="{FF2B5EF4-FFF2-40B4-BE49-F238E27FC236}">
                  <a16:creationId xmlns:a16="http://schemas.microsoft.com/office/drawing/2014/main" id="{B74F8D3E-E618-4DE3-A0CC-B4904BB5D5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4" name="Rectangle 25">
              <a:extLst>
                <a:ext uri="{FF2B5EF4-FFF2-40B4-BE49-F238E27FC236}">
                  <a16:creationId xmlns:a16="http://schemas.microsoft.com/office/drawing/2014/main" id="{299DA406-C54B-4E31-867D-FAF8DCE70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5" name="Isosceles Triangle 94">
              <a:extLst>
                <a:ext uri="{FF2B5EF4-FFF2-40B4-BE49-F238E27FC236}">
                  <a16:creationId xmlns:a16="http://schemas.microsoft.com/office/drawing/2014/main" id="{A1E16883-5140-47C4-A9AD-AD6598AC3E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96" name="Rectangle 27">
              <a:extLst>
                <a:ext uri="{FF2B5EF4-FFF2-40B4-BE49-F238E27FC236}">
                  <a16:creationId xmlns:a16="http://schemas.microsoft.com/office/drawing/2014/main" id="{4CD848DC-8A2A-4093-9BDD-7AF4B6A278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7" name="Rectangle 28">
              <a:extLst>
                <a:ext uri="{FF2B5EF4-FFF2-40B4-BE49-F238E27FC236}">
                  <a16:creationId xmlns:a16="http://schemas.microsoft.com/office/drawing/2014/main" id="{34635A4D-E9CE-4B78-912A-479EA4512B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8" name="Rectangle 29">
              <a:extLst>
                <a:ext uri="{FF2B5EF4-FFF2-40B4-BE49-F238E27FC236}">
                  <a16:creationId xmlns:a16="http://schemas.microsoft.com/office/drawing/2014/main" id="{D663A5EE-5581-44F3-8F98-688755F63E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99" name="Isosceles Triangle 98">
              <a:extLst>
                <a:ext uri="{FF2B5EF4-FFF2-40B4-BE49-F238E27FC236}">
                  <a16:creationId xmlns:a16="http://schemas.microsoft.com/office/drawing/2014/main" id="{B1E84E6A-F5AE-4F4D-98F2-82FE4FCC26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0" name="Isosceles Triangle 99">
              <a:extLst>
                <a:ext uri="{FF2B5EF4-FFF2-40B4-BE49-F238E27FC236}">
                  <a16:creationId xmlns:a16="http://schemas.microsoft.com/office/drawing/2014/main" id="{DDE7DDC9-17D4-4686-833D-48F8733B4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83975" name="Rectangle 7"/>
          <p:cNvSpPr>
            <a:spLocks noChangeArrowheads="1"/>
          </p:cNvSpPr>
          <p:nvPr/>
        </p:nvSpPr>
        <p:spPr bwMode="auto">
          <a:xfrm>
            <a:off x="279854" y="527119"/>
            <a:ext cx="7210812" cy="3880773"/>
          </a:xfrm>
          <a:prstGeom prst="rect">
            <a:avLst/>
          </a:prstGeom>
        </p:spPr>
        <p:txBody>
          <a:bodyPr vert="horz" lIns="91440" tIns="45720" rIns="91440" bIns="45720" rtlCol="0">
            <a:noAutofit/>
          </a:bodyPr>
          <a:lstStyle/>
          <a:p>
            <a:pPr defTabSz="457200">
              <a:lnSpc>
                <a:spcPct val="90000"/>
              </a:lnSpc>
              <a:spcBef>
                <a:spcPts val="1000"/>
              </a:spcBef>
              <a:spcAft>
                <a:spcPts val="0"/>
              </a:spcAft>
              <a:buClr>
                <a:schemeClr val="accent1"/>
              </a:buClr>
              <a:buSzPct val="80000"/>
              <a:buFont typeface="Wingdings 3" charset="2"/>
              <a:buChar char=""/>
              <a:defRPr/>
            </a:pPr>
            <a:r>
              <a:rPr lang="en-US" b="1" dirty="0" err="1">
                <a:solidFill>
                  <a:schemeClr val="tx1">
                    <a:lumMod val="75000"/>
                    <a:lumOff val="25000"/>
                  </a:schemeClr>
                </a:solidFill>
                <a:latin typeface="+mn-lt"/>
                <a:cs typeface="+mn-cs"/>
              </a:rPr>
              <a:t>Напрямки</a:t>
            </a:r>
            <a:r>
              <a:rPr lang="en-US" b="1" dirty="0">
                <a:solidFill>
                  <a:schemeClr val="tx1">
                    <a:lumMod val="75000"/>
                    <a:lumOff val="25000"/>
                  </a:schemeClr>
                </a:solidFill>
                <a:latin typeface="+mn-lt"/>
                <a:cs typeface="+mn-cs"/>
              </a:rPr>
              <a:t> </a:t>
            </a:r>
            <a:r>
              <a:rPr lang="en-US" b="1" dirty="0" err="1">
                <a:solidFill>
                  <a:schemeClr val="tx1">
                    <a:lumMod val="75000"/>
                    <a:lumOff val="25000"/>
                  </a:schemeClr>
                </a:solidFill>
                <a:latin typeface="+mn-lt"/>
                <a:cs typeface="+mn-cs"/>
              </a:rPr>
              <a:t>реалізації</a:t>
            </a:r>
            <a:r>
              <a:rPr lang="en-US" b="1" dirty="0">
                <a:solidFill>
                  <a:schemeClr val="tx1">
                    <a:lumMod val="75000"/>
                    <a:lumOff val="25000"/>
                  </a:schemeClr>
                </a:solidFill>
                <a:latin typeface="+mn-lt"/>
                <a:cs typeface="+mn-cs"/>
              </a:rPr>
              <a:t> </a:t>
            </a:r>
            <a:r>
              <a:rPr lang="en-US" b="1" dirty="0" err="1">
                <a:solidFill>
                  <a:schemeClr val="tx1">
                    <a:lumMod val="75000"/>
                    <a:lumOff val="25000"/>
                  </a:schemeClr>
                </a:solidFill>
                <a:latin typeface="+mn-lt"/>
                <a:cs typeface="+mn-cs"/>
              </a:rPr>
              <a:t>науково-дослідної</a:t>
            </a:r>
            <a:r>
              <a:rPr lang="en-US" b="1" dirty="0">
                <a:solidFill>
                  <a:schemeClr val="tx1">
                    <a:lumMod val="75000"/>
                    <a:lumOff val="25000"/>
                  </a:schemeClr>
                </a:solidFill>
                <a:latin typeface="+mn-lt"/>
                <a:cs typeface="+mn-cs"/>
              </a:rPr>
              <a:t> </a:t>
            </a:r>
            <a:r>
              <a:rPr lang="en-US" b="1" dirty="0" err="1">
                <a:solidFill>
                  <a:schemeClr val="tx1">
                    <a:lumMod val="75000"/>
                    <a:lumOff val="25000"/>
                  </a:schemeClr>
                </a:solidFill>
                <a:latin typeface="+mn-lt"/>
                <a:cs typeface="+mn-cs"/>
              </a:rPr>
              <a:t>роботи</a:t>
            </a:r>
            <a:r>
              <a:rPr lang="en-US" b="1" dirty="0">
                <a:solidFill>
                  <a:schemeClr val="tx1">
                    <a:lumMod val="75000"/>
                    <a:lumOff val="25000"/>
                  </a:schemeClr>
                </a:solidFill>
                <a:latin typeface="+mn-lt"/>
                <a:cs typeface="+mn-cs"/>
              </a:rPr>
              <a:t>:</a:t>
            </a:r>
            <a:endParaRPr lang="uk-UA" b="1" dirty="0">
              <a:solidFill>
                <a:schemeClr val="tx1">
                  <a:lumMod val="75000"/>
                  <a:lumOff val="25000"/>
                </a:schemeClr>
              </a:solidFill>
              <a:latin typeface="+mn-lt"/>
              <a:cs typeface="+mn-cs"/>
            </a:endParaRPr>
          </a:p>
          <a:p>
            <a:pPr defTabSz="457200">
              <a:lnSpc>
                <a:spcPct val="90000"/>
              </a:lnSpc>
              <a:spcBef>
                <a:spcPts val="1000"/>
              </a:spcBef>
              <a:spcAft>
                <a:spcPts val="0"/>
              </a:spcAft>
              <a:buClr>
                <a:schemeClr val="accent1"/>
              </a:buClr>
              <a:buSzPct val="80000"/>
              <a:buFont typeface="Wingdings 3" charset="2"/>
              <a:buChar char=""/>
              <a:defRPr/>
            </a:pPr>
            <a:endParaRPr lang="en-US" sz="1600" b="1" dirty="0">
              <a:solidFill>
                <a:schemeClr val="tx1">
                  <a:lumMod val="75000"/>
                  <a:lumOff val="25000"/>
                </a:schemeClr>
              </a:solidFill>
              <a:latin typeface="+mn-lt"/>
              <a:cs typeface="+mn-cs"/>
            </a:endParaRPr>
          </a:p>
          <a:p>
            <a:pPr marL="285750" indent="-285750" algn="just" defTabSz="457200">
              <a:lnSpc>
                <a:spcPct val="90000"/>
              </a:lnSpc>
              <a:spcBef>
                <a:spcPts val="1000"/>
              </a:spcBef>
              <a:spcAft>
                <a:spcPts val="0"/>
              </a:spcAft>
              <a:buClr>
                <a:schemeClr val="accent1"/>
              </a:buClr>
              <a:buSzPct val="80000"/>
              <a:buFont typeface="Wingdings 3" charset="2"/>
              <a:buChar char=""/>
              <a:defRPr/>
            </a:pPr>
            <a:r>
              <a:rPr lang="en-US" sz="1600" b="1" dirty="0" err="1">
                <a:solidFill>
                  <a:schemeClr val="tx1">
                    <a:lumMod val="75000"/>
                    <a:lumOff val="25000"/>
                  </a:schemeClr>
                </a:solidFill>
                <a:latin typeface="+mn-lt"/>
                <a:cs typeface="+mn-cs"/>
              </a:rPr>
              <a:t>урізноманітнення</a:t>
            </a:r>
            <a:r>
              <a:rPr lang="en-US" sz="1600" b="1" dirty="0">
                <a:solidFill>
                  <a:schemeClr val="tx1">
                    <a:lumMod val="75000"/>
                    <a:lumOff val="25000"/>
                  </a:schemeClr>
                </a:solidFill>
                <a:latin typeface="+mn-lt"/>
                <a:cs typeface="+mn-cs"/>
              </a:rPr>
              <a:t> </a:t>
            </a:r>
            <a:r>
              <a:rPr lang="en-US" sz="1600" b="1" dirty="0" err="1">
                <a:solidFill>
                  <a:schemeClr val="tx1">
                    <a:lumMod val="75000"/>
                    <a:lumOff val="25000"/>
                  </a:schemeClr>
                </a:solidFill>
                <a:latin typeface="+mn-lt"/>
                <a:cs typeface="+mn-cs"/>
              </a:rPr>
              <a:t>форм</a:t>
            </a:r>
            <a:r>
              <a:rPr lang="en-US" sz="1600" b="1" dirty="0">
                <a:solidFill>
                  <a:schemeClr val="tx1">
                    <a:lumMod val="75000"/>
                    <a:lumOff val="25000"/>
                  </a:schemeClr>
                </a:solidFill>
                <a:latin typeface="+mn-lt"/>
                <a:cs typeface="+mn-cs"/>
              </a:rPr>
              <a:t> </a:t>
            </a:r>
            <a:r>
              <a:rPr lang="en-US" sz="1600" b="1" dirty="0" err="1">
                <a:solidFill>
                  <a:schemeClr val="tx1">
                    <a:lumMod val="75000"/>
                    <a:lumOff val="25000"/>
                  </a:schemeClr>
                </a:solidFill>
                <a:latin typeface="+mn-lt"/>
                <a:cs typeface="+mn-cs"/>
              </a:rPr>
              <a:t>науково-технічного</a:t>
            </a:r>
            <a:r>
              <a:rPr lang="en-US" sz="1600" b="1" dirty="0">
                <a:solidFill>
                  <a:schemeClr val="tx1">
                    <a:lumMod val="75000"/>
                    <a:lumOff val="25000"/>
                  </a:schemeClr>
                </a:solidFill>
                <a:latin typeface="+mn-lt"/>
                <a:cs typeface="+mn-cs"/>
              </a:rPr>
              <a:t> </a:t>
            </a:r>
            <a:r>
              <a:rPr lang="en-US" sz="1600" b="1" dirty="0" err="1">
                <a:solidFill>
                  <a:schemeClr val="tx1">
                    <a:lumMod val="75000"/>
                    <a:lumOff val="25000"/>
                  </a:schemeClr>
                </a:solidFill>
                <a:latin typeface="+mn-lt"/>
                <a:cs typeface="+mn-cs"/>
              </a:rPr>
              <a:t>співробітництва</a:t>
            </a:r>
            <a:r>
              <a:rPr lang="en-US" sz="1600" b="1" dirty="0">
                <a:solidFill>
                  <a:schemeClr val="tx1">
                    <a:lumMod val="75000"/>
                    <a:lumOff val="25000"/>
                  </a:schemeClr>
                </a:solidFill>
                <a:latin typeface="+mn-lt"/>
                <a:cs typeface="+mn-cs"/>
              </a:rPr>
              <a:t> </a:t>
            </a:r>
            <a:r>
              <a:rPr lang="en-US" sz="1600" b="1" dirty="0" err="1">
                <a:solidFill>
                  <a:schemeClr val="tx1">
                    <a:lumMod val="75000"/>
                    <a:lumOff val="25000"/>
                  </a:schemeClr>
                </a:solidFill>
                <a:latin typeface="+mn-lt"/>
                <a:cs typeface="+mn-cs"/>
              </a:rPr>
              <a:t>із</a:t>
            </a:r>
            <a:r>
              <a:rPr lang="en-US" sz="1600" b="1" dirty="0">
                <a:solidFill>
                  <a:schemeClr val="tx1">
                    <a:lumMod val="75000"/>
                    <a:lumOff val="25000"/>
                  </a:schemeClr>
                </a:solidFill>
                <a:latin typeface="+mn-lt"/>
                <a:cs typeface="+mn-cs"/>
              </a:rPr>
              <a:t> </a:t>
            </a:r>
            <a:r>
              <a:rPr lang="en-US" sz="1600" b="1" dirty="0" err="1">
                <a:solidFill>
                  <a:schemeClr val="tx1">
                    <a:lumMod val="75000"/>
                    <a:lumOff val="25000"/>
                  </a:schemeClr>
                </a:solidFill>
                <a:latin typeface="+mn-lt"/>
                <a:cs typeface="+mn-cs"/>
              </a:rPr>
              <a:t>вітчизняними</a:t>
            </a:r>
            <a:r>
              <a:rPr lang="en-US" sz="1600" b="1" dirty="0">
                <a:solidFill>
                  <a:schemeClr val="tx1">
                    <a:lumMod val="75000"/>
                    <a:lumOff val="25000"/>
                  </a:schemeClr>
                </a:solidFill>
                <a:latin typeface="+mn-lt"/>
                <a:cs typeface="+mn-cs"/>
              </a:rPr>
              <a:t> і </a:t>
            </a:r>
            <a:r>
              <a:rPr lang="en-US" sz="1600" b="1" dirty="0" err="1">
                <a:solidFill>
                  <a:schemeClr val="tx1">
                    <a:lumMod val="75000"/>
                    <a:lumOff val="25000"/>
                  </a:schemeClr>
                </a:solidFill>
                <a:latin typeface="+mn-lt"/>
                <a:cs typeface="+mn-cs"/>
              </a:rPr>
              <a:t>закордонними</a:t>
            </a:r>
            <a:r>
              <a:rPr lang="en-US" sz="1600" b="1" dirty="0">
                <a:solidFill>
                  <a:schemeClr val="tx1">
                    <a:lumMod val="75000"/>
                    <a:lumOff val="25000"/>
                  </a:schemeClr>
                </a:solidFill>
                <a:latin typeface="+mn-lt"/>
                <a:cs typeface="+mn-cs"/>
              </a:rPr>
              <a:t> </a:t>
            </a:r>
            <a:r>
              <a:rPr lang="en-US" sz="1600" b="1" dirty="0" err="1">
                <a:solidFill>
                  <a:schemeClr val="tx1">
                    <a:lumMod val="75000"/>
                    <a:lumOff val="25000"/>
                  </a:schemeClr>
                </a:solidFill>
                <a:latin typeface="+mn-lt"/>
                <a:cs typeface="+mn-cs"/>
              </a:rPr>
              <a:t>осередками</a:t>
            </a:r>
            <a:r>
              <a:rPr lang="en-US" sz="1600" b="1" dirty="0">
                <a:solidFill>
                  <a:schemeClr val="tx1">
                    <a:lumMod val="75000"/>
                    <a:lumOff val="25000"/>
                  </a:schemeClr>
                </a:solidFill>
                <a:latin typeface="+mn-lt"/>
                <a:cs typeface="+mn-cs"/>
              </a:rPr>
              <a:t> </a:t>
            </a:r>
            <a:r>
              <a:rPr lang="en-US" sz="1600" b="1" dirty="0" err="1">
                <a:solidFill>
                  <a:schemeClr val="tx1">
                    <a:lumMod val="75000"/>
                    <a:lumOff val="25000"/>
                  </a:schemeClr>
                </a:solidFill>
                <a:latin typeface="+mn-lt"/>
                <a:cs typeface="+mn-cs"/>
              </a:rPr>
              <a:t>академічної</a:t>
            </a:r>
            <a:r>
              <a:rPr lang="en-US" sz="1600" b="1" dirty="0">
                <a:solidFill>
                  <a:schemeClr val="tx1">
                    <a:lumMod val="75000"/>
                    <a:lumOff val="25000"/>
                  </a:schemeClr>
                </a:solidFill>
                <a:latin typeface="+mn-lt"/>
                <a:cs typeface="+mn-cs"/>
              </a:rPr>
              <a:t> </a:t>
            </a:r>
            <a:r>
              <a:rPr lang="en-US" sz="1600" b="1" dirty="0" err="1">
                <a:solidFill>
                  <a:schemeClr val="tx1">
                    <a:lumMod val="75000"/>
                    <a:lumOff val="25000"/>
                  </a:schemeClr>
                </a:solidFill>
                <a:latin typeface="+mn-lt"/>
                <a:cs typeface="+mn-cs"/>
              </a:rPr>
              <a:t>та</a:t>
            </a:r>
            <a:r>
              <a:rPr lang="en-US" sz="1600" b="1" dirty="0">
                <a:solidFill>
                  <a:schemeClr val="tx1">
                    <a:lumMod val="75000"/>
                    <a:lumOff val="25000"/>
                  </a:schemeClr>
                </a:solidFill>
                <a:latin typeface="+mn-lt"/>
                <a:cs typeface="+mn-cs"/>
              </a:rPr>
              <a:t> </a:t>
            </a:r>
            <a:r>
              <a:rPr lang="en-US" sz="1600" b="1" dirty="0" err="1">
                <a:solidFill>
                  <a:schemeClr val="tx1">
                    <a:lumMod val="75000"/>
                    <a:lumOff val="25000"/>
                  </a:schemeClr>
                </a:solidFill>
                <a:latin typeface="+mn-lt"/>
                <a:cs typeface="+mn-cs"/>
              </a:rPr>
              <a:t>галузевої</a:t>
            </a:r>
            <a:r>
              <a:rPr lang="en-US" sz="1600" b="1" dirty="0">
                <a:solidFill>
                  <a:schemeClr val="tx1">
                    <a:lumMod val="75000"/>
                    <a:lumOff val="25000"/>
                  </a:schemeClr>
                </a:solidFill>
                <a:latin typeface="+mn-lt"/>
                <a:cs typeface="+mn-cs"/>
              </a:rPr>
              <a:t> </a:t>
            </a:r>
            <a:r>
              <a:rPr lang="en-US" sz="1600" b="1" dirty="0" err="1">
                <a:solidFill>
                  <a:schemeClr val="tx1">
                    <a:lumMod val="75000"/>
                    <a:lumOff val="25000"/>
                  </a:schemeClr>
                </a:solidFill>
                <a:latin typeface="+mn-lt"/>
                <a:cs typeface="+mn-cs"/>
              </a:rPr>
              <a:t>наук</a:t>
            </a:r>
            <a:r>
              <a:rPr lang="en-US" sz="1600" b="1" dirty="0">
                <a:solidFill>
                  <a:schemeClr val="tx1">
                    <a:lumMod val="75000"/>
                    <a:lumOff val="25000"/>
                  </a:schemeClr>
                </a:solidFill>
                <a:latin typeface="+mn-lt"/>
                <a:cs typeface="+mn-cs"/>
              </a:rPr>
              <a:t> з </a:t>
            </a:r>
            <a:r>
              <a:rPr lang="en-US" sz="1600" b="1" dirty="0" err="1">
                <a:solidFill>
                  <a:schemeClr val="tx1">
                    <a:lumMod val="75000"/>
                    <a:lumOff val="25000"/>
                  </a:schemeClr>
                </a:solidFill>
                <a:latin typeface="+mn-lt"/>
                <a:cs typeface="+mn-cs"/>
              </a:rPr>
              <a:t>метою</a:t>
            </a:r>
            <a:r>
              <a:rPr lang="en-US" sz="1600" b="1" dirty="0">
                <a:solidFill>
                  <a:schemeClr val="tx1">
                    <a:lumMod val="75000"/>
                    <a:lumOff val="25000"/>
                  </a:schemeClr>
                </a:solidFill>
                <a:latin typeface="+mn-lt"/>
                <a:cs typeface="+mn-cs"/>
              </a:rPr>
              <a:t> </a:t>
            </a:r>
            <a:r>
              <a:rPr lang="en-US" sz="1600" b="1" dirty="0" err="1">
                <a:solidFill>
                  <a:schemeClr val="tx1">
                    <a:lumMod val="75000"/>
                    <a:lumOff val="25000"/>
                  </a:schemeClr>
                </a:solidFill>
                <a:latin typeface="+mn-lt"/>
                <a:cs typeface="+mn-cs"/>
              </a:rPr>
              <a:t>спільного</a:t>
            </a:r>
            <a:r>
              <a:rPr lang="en-US" sz="1600" b="1" dirty="0">
                <a:solidFill>
                  <a:schemeClr val="tx1">
                    <a:lumMod val="75000"/>
                    <a:lumOff val="25000"/>
                  </a:schemeClr>
                </a:solidFill>
                <a:latin typeface="+mn-lt"/>
                <a:cs typeface="+mn-cs"/>
              </a:rPr>
              <a:t> </a:t>
            </a:r>
            <a:r>
              <a:rPr lang="en-US" sz="1600" b="1" dirty="0" err="1">
                <a:solidFill>
                  <a:schemeClr val="tx1">
                    <a:lumMod val="75000"/>
                    <a:lumOff val="25000"/>
                  </a:schemeClr>
                </a:solidFill>
                <a:latin typeface="+mn-lt"/>
                <a:cs typeface="+mn-cs"/>
              </a:rPr>
              <a:t>вирішення</a:t>
            </a:r>
            <a:r>
              <a:rPr lang="en-US" sz="1600" b="1" dirty="0">
                <a:solidFill>
                  <a:schemeClr val="tx1">
                    <a:lumMod val="75000"/>
                    <a:lumOff val="25000"/>
                  </a:schemeClr>
                </a:solidFill>
                <a:latin typeface="+mn-lt"/>
                <a:cs typeface="+mn-cs"/>
              </a:rPr>
              <a:t> </a:t>
            </a:r>
            <a:r>
              <a:rPr lang="en-US" sz="1600" b="1" dirty="0" err="1">
                <a:solidFill>
                  <a:schemeClr val="tx1">
                    <a:lumMod val="75000"/>
                    <a:lumOff val="25000"/>
                  </a:schemeClr>
                </a:solidFill>
                <a:latin typeface="+mn-lt"/>
                <a:cs typeface="+mn-cs"/>
              </a:rPr>
              <a:t>найважливіших</a:t>
            </a:r>
            <a:r>
              <a:rPr lang="en-US" sz="1600" b="1" dirty="0">
                <a:solidFill>
                  <a:schemeClr val="tx1">
                    <a:lumMod val="75000"/>
                    <a:lumOff val="25000"/>
                  </a:schemeClr>
                </a:solidFill>
                <a:latin typeface="+mn-lt"/>
                <a:cs typeface="+mn-cs"/>
              </a:rPr>
              <a:t> </a:t>
            </a:r>
            <a:r>
              <a:rPr lang="en-US" sz="1600" b="1" dirty="0" err="1">
                <a:solidFill>
                  <a:schemeClr val="tx1">
                    <a:lumMod val="75000"/>
                    <a:lumOff val="25000"/>
                  </a:schemeClr>
                </a:solidFill>
                <a:latin typeface="+mn-lt"/>
                <a:cs typeface="+mn-cs"/>
              </a:rPr>
              <a:t>науково-технічних</a:t>
            </a:r>
            <a:r>
              <a:rPr lang="en-US" sz="1600" b="1" dirty="0">
                <a:solidFill>
                  <a:schemeClr val="tx1">
                    <a:lumMod val="75000"/>
                    <a:lumOff val="25000"/>
                  </a:schemeClr>
                </a:solidFill>
                <a:latin typeface="+mn-lt"/>
                <a:cs typeface="+mn-cs"/>
              </a:rPr>
              <a:t> </a:t>
            </a:r>
            <a:r>
              <a:rPr lang="en-US" sz="1600" b="1" dirty="0" err="1">
                <a:solidFill>
                  <a:schemeClr val="tx1">
                    <a:lumMod val="75000"/>
                    <a:lumOff val="25000"/>
                  </a:schemeClr>
                </a:solidFill>
                <a:latin typeface="+mn-lt"/>
                <a:cs typeface="+mn-cs"/>
              </a:rPr>
              <a:t>завдань</a:t>
            </a:r>
            <a:r>
              <a:rPr lang="en-US" sz="1600" b="1" dirty="0">
                <a:solidFill>
                  <a:schemeClr val="tx1">
                    <a:lumMod val="75000"/>
                    <a:lumOff val="25000"/>
                  </a:schemeClr>
                </a:solidFill>
                <a:latin typeface="+mn-lt"/>
                <a:cs typeface="+mn-cs"/>
              </a:rPr>
              <a:t>, </a:t>
            </a:r>
            <a:r>
              <a:rPr lang="en-US" sz="1600" b="1" dirty="0" err="1">
                <a:solidFill>
                  <a:schemeClr val="tx1">
                    <a:lumMod val="75000"/>
                    <a:lumOff val="25000"/>
                  </a:schemeClr>
                </a:solidFill>
                <a:latin typeface="+mn-lt"/>
                <a:cs typeface="+mn-cs"/>
              </a:rPr>
              <a:t>розширення</a:t>
            </a:r>
            <a:r>
              <a:rPr lang="en-US" sz="1600" b="1" dirty="0">
                <a:solidFill>
                  <a:schemeClr val="tx1">
                    <a:lumMod val="75000"/>
                    <a:lumOff val="25000"/>
                  </a:schemeClr>
                </a:solidFill>
                <a:latin typeface="+mn-lt"/>
                <a:cs typeface="+mn-cs"/>
              </a:rPr>
              <a:t> </a:t>
            </a:r>
            <a:r>
              <a:rPr lang="en-US" sz="1600" b="1" dirty="0" err="1">
                <a:solidFill>
                  <a:schemeClr val="tx1">
                    <a:lumMod val="75000"/>
                    <a:lumOff val="25000"/>
                  </a:schemeClr>
                </a:solidFill>
                <a:latin typeface="+mn-lt"/>
                <a:cs typeface="+mn-cs"/>
              </a:rPr>
              <a:t>використання</a:t>
            </a:r>
            <a:r>
              <a:rPr lang="en-US" sz="1600" b="1" dirty="0">
                <a:solidFill>
                  <a:schemeClr val="tx1">
                    <a:lumMod val="75000"/>
                    <a:lumOff val="25000"/>
                  </a:schemeClr>
                </a:solidFill>
                <a:latin typeface="+mn-lt"/>
                <a:cs typeface="+mn-cs"/>
              </a:rPr>
              <a:t> </a:t>
            </a:r>
            <a:r>
              <a:rPr lang="en-US" sz="1600" b="1" dirty="0" err="1">
                <a:solidFill>
                  <a:schemeClr val="tx1">
                    <a:lumMod val="75000"/>
                    <a:lumOff val="25000"/>
                  </a:schemeClr>
                </a:solidFill>
                <a:latin typeface="+mn-lt"/>
                <a:cs typeface="+mn-cs"/>
              </a:rPr>
              <a:t>наукових</a:t>
            </a:r>
            <a:r>
              <a:rPr lang="en-US" sz="1600" b="1" dirty="0">
                <a:solidFill>
                  <a:schemeClr val="tx1">
                    <a:lumMod val="75000"/>
                    <a:lumOff val="25000"/>
                  </a:schemeClr>
                </a:solidFill>
                <a:latin typeface="+mn-lt"/>
                <a:cs typeface="+mn-cs"/>
              </a:rPr>
              <a:t> </a:t>
            </a:r>
            <a:r>
              <a:rPr lang="en-US" sz="1600" b="1" dirty="0" err="1">
                <a:solidFill>
                  <a:schemeClr val="tx1">
                    <a:lumMod val="75000"/>
                    <a:lumOff val="25000"/>
                  </a:schemeClr>
                </a:solidFill>
                <a:latin typeface="+mn-lt"/>
                <a:cs typeface="+mn-cs"/>
              </a:rPr>
              <a:t>розробок</a:t>
            </a:r>
            <a:r>
              <a:rPr lang="en-US" sz="1600" b="1" dirty="0">
                <a:solidFill>
                  <a:schemeClr val="tx1">
                    <a:lumMod val="75000"/>
                    <a:lumOff val="25000"/>
                  </a:schemeClr>
                </a:solidFill>
                <a:latin typeface="+mn-lt"/>
                <a:cs typeface="+mn-cs"/>
              </a:rPr>
              <a:t> у </a:t>
            </a:r>
            <a:r>
              <a:rPr lang="en-US" sz="1600" b="1" dirty="0" err="1">
                <a:solidFill>
                  <a:schemeClr val="tx1">
                    <a:lumMod val="75000"/>
                    <a:lumOff val="25000"/>
                  </a:schemeClr>
                </a:solidFill>
                <a:latin typeface="+mn-lt"/>
                <a:cs typeface="+mn-cs"/>
              </a:rPr>
              <a:t>фінансовій</a:t>
            </a:r>
            <a:r>
              <a:rPr lang="en-US" sz="1600" b="1" dirty="0">
                <a:solidFill>
                  <a:schemeClr val="tx1">
                    <a:lumMod val="75000"/>
                    <a:lumOff val="25000"/>
                  </a:schemeClr>
                </a:solidFill>
                <a:latin typeface="+mn-lt"/>
                <a:cs typeface="+mn-cs"/>
              </a:rPr>
              <a:t> </a:t>
            </a:r>
            <a:r>
              <a:rPr lang="en-US" sz="1600" b="1" dirty="0" err="1">
                <a:solidFill>
                  <a:schemeClr val="tx1">
                    <a:lumMod val="75000"/>
                    <a:lumOff val="25000"/>
                  </a:schemeClr>
                </a:solidFill>
                <a:latin typeface="+mn-lt"/>
                <a:cs typeface="+mn-cs"/>
              </a:rPr>
              <a:t>сфері</a:t>
            </a:r>
            <a:r>
              <a:rPr lang="en-US" sz="1600" b="1" dirty="0">
                <a:solidFill>
                  <a:schemeClr val="tx1">
                    <a:lumMod val="75000"/>
                    <a:lumOff val="25000"/>
                  </a:schemeClr>
                </a:solidFill>
                <a:latin typeface="+mn-lt"/>
                <a:cs typeface="+mn-cs"/>
              </a:rPr>
              <a:t>;</a:t>
            </a:r>
          </a:p>
          <a:p>
            <a:pPr marL="285750" indent="-285750" algn="just" defTabSz="457200">
              <a:lnSpc>
                <a:spcPct val="90000"/>
              </a:lnSpc>
              <a:spcBef>
                <a:spcPts val="1000"/>
              </a:spcBef>
              <a:spcAft>
                <a:spcPts val="0"/>
              </a:spcAft>
              <a:buClr>
                <a:schemeClr val="accent1"/>
              </a:buClr>
              <a:buSzPct val="80000"/>
              <a:buFont typeface="Wingdings 3" charset="2"/>
              <a:buChar char=""/>
              <a:defRPr/>
            </a:pPr>
            <a:r>
              <a:rPr lang="en-US" sz="1600" b="1" dirty="0" err="1">
                <a:solidFill>
                  <a:schemeClr val="tx1">
                    <a:lumMod val="75000"/>
                    <a:lumOff val="25000"/>
                  </a:schemeClr>
                </a:solidFill>
                <a:latin typeface="+mn-lt"/>
                <a:cs typeface="+mn-cs"/>
              </a:rPr>
              <a:t>співпраця</a:t>
            </a:r>
            <a:r>
              <a:rPr lang="en-US" sz="1600" b="1" dirty="0">
                <a:solidFill>
                  <a:schemeClr val="tx1">
                    <a:lumMod val="75000"/>
                    <a:lumOff val="25000"/>
                  </a:schemeClr>
                </a:solidFill>
                <a:latin typeface="+mn-lt"/>
                <a:cs typeface="+mn-cs"/>
              </a:rPr>
              <a:t> з </a:t>
            </a:r>
            <a:r>
              <a:rPr lang="en-US" sz="1600" b="1" dirty="0" err="1">
                <a:solidFill>
                  <a:schemeClr val="tx1">
                    <a:lumMod val="75000"/>
                    <a:lumOff val="25000"/>
                  </a:schemeClr>
                </a:solidFill>
                <a:latin typeface="+mn-lt"/>
                <a:cs typeface="+mn-cs"/>
              </a:rPr>
              <a:t>академічними</a:t>
            </a:r>
            <a:r>
              <a:rPr lang="en-US" sz="1600" b="1" dirty="0">
                <a:solidFill>
                  <a:schemeClr val="tx1">
                    <a:lumMod val="75000"/>
                    <a:lumOff val="25000"/>
                  </a:schemeClr>
                </a:solidFill>
                <a:latin typeface="+mn-lt"/>
                <a:cs typeface="+mn-cs"/>
              </a:rPr>
              <a:t> </a:t>
            </a:r>
            <a:r>
              <a:rPr lang="en-US" sz="1600" b="1" dirty="0" err="1">
                <a:solidFill>
                  <a:schemeClr val="tx1">
                    <a:lumMod val="75000"/>
                    <a:lumOff val="25000"/>
                  </a:schemeClr>
                </a:solidFill>
                <a:latin typeface="+mn-lt"/>
                <a:cs typeface="+mn-cs"/>
              </a:rPr>
              <a:t>та</a:t>
            </a:r>
            <a:r>
              <a:rPr lang="en-US" sz="1600" b="1" dirty="0">
                <a:solidFill>
                  <a:schemeClr val="tx1">
                    <a:lumMod val="75000"/>
                    <a:lumOff val="25000"/>
                  </a:schemeClr>
                </a:solidFill>
                <a:latin typeface="+mn-lt"/>
                <a:cs typeface="+mn-cs"/>
              </a:rPr>
              <a:t> </a:t>
            </a:r>
            <a:r>
              <a:rPr lang="en-US" sz="1600" b="1" dirty="0" err="1">
                <a:solidFill>
                  <a:schemeClr val="tx1">
                    <a:lumMod val="75000"/>
                    <a:lumOff val="25000"/>
                  </a:schemeClr>
                </a:solidFill>
                <a:latin typeface="+mn-lt"/>
                <a:cs typeface="+mn-cs"/>
              </a:rPr>
              <a:t>галузевими</a:t>
            </a:r>
            <a:r>
              <a:rPr lang="en-US" sz="1600" b="1" dirty="0">
                <a:solidFill>
                  <a:schemeClr val="tx1">
                    <a:lumMod val="75000"/>
                    <a:lumOff val="25000"/>
                  </a:schemeClr>
                </a:solidFill>
                <a:latin typeface="+mn-lt"/>
                <a:cs typeface="+mn-cs"/>
              </a:rPr>
              <a:t> </a:t>
            </a:r>
            <a:r>
              <a:rPr lang="en-US" sz="1600" b="1" dirty="0" err="1">
                <a:solidFill>
                  <a:schemeClr val="tx1">
                    <a:lumMod val="75000"/>
                    <a:lumOff val="25000"/>
                  </a:schemeClr>
                </a:solidFill>
                <a:latin typeface="+mn-lt"/>
                <a:cs typeface="+mn-cs"/>
              </a:rPr>
              <a:t>науковими</a:t>
            </a:r>
            <a:r>
              <a:rPr lang="en-US" sz="1600" b="1" dirty="0">
                <a:solidFill>
                  <a:schemeClr val="tx1">
                    <a:lumMod val="75000"/>
                    <a:lumOff val="25000"/>
                  </a:schemeClr>
                </a:solidFill>
                <a:latin typeface="+mn-lt"/>
                <a:cs typeface="+mn-cs"/>
              </a:rPr>
              <a:t> </a:t>
            </a:r>
            <a:r>
              <a:rPr lang="en-US" sz="1600" b="1" dirty="0" err="1">
                <a:solidFill>
                  <a:schemeClr val="tx1">
                    <a:lumMod val="75000"/>
                    <a:lumOff val="25000"/>
                  </a:schemeClr>
                </a:solidFill>
                <a:latin typeface="+mn-lt"/>
                <a:cs typeface="+mn-cs"/>
              </a:rPr>
              <a:t>установами</a:t>
            </a:r>
            <a:r>
              <a:rPr lang="en-US" sz="1600" b="1" dirty="0">
                <a:solidFill>
                  <a:schemeClr val="tx1">
                    <a:lumMod val="75000"/>
                    <a:lumOff val="25000"/>
                  </a:schemeClr>
                </a:solidFill>
                <a:latin typeface="+mn-lt"/>
                <a:cs typeface="+mn-cs"/>
              </a:rPr>
              <a:t> й </a:t>
            </a:r>
            <a:r>
              <a:rPr lang="en-US" sz="1600" b="1" dirty="0" err="1">
                <a:solidFill>
                  <a:schemeClr val="tx1">
                    <a:lumMod val="75000"/>
                    <a:lumOff val="25000"/>
                  </a:schemeClr>
                </a:solidFill>
                <a:latin typeface="+mn-lt"/>
                <a:cs typeface="+mn-cs"/>
              </a:rPr>
              <a:t>організаціями</a:t>
            </a:r>
            <a:r>
              <a:rPr lang="en-US" sz="1600" b="1" dirty="0">
                <a:solidFill>
                  <a:schemeClr val="tx1">
                    <a:lumMod val="75000"/>
                    <a:lumOff val="25000"/>
                  </a:schemeClr>
                </a:solidFill>
                <a:latin typeface="+mn-lt"/>
                <a:cs typeface="+mn-cs"/>
              </a:rPr>
              <a:t> з </a:t>
            </a:r>
            <a:r>
              <a:rPr lang="en-US" sz="1600" b="1" dirty="0" err="1">
                <a:solidFill>
                  <a:schemeClr val="tx1">
                    <a:lumMod val="75000"/>
                    <a:lumOff val="25000"/>
                  </a:schemeClr>
                </a:solidFill>
                <a:latin typeface="+mn-lt"/>
                <a:cs typeface="+mn-cs"/>
              </a:rPr>
              <a:t>метою</a:t>
            </a:r>
            <a:r>
              <a:rPr lang="en-US" sz="1600" b="1" dirty="0">
                <a:solidFill>
                  <a:schemeClr val="tx1">
                    <a:lumMod val="75000"/>
                    <a:lumOff val="25000"/>
                  </a:schemeClr>
                </a:solidFill>
                <a:latin typeface="+mn-lt"/>
                <a:cs typeface="+mn-cs"/>
              </a:rPr>
              <a:t> </a:t>
            </a:r>
            <a:r>
              <a:rPr lang="en-US" sz="1600" b="1" dirty="0" err="1">
                <a:solidFill>
                  <a:schemeClr val="tx1">
                    <a:lumMod val="75000"/>
                    <a:lumOff val="25000"/>
                  </a:schemeClr>
                </a:solidFill>
                <a:latin typeface="+mn-lt"/>
                <a:cs typeface="+mn-cs"/>
              </a:rPr>
              <a:t>спільного</a:t>
            </a:r>
            <a:r>
              <a:rPr lang="en-US" sz="1600" b="1" dirty="0">
                <a:solidFill>
                  <a:schemeClr val="tx1">
                    <a:lumMod val="75000"/>
                    <a:lumOff val="25000"/>
                  </a:schemeClr>
                </a:solidFill>
                <a:latin typeface="+mn-lt"/>
                <a:cs typeface="+mn-cs"/>
              </a:rPr>
              <a:t> </a:t>
            </a:r>
            <a:r>
              <a:rPr lang="en-US" sz="1600" b="1" dirty="0" err="1">
                <a:solidFill>
                  <a:schemeClr val="tx1">
                    <a:lumMod val="75000"/>
                    <a:lumOff val="25000"/>
                  </a:schemeClr>
                </a:solidFill>
                <a:latin typeface="+mn-lt"/>
                <a:cs typeface="+mn-cs"/>
              </a:rPr>
              <a:t>виконання</a:t>
            </a:r>
            <a:r>
              <a:rPr lang="en-US" sz="1600" b="1" dirty="0">
                <a:solidFill>
                  <a:schemeClr val="tx1">
                    <a:lumMod val="75000"/>
                    <a:lumOff val="25000"/>
                  </a:schemeClr>
                </a:solidFill>
                <a:latin typeface="+mn-lt"/>
                <a:cs typeface="+mn-cs"/>
              </a:rPr>
              <a:t> </a:t>
            </a:r>
            <a:r>
              <a:rPr lang="en-US" sz="1600" b="1" dirty="0" err="1">
                <a:solidFill>
                  <a:schemeClr val="tx1">
                    <a:lumMod val="75000"/>
                    <a:lumOff val="25000"/>
                  </a:schemeClr>
                </a:solidFill>
                <a:latin typeface="+mn-lt"/>
                <a:cs typeface="+mn-cs"/>
              </a:rPr>
              <a:t>важливих</a:t>
            </a:r>
            <a:r>
              <a:rPr lang="en-US" sz="1600" b="1" dirty="0">
                <a:solidFill>
                  <a:schemeClr val="tx1">
                    <a:lumMod val="75000"/>
                    <a:lumOff val="25000"/>
                  </a:schemeClr>
                </a:solidFill>
                <a:latin typeface="+mn-lt"/>
                <a:cs typeface="+mn-cs"/>
              </a:rPr>
              <a:t> </a:t>
            </a:r>
            <a:r>
              <a:rPr lang="en-US" sz="1600" b="1" dirty="0" err="1">
                <a:solidFill>
                  <a:schemeClr val="tx1">
                    <a:lumMod val="75000"/>
                    <a:lumOff val="25000"/>
                  </a:schemeClr>
                </a:solidFill>
                <a:latin typeface="+mn-lt"/>
                <a:cs typeface="+mn-cs"/>
              </a:rPr>
              <a:t>наукових</a:t>
            </a:r>
            <a:r>
              <a:rPr lang="en-US" sz="1600" b="1" dirty="0">
                <a:solidFill>
                  <a:schemeClr val="tx1">
                    <a:lumMod val="75000"/>
                    <a:lumOff val="25000"/>
                  </a:schemeClr>
                </a:solidFill>
                <a:latin typeface="+mn-lt"/>
                <a:cs typeface="+mn-cs"/>
              </a:rPr>
              <a:t> </a:t>
            </a:r>
            <a:r>
              <a:rPr lang="en-US" sz="1600" b="1" dirty="0" err="1">
                <a:solidFill>
                  <a:schemeClr val="tx1">
                    <a:lumMod val="75000"/>
                    <a:lumOff val="25000"/>
                  </a:schemeClr>
                </a:solidFill>
                <a:latin typeface="+mn-lt"/>
                <a:cs typeface="+mn-cs"/>
              </a:rPr>
              <a:t>завдань</a:t>
            </a:r>
            <a:r>
              <a:rPr lang="en-US" sz="1600" b="1" dirty="0">
                <a:solidFill>
                  <a:schemeClr val="tx1">
                    <a:lumMod val="75000"/>
                    <a:lumOff val="25000"/>
                  </a:schemeClr>
                </a:solidFill>
                <a:latin typeface="+mn-lt"/>
                <a:cs typeface="+mn-cs"/>
              </a:rPr>
              <a:t>, </a:t>
            </a:r>
            <a:r>
              <a:rPr lang="en-US" sz="1600" b="1" dirty="0" err="1">
                <a:solidFill>
                  <a:schemeClr val="tx1">
                    <a:lumMod val="75000"/>
                    <a:lumOff val="25000"/>
                  </a:schemeClr>
                </a:solidFill>
                <a:latin typeface="+mn-lt"/>
                <a:cs typeface="+mn-cs"/>
              </a:rPr>
              <a:t>участь</a:t>
            </a:r>
            <a:r>
              <a:rPr lang="en-US" sz="1600" b="1" dirty="0">
                <a:solidFill>
                  <a:schemeClr val="tx1">
                    <a:lumMod val="75000"/>
                    <a:lumOff val="25000"/>
                  </a:schemeClr>
                </a:solidFill>
                <a:latin typeface="+mn-lt"/>
                <a:cs typeface="+mn-cs"/>
              </a:rPr>
              <a:t> у </a:t>
            </a:r>
            <a:r>
              <a:rPr lang="en-US" sz="1600" b="1" dirty="0" err="1">
                <a:solidFill>
                  <a:schemeClr val="tx1">
                    <a:lumMod val="75000"/>
                    <a:lumOff val="25000"/>
                  </a:schemeClr>
                </a:solidFill>
                <a:latin typeface="+mn-lt"/>
                <a:cs typeface="+mn-cs"/>
              </a:rPr>
              <a:t>виконанні</a:t>
            </a:r>
            <a:r>
              <a:rPr lang="en-US" sz="1600" b="1" dirty="0">
                <a:solidFill>
                  <a:schemeClr val="tx1">
                    <a:lumMod val="75000"/>
                    <a:lumOff val="25000"/>
                  </a:schemeClr>
                </a:solidFill>
                <a:latin typeface="+mn-lt"/>
                <a:cs typeface="+mn-cs"/>
              </a:rPr>
              <a:t> </a:t>
            </a:r>
            <a:r>
              <a:rPr lang="en-US" sz="1600" b="1" dirty="0" err="1">
                <a:solidFill>
                  <a:schemeClr val="tx1">
                    <a:lumMod val="75000"/>
                    <a:lumOff val="25000"/>
                  </a:schemeClr>
                </a:solidFill>
                <a:latin typeface="+mn-lt"/>
                <a:cs typeface="+mn-cs"/>
              </a:rPr>
              <a:t>міжнародних</a:t>
            </a:r>
            <a:r>
              <a:rPr lang="en-US" sz="1600" b="1" dirty="0">
                <a:solidFill>
                  <a:schemeClr val="tx1">
                    <a:lumMod val="75000"/>
                    <a:lumOff val="25000"/>
                  </a:schemeClr>
                </a:solidFill>
                <a:latin typeface="+mn-lt"/>
                <a:cs typeface="+mn-cs"/>
              </a:rPr>
              <a:t> </a:t>
            </a:r>
            <a:r>
              <a:rPr lang="en-US" sz="1600" b="1" dirty="0" err="1">
                <a:solidFill>
                  <a:schemeClr val="tx1">
                    <a:lumMod val="75000"/>
                    <a:lumOff val="25000"/>
                  </a:schemeClr>
                </a:solidFill>
                <a:latin typeface="+mn-lt"/>
                <a:cs typeface="+mn-cs"/>
              </a:rPr>
              <a:t>науково-технічних</a:t>
            </a:r>
            <a:r>
              <a:rPr lang="en-US" sz="1600" b="1" dirty="0">
                <a:solidFill>
                  <a:schemeClr val="tx1">
                    <a:lumMod val="75000"/>
                    <a:lumOff val="25000"/>
                  </a:schemeClr>
                </a:solidFill>
                <a:latin typeface="+mn-lt"/>
                <a:cs typeface="+mn-cs"/>
              </a:rPr>
              <a:t> </a:t>
            </a:r>
            <a:r>
              <a:rPr lang="en-US" sz="1600" b="1" dirty="0" err="1">
                <a:solidFill>
                  <a:schemeClr val="tx1">
                    <a:lumMod val="75000"/>
                    <a:lumOff val="25000"/>
                  </a:schemeClr>
                </a:solidFill>
                <a:latin typeface="+mn-lt"/>
                <a:cs typeface="+mn-cs"/>
              </a:rPr>
              <a:t>програм</a:t>
            </a:r>
            <a:r>
              <a:rPr lang="en-US" sz="1600" b="1" dirty="0">
                <a:solidFill>
                  <a:schemeClr val="tx1">
                    <a:lumMod val="75000"/>
                    <a:lumOff val="25000"/>
                  </a:schemeClr>
                </a:solidFill>
                <a:latin typeface="+mn-lt"/>
                <a:cs typeface="+mn-cs"/>
              </a:rPr>
              <a:t>;</a:t>
            </a:r>
          </a:p>
          <a:p>
            <a:pPr marL="285750" indent="-285750" algn="just" defTabSz="457200">
              <a:lnSpc>
                <a:spcPct val="90000"/>
              </a:lnSpc>
              <a:spcBef>
                <a:spcPts val="1000"/>
              </a:spcBef>
              <a:spcAft>
                <a:spcPts val="0"/>
              </a:spcAft>
              <a:buClr>
                <a:schemeClr val="accent1"/>
              </a:buClr>
              <a:buSzPct val="80000"/>
              <a:buFont typeface="Wingdings 3" charset="2"/>
              <a:buChar char=""/>
              <a:defRPr/>
            </a:pPr>
            <a:r>
              <a:rPr lang="en-US" sz="1600" b="1" dirty="0" err="1">
                <a:solidFill>
                  <a:schemeClr val="tx1">
                    <a:lumMod val="75000"/>
                    <a:lumOff val="25000"/>
                  </a:schemeClr>
                </a:solidFill>
                <a:latin typeface="+mn-lt"/>
                <a:cs typeface="+mn-cs"/>
              </a:rPr>
              <a:t>дослідження</a:t>
            </a:r>
            <a:r>
              <a:rPr lang="en-US" sz="1600" b="1" dirty="0">
                <a:solidFill>
                  <a:schemeClr val="tx1">
                    <a:lumMod val="75000"/>
                    <a:lumOff val="25000"/>
                  </a:schemeClr>
                </a:solidFill>
                <a:latin typeface="+mn-lt"/>
                <a:cs typeface="+mn-cs"/>
              </a:rPr>
              <a:t> </a:t>
            </a:r>
            <a:r>
              <a:rPr lang="en-US" sz="1600" b="1" dirty="0" err="1">
                <a:solidFill>
                  <a:schemeClr val="tx1">
                    <a:lumMod val="75000"/>
                    <a:lumOff val="25000"/>
                  </a:schemeClr>
                </a:solidFill>
                <a:latin typeface="+mn-lt"/>
                <a:cs typeface="+mn-cs"/>
              </a:rPr>
              <a:t>актуальних</a:t>
            </a:r>
            <a:r>
              <a:rPr lang="en-US" sz="1600" b="1" dirty="0">
                <a:solidFill>
                  <a:schemeClr val="tx1">
                    <a:lumMod val="75000"/>
                    <a:lumOff val="25000"/>
                  </a:schemeClr>
                </a:solidFill>
                <a:latin typeface="+mn-lt"/>
                <a:cs typeface="+mn-cs"/>
              </a:rPr>
              <a:t> </a:t>
            </a:r>
            <a:r>
              <a:rPr lang="en-US" sz="1600" b="1" dirty="0" err="1">
                <a:solidFill>
                  <a:schemeClr val="tx1">
                    <a:lumMod val="75000"/>
                    <a:lumOff val="25000"/>
                  </a:schemeClr>
                </a:solidFill>
                <a:latin typeface="+mn-lt"/>
                <a:cs typeface="+mn-cs"/>
              </a:rPr>
              <a:t>проблем</a:t>
            </a:r>
            <a:r>
              <a:rPr lang="en-US" sz="1600" b="1" dirty="0">
                <a:solidFill>
                  <a:schemeClr val="tx1">
                    <a:lumMod val="75000"/>
                    <a:lumOff val="25000"/>
                  </a:schemeClr>
                </a:solidFill>
                <a:latin typeface="+mn-lt"/>
                <a:cs typeface="+mn-cs"/>
              </a:rPr>
              <a:t> </a:t>
            </a:r>
            <a:r>
              <a:rPr lang="en-US" sz="1600" b="1" dirty="0" err="1">
                <a:solidFill>
                  <a:schemeClr val="tx1">
                    <a:lumMod val="75000"/>
                    <a:lumOff val="25000"/>
                  </a:schemeClr>
                </a:solidFill>
                <a:latin typeface="+mn-lt"/>
                <a:cs typeface="+mn-cs"/>
              </a:rPr>
              <a:t>бюджетної</a:t>
            </a:r>
            <a:r>
              <a:rPr lang="en-US" sz="1600" b="1" dirty="0">
                <a:solidFill>
                  <a:schemeClr val="tx1">
                    <a:lumMod val="75000"/>
                    <a:lumOff val="25000"/>
                  </a:schemeClr>
                </a:solidFill>
                <a:latin typeface="+mn-lt"/>
                <a:cs typeface="+mn-cs"/>
              </a:rPr>
              <a:t> </a:t>
            </a:r>
            <a:r>
              <a:rPr lang="en-US" sz="1600" b="1" dirty="0" err="1">
                <a:solidFill>
                  <a:schemeClr val="tx1">
                    <a:lumMod val="75000"/>
                    <a:lumOff val="25000"/>
                  </a:schemeClr>
                </a:solidFill>
                <a:latin typeface="+mn-lt"/>
                <a:cs typeface="+mn-cs"/>
              </a:rPr>
              <a:t>та</a:t>
            </a:r>
            <a:r>
              <a:rPr lang="en-US" sz="1600" b="1" dirty="0">
                <a:solidFill>
                  <a:schemeClr val="tx1">
                    <a:lumMod val="75000"/>
                    <a:lumOff val="25000"/>
                  </a:schemeClr>
                </a:solidFill>
                <a:latin typeface="+mn-lt"/>
                <a:cs typeface="+mn-cs"/>
              </a:rPr>
              <a:t> </a:t>
            </a:r>
            <a:r>
              <a:rPr lang="en-US" sz="1600" b="1" dirty="0" err="1">
                <a:solidFill>
                  <a:schemeClr val="tx1">
                    <a:lumMod val="75000"/>
                    <a:lumOff val="25000"/>
                  </a:schemeClr>
                </a:solidFill>
                <a:latin typeface="+mn-lt"/>
                <a:cs typeface="+mn-cs"/>
              </a:rPr>
              <a:t>податкової</a:t>
            </a:r>
            <a:r>
              <a:rPr lang="en-US" sz="1600" b="1" dirty="0">
                <a:solidFill>
                  <a:schemeClr val="tx1">
                    <a:lumMod val="75000"/>
                    <a:lumOff val="25000"/>
                  </a:schemeClr>
                </a:solidFill>
                <a:latin typeface="+mn-lt"/>
                <a:cs typeface="+mn-cs"/>
              </a:rPr>
              <a:t> </a:t>
            </a:r>
            <a:r>
              <a:rPr lang="en-US" sz="1600" b="1" dirty="0" err="1">
                <a:solidFill>
                  <a:schemeClr val="tx1">
                    <a:lumMod val="75000"/>
                    <a:lumOff val="25000"/>
                  </a:schemeClr>
                </a:solidFill>
                <a:latin typeface="+mn-lt"/>
                <a:cs typeface="+mn-cs"/>
              </a:rPr>
              <a:t>політики</a:t>
            </a:r>
            <a:r>
              <a:rPr lang="en-US" sz="1600" b="1" dirty="0">
                <a:solidFill>
                  <a:schemeClr val="tx1">
                    <a:lumMod val="75000"/>
                    <a:lumOff val="25000"/>
                  </a:schemeClr>
                </a:solidFill>
                <a:latin typeface="+mn-lt"/>
                <a:cs typeface="+mn-cs"/>
              </a:rPr>
              <a:t>, </a:t>
            </a:r>
            <a:r>
              <a:rPr lang="en-US" sz="1600" b="1" dirty="0" err="1">
                <a:solidFill>
                  <a:schemeClr val="tx1">
                    <a:lumMod val="75000"/>
                    <a:lumOff val="25000"/>
                  </a:schemeClr>
                </a:solidFill>
                <a:latin typeface="+mn-lt"/>
                <a:cs typeface="+mn-cs"/>
              </a:rPr>
              <a:t>тенденцій</a:t>
            </a:r>
            <a:r>
              <a:rPr lang="en-US" sz="1600" b="1" dirty="0">
                <a:solidFill>
                  <a:schemeClr val="tx1">
                    <a:lumMod val="75000"/>
                    <a:lumOff val="25000"/>
                  </a:schemeClr>
                </a:solidFill>
                <a:latin typeface="+mn-lt"/>
                <a:cs typeface="+mn-cs"/>
              </a:rPr>
              <a:t> </a:t>
            </a:r>
            <a:r>
              <a:rPr lang="en-US" sz="1600" b="1" dirty="0" err="1">
                <a:solidFill>
                  <a:schemeClr val="tx1">
                    <a:lumMod val="75000"/>
                    <a:lumOff val="25000"/>
                  </a:schemeClr>
                </a:solidFill>
                <a:latin typeface="+mn-lt"/>
                <a:cs typeface="+mn-cs"/>
              </a:rPr>
              <a:t>розвитку</a:t>
            </a:r>
            <a:r>
              <a:rPr lang="en-US" sz="1600" b="1" dirty="0">
                <a:solidFill>
                  <a:schemeClr val="tx1">
                    <a:lumMod val="75000"/>
                    <a:lumOff val="25000"/>
                  </a:schemeClr>
                </a:solidFill>
                <a:latin typeface="+mn-lt"/>
                <a:cs typeface="+mn-cs"/>
              </a:rPr>
              <a:t> </a:t>
            </a:r>
            <a:r>
              <a:rPr lang="en-US" sz="1600" b="1" dirty="0" err="1">
                <a:solidFill>
                  <a:schemeClr val="tx1">
                    <a:lumMod val="75000"/>
                    <a:lumOff val="25000"/>
                  </a:schemeClr>
                </a:solidFill>
                <a:latin typeface="+mn-lt"/>
                <a:cs typeface="+mn-cs"/>
              </a:rPr>
              <a:t>бізнес-середовища</a:t>
            </a:r>
            <a:r>
              <a:rPr lang="en-US" sz="1600" b="1" dirty="0">
                <a:solidFill>
                  <a:schemeClr val="tx1">
                    <a:lumMod val="75000"/>
                    <a:lumOff val="25000"/>
                  </a:schemeClr>
                </a:solidFill>
                <a:latin typeface="+mn-lt"/>
                <a:cs typeface="+mn-cs"/>
              </a:rPr>
              <a:t> в </a:t>
            </a:r>
            <a:r>
              <a:rPr lang="en-US" sz="1600" b="1" dirty="0" err="1">
                <a:solidFill>
                  <a:schemeClr val="tx1">
                    <a:lumMod val="75000"/>
                    <a:lumOff val="25000"/>
                  </a:schemeClr>
                </a:solidFill>
                <a:latin typeface="+mn-lt"/>
                <a:cs typeface="+mn-cs"/>
              </a:rPr>
              <a:t>Україні</a:t>
            </a:r>
            <a:r>
              <a:rPr lang="en-US" sz="1600" b="1" dirty="0">
                <a:solidFill>
                  <a:schemeClr val="tx1">
                    <a:lumMod val="75000"/>
                    <a:lumOff val="25000"/>
                  </a:schemeClr>
                </a:solidFill>
                <a:latin typeface="+mn-lt"/>
                <a:cs typeface="+mn-cs"/>
              </a:rPr>
              <a:t>, </a:t>
            </a:r>
            <a:r>
              <a:rPr lang="en-US" sz="1600" b="1" dirty="0" err="1">
                <a:solidFill>
                  <a:schemeClr val="tx1">
                    <a:lumMod val="75000"/>
                    <a:lumOff val="25000"/>
                  </a:schemeClr>
                </a:solidFill>
                <a:latin typeface="+mn-lt"/>
                <a:cs typeface="+mn-cs"/>
              </a:rPr>
              <a:t>економічної</a:t>
            </a:r>
            <a:r>
              <a:rPr lang="en-US" sz="1600" b="1" dirty="0">
                <a:solidFill>
                  <a:schemeClr val="tx1">
                    <a:lumMod val="75000"/>
                    <a:lumOff val="25000"/>
                  </a:schemeClr>
                </a:solidFill>
                <a:latin typeface="+mn-lt"/>
                <a:cs typeface="+mn-cs"/>
              </a:rPr>
              <a:t> й </a:t>
            </a:r>
            <a:r>
              <a:rPr lang="en-US" sz="1600" b="1" dirty="0" err="1">
                <a:solidFill>
                  <a:schemeClr val="tx1">
                    <a:lumMod val="75000"/>
                    <a:lumOff val="25000"/>
                  </a:schemeClr>
                </a:solidFill>
                <a:latin typeface="+mn-lt"/>
                <a:cs typeface="+mn-cs"/>
              </a:rPr>
              <a:t>соціальної</a:t>
            </a:r>
            <a:r>
              <a:rPr lang="en-US" sz="1600" b="1" dirty="0">
                <a:solidFill>
                  <a:schemeClr val="tx1">
                    <a:lumMod val="75000"/>
                    <a:lumOff val="25000"/>
                  </a:schemeClr>
                </a:solidFill>
                <a:latin typeface="+mn-lt"/>
                <a:cs typeface="+mn-cs"/>
              </a:rPr>
              <a:t> </a:t>
            </a:r>
            <a:r>
              <a:rPr lang="en-US" sz="1600" b="1" dirty="0" err="1">
                <a:solidFill>
                  <a:schemeClr val="tx1">
                    <a:lumMod val="75000"/>
                    <a:lumOff val="25000"/>
                  </a:schemeClr>
                </a:solidFill>
                <a:latin typeface="+mn-lt"/>
                <a:cs typeface="+mn-cs"/>
              </a:rPr>
              <a:t>політики</a:t>
            </a:r>
            <a:r>
              <a:rPr lang="en-US" sz="1600" b="1" dirty="0">
                <a:solidFill>
                  <a:schemeClr val="tx1">
                    <a:lumMod val="75000"/>
                    <a:lumOff val="25000"/>
                  </a:schemeClr>
                </a:solidFill>
                <a:latin typeface="+mn-lt"/>
                <a:cs typeface="+mn-cs"/>
              </a:rPr>
              <a:t> </a:t>
            </a:r>
            <a:r>
              <a:rPr lang="en-US" sz="1600" b="1" dirty="0" err="1">
                <a:solidFill>
                  <a:schemeClr val="tx1">
                    <a:lumMod val="75000"/>
                    <a:lumOff val="25000"/>
                  </a:schemeClr>
                </a:solidFill>
                <a:latin typeface="+mn-lt"/>
                <a:cs typeface="+mn-cs"/>
              </a:rPr>
              <a:t>держави</a:t>
            </a:r>
            <a:r>
              <a:rPr lang="en-US" sz="1600" b="1" dirty="0">
                <a:solidFill>
                  <a:schemeClr val="tx1">
                    <a:lumMod val="75000"/>
                    <a:lumOff val="25000"/>
                  </a:schemeClr>
                </a:solidFill>
                <a:latin typeface="+mn-lt"/>
                <a:cs typeface="+mn-cs"/>
              </a:rPr>
              <a:t>;</a:t>
            </a:r>
          </a:p>
          <a:p>
            <a:pPr marL="285750" indent="-285750" algn="just" defTabSz="457200">
              <a:lnSpc>
                <a:spcPct val="90000"/>
              </a:lnSpc>
              <a:spcBef>
                <a:spcPts val="1000"/>
              </a:spcBef>
              <a:spcAft>
                <a:spcPts val="0"/>
              </a:spcAft>
              <a:buClr>
                <a:schemeClr val="accent1"/>
              </a:buClr>
              <a:buSzPct val="80000"/>
              <a:buFont typeface="Wingdings 3" charset="2"/>
              <a:buChar char=""/>
              <a:defRPr/>
            </a:pPr>
            <a:r>
              <a:rPr lang="en-US" sz="1600" b="1" dirty="0" err="1">
                <a:solidFill>
                  <a:schemeClr val="tx1">
                    <a:lumMod val="75000"/>
                    <a:lumOff val="25000"/>
                  </a:schemeClr>
                </a:solidFill>
                <a:latin typeface="+mn-lt"/>
                <a:cs typeface="+mn-cs"/>
              </a:rPr>
              <a:t>проведення</a:t>
            </a:r>
            <a:r>
              <a:rPr lang="en-US" sz="1600" b="1" dirty="0">
                <a:solidFill>
                  <a:schemeClr val="tx1">
                    <a:lumMod val="75000"/>
                    <a:lumOff val="25000"/>
                  </a:schemeClr>
                </a:solidFill>
                <a:latin typeface="+mn-lt"/>
                <a:cs typeface="+mn-cs"/>
              </a:rPr>
              <a:t> </a:t>
            </a:r>
            <a:r>
              <a:rPr lang="en-US" sz="1600" b="1" dirty="0" err="1">
                <a:solidFill>
                  <a:schemeClr val="tx1">
                    <a:lumMod val="75000"/>
                    <a:lumOff val="25000"/>
                  </a:schemeClr>
                </a:solidFill>
                <a:latin typeface="+mn-lt"/>
                <a:cs typeface="+mn-cs"/>
              </a:rPr>
              <a:t>конференцій</a:t>
            </a:r>
            <a:r>
              <a:rPr lang="en-US" sz="1600" b="1" dirty="0">
                <a:solidFill>
                  <a:schemeClr val="tx1">
                    <a:lumMod val="75000"/>
                    <a:lumOff val="25000"/>
                  </a:schemeClr>
                </a:solidFill>
                <a:latin typeface="+mn-lt"/>
                <a:cs typeface="+mn-cs"/>
              </a:rPr>
              <a:t> </a:t>
            </a:r>
            <a:r>
              <a:rPr lang="en-US" sz="1600" b="1" dirty="0" err="1">
                <a:solidFill>
                  <a:schemeClr val="tx1">
                    <a:lumMod val="75000"/>
                    <a:lumOff val="25000"/>
                  </a:schemeClr>
                </a:solidFill>
                <a:latin typeface="+mn-lt"/>
                <a:cs typeface="+mn-cs"/>
              </a:rPr>
              <a:t>та</a:t>
            </a:r>
            <a:r>
              <a:rPr lang="en-US" sz="1600" b="1" dirty="0">
                <a:solidFill>
                  <a:schemeClr val="tx1">
                    <a:lumMod val="75000"/>
                    <a:lumOff val="25000"/>
                  </a:schemeClr>
                </a:solidFill>
                <a:latin typeface="+mn-lt"/>
                <a:cs typeface="+mn-cs"/>
              </a:rPr>
              <a:t> </a:t>
            </a:r>
            <a:r>
              <a:rPr lang="en-US" sz="1600" b="1" dirty="0" err="1">
                <a:solidFill>
                  <a:schemeClr val="tx1">
                    <a:lumMod val="75000"/>
                    <a:lumOff val="25000"/>
                  </a:schemeClr>
                </a:solidFill>
                <a:latin typeface="+mn-lt"/>
                <a:cs typeface="+mn-cs"/>
              </a:rPr>
              <a:t>наукових</a:t>
            </a:r>
            <a:r>
              <a:rPr lang="en-US" sz="1600" b="1" dirty="0">
                <a:solidFill>
                  <a:schemeClr val="tx1">
                    <a:lumMod val="75000"/>
                    <a:lumOff val="25000"/>
                  </a:schemeClr>
                </a:solidFill>
                <a:latin typeface="+mn-lt"/>
                <a:cs typeface="+mn-cs"/>
              </a:rPr>
              <a:t> </a:t>
            </a:r>
            <a:r>
              <a:rPr lang="en-US" sz="1600" b="1" dirty="0" err="1">
                <a:solidFill>
                  <a:schemeClr val="tx1">
                    <a:lumMod val="75000"/>
                    <a:lumOff val="25000"/>
                  </a:schemeClr>
                </a:solidFill>
                <a:latin typeface="+mn-lt"/>
                <a:cs typeface="+mn-cs"/>
              </a:rPr>
              <a:t>семінарів</a:t>
            </a:r>
            <a:r>
              <a:rPr lang="en-US" sz="1600" b="1" dirty="0">
                <a:solidFill>
                  <a:schemeClr val="tx1">
                    <a:lumMod val="75000"/>
                    <a:lumOff val="25000"/>
                  </a:schemeClr>
                </a:solidFill>
                <a:latin typeface="+mn-lt"/>
                <a:cs typeface="+mn-cs"/>
              </a:rPr>
              <a:t> </a:t>
            </a:r>
            <a:r>
              <a:rPr lang="en-US" sz="1600" b="1" dirty="0" err="1">
                <a:solidFill>
                  <a:schemeClr val="tx1">
                    <a:lumMod val="75000"/>
                    <a:lumOff val="25000"/>
                  </a:schemeClr>
                </a:solidFill>
                <a:latin typeface="+mn-lt"/>
                <a:cs typeface="+mn-cs"/>
              </a:rPr>
              <a:t>для</a:t>
            </a:r>
            <a:r>
              <a:rPr lang="en-US" sz="1600" b="1" dirty="0">
                <a:solidFill>
                  <a:schemeClr val="tx1">
                    <a:lumMod val="75000"/>
                    <a:lumOff val="25000"/>
                  </a:schemeClr>
                </a:solidFill>
                <a:latin typeface="+mn-lt"/>
                <a:cs typeface="+mn-cs"/>
              </a:rPr>
              <a:t> </a:t>
            </a:r>
            <a:r>
              <a:rPr lang="en-US" sz="1600" b="1" dirty="0" err="1">
                <a:solidFill>
                  <a:schemeClr val="tx1">
                    <a:lumMod val="75000"/>
                    <a:lumOff val="25000"/>
                  </a:schemeClr>
                </a:solidFill>
                <a:latin typeface="+mn-lt"/>
                <a:cs typeface="+mn-cs"/>
              </a:rPr>
              <a:t>розширення</a:t>
            </a:r>
            <a:r>
              <a:rPr lang="en-US" sz="1600" b="1" dirty="0">
                <a:solidFill>
                  <a:schemeClr val="tx1">
                    <a:lumMod val="75000"/>
                    <a:lumOff val="25000"/>
                  </a:schemeClr>
                </a:solidFill>
                <a:latin typeface="+mn-lt"/>
                <a:cs typeface="+mn-cs"/>
              </a:rPr>
              <a:t> </a:t>
            </a:r>
            <a:r>
              <a:rPr lang="en-US" sz="1600" b="1" dirty="0" err="1">
                <a:solidFill>
                  <a:schemeClr val="tx1">
                    <a:lumMod val="75000"/>
                    <a:lumOff val="25000"/>
                  </a:schemeClr>
                </a:solidFill>
                <a:latin typeface="+mn-lt"/>
                <a:cs typeface="+mn-cs"/>
              </a:rPr>
              <a:t>зв’язків</a:t>
            </a:r>
            <a:r>
              <a:rPr lang="en-US" sz="1600" b="1" dirty="0">
                <a:solidFill>
                  <a:schemeClr val="tx1">
                    <a:lumMod val="75000"/>
                    <a:lumOff val="25000"/>
                  </a:schemeClr>
                </a:solidFill>
                <a:latin typeface="+mn-lt"/>
                <a:cs typeface="+mn-cs"/>
              </a:rPr>
              <a:t> </a:t>
            </a:r>
            <a:r>
              <a:rPr lang="en-US" sz="1600" b="1" dirty="0" err="1">
                <a:solidFill>
                  <a:schemeClr val="tx1">
                    <a:lumMod val="75000"/>
                    <a:lumOff val="25000"/>
                  </a:schemeClr>
                </a:solidFill>
                <a:latin typeface="+mn-lt"/>
                <a:cs typeface="+mn-cs"/>
              </a:rPr>
              <a:t>між</a:t>
            </a:r>
            <a:r>
              <a:rPr lang="en-US" sz="1600" b="1" dirty="0">
                <a:solidFill>
                  <a:schemeClr val="tx1">
                    <a:lumMod val="75000"/>
                    <a:lumOff val="25000"/>
                  </a:schemeClr>
                </a:solidFill>
                <a:latin typeface="+mn-lt"/>
                <a:cs typeface="+mn-cs"/>
              </a:rPr>
              <a:t> </a:t>
            </a:r>
            <a:r>
              <a:rPr lang="en-US" sz="1600" b="1" dirty="0" err="1">
                <a:solidFill>
                  <a:schemeClr val="tx1">
                    <a:lumMod val="75000"/>
                    <a:lumOff val="25000"/>
                  </a:schemeClr>
                </a:solidFill>
                <a:latin typeface="+mn-lt"/>
                <a:cs typeface="+mn-cs"/>
              </a:rPr>
              <a:t>науковою</a:t>
            </a:r>
            <a:r>
              <a:rPr lang="en-US" sz="1600" b="1" dirty="0">
                <a:solidFill>
                  <a:schemeClr val="tx1">
                    <a:lumMod val="75000"/>
                    <a:lumOff val="25000"/>
                  </a:schemeClr>
                </a:solidFill>
                <a:latin typeface="+mn-lt"/>
                <a:cs typeface="+mn-cs"/>
              </a:rPr>
              <a:t> </a:t>
            </a:r>
            <a:r>
              <a:rPr lang="en-US" sz="1600" b="1" dirty="0" err="1">
                <a:solidFill>
                  <a:schemeClr val="tx1">
                    <a:lumMod val="75000"/>
                    <a:lumOff val="25000"/>
                  </a:schemeClr>
                </a:solidFill>
                <a:latin typeface="+mn-lt"/>
                <a:cs typeface="+mn-cs"/>
              </a:rPr>
              <a:t>молоддю</a:t>
            </a:r>
            <a:r>
              <a:rPr lang="en-US" sz="1600" b="1" dirty="0">
                <a:solidFill>
                  <a:schemeClr val="tx1">
                    <a:lumMod val="75000"/>
                    <a:lumOff val="25000"/>
                  </a:schemeClr>
                </a:solidFill>
                <a:latin typeface="+mn-lt"/>
                <a:cs typeface="+mn-cs"/>
              </a:rPr>
              <a:t> </a:t>
            </a:r>
            <a:r>
              <a:rPr lang="en-US" sz="1600" b="1" dirty="0" err="1">
                <a:solidFill>
                  <a:schemeClr val="tx1">
                    <a:lumMod val="75000"/>
                    <a:lumOff val="25000"/>
                  </a:schemeClr>
                </a:solidFill>
                <a:latin typeface="+mn-lt"/>
                <a:cs typeface="+mn-cs"/>
              </a:rPr>
              <a:t>України</a:t>
            </a:r>
            <a:r>
              <a:rPr lang="en-US" sz="1600" b="1" dirty="0">
                <a:solidFill>
                  <a:schemeClr val="tx1">
                    <a:lumMod val="75000"/>
                    <a:lumOff val="25000"/>
                  </a:schemeClr>
                </a:solidFill>
                <a:latin typeface="+mn-lt"/>
                <a:cs typeface="+mn-cs"/>
              </a:rPr>
              <a:t> </a:t>
            </a:r>
            <a:r>
              <a:rPr lang="en-US" sz="1600" b="1" dirty="0" err="1">
                <a:solidFill>
                  <a:schemeClr val="tx1">
                    <a:lumMod val="75000"/>
                    <a:lumOff val="25000"/>
                  </a:schemeClr>
                </a:solidFill>
                <a:latin typeface="+mn-lt"/>
                <a:cs typeface="+mn-cs"/>
              </a:rPr>
              <a:t>та</a:t>
            </a:r>
            <a:r>
              <a:rPr lang="en-US" sz="1600" b="1" dirty="0">
                <a:solidFill>
                  <a:schemeClr val="tx1">
                    <a:lumMod val="75000"/>
                    <a:lumOff val="25000"/>
                  </a:schemeClr>
                </a:solidFill>
                <a:latin typeface="+mn-lt"/>
                <a:cs typeface="+mn-cs"/>
              </a:rPr>
              <a:t> </a:t>
            </a:r>
            <a:r>
              <a:rPr lang="en-US" sz="1600" b="1" dirty="0" err="1">
                <a:solidFill>
                  <a:schemeClr val="tx1">
                    <a:lumMod val="75000"/>
                    <a:lumOff val="25000"/>
                  </a:schemeClr>
                </a:solidFill>
                <a:latin typeface="+mn-lt"/>
                <a:cs typeface="+mn-cs"/>
              </a:rPr>
              <a:t>світу</a:t>
            </a:r>
            <a:r>
              <a:rPr lang="en-US" sz="1600" b="1" dirty="0">
                <a:solidFill>
                  <a:schemeClr val="tx1">
                    <a:lumMod val="75000"/>
                    <a:lumOff val="25000"/>
                  </a:schemeClr>
                </a:solidFill>
                <a:latin typeface="+mn-lt"/>
                <a:cs typeface="+mn-cs"/>
              </a:rPr>
              <a:t>;</a:t>
            </a:r>
          </a:p>
          <a:p>
            <a:pPr marL="285750" indent="-285750" algn="just" defTabSz="457200">
              <a:lnSpc>
                <a:spcPct val="90000"/>
              </a:lnSpc>
              <a:spcBef>
                <a:spcPts val="1000"/>
              </a:spcBef>
              <a:spcAft>
                <a:spcPts val="0"/>
              </a:spcAft>
              <a:buClr>
                <a:schemeClr val="accent1"/>
              </a:buClr>
              <a:buSzPct val="80000"/>
              <a:buFont typeface="Wingdings 3" charset="2"/>
              <a:buChar char=""/>
              <a:defRPr/>
            </a:pPr>
            <a:r>
              <a:rPr lang="en-US" sz="1600" b="1" dirty="0" err="1">
                <a:solidFill>
                  <a:schemeClr val="tx1">
                    <a:lumMod val="75000"/>
                    <a:lumOff val="25000"/>
                  </a:schemeClr>
                </a:solidFill>
                <a:latin typeface="+mn-lt"/>
                <a:cs typeface="+mn-cs"/>
              </a:rPr>
              <a:t>організація</a:t>
            </a:r>
            <a:r>
              <a:rPr lang="en-US" sz="1600" b="1" dirty="0">
                <a:solidFill>
                  <a:schemeClr val="tx1">
                    <a:lumMod val="75000"/>
                    <a:lumOff val="25000"/>
                  </a:schemeClr>
                </a:solidFill>
                <a:latin typeface="+mn-lt"/>
                <a:cs typeface="+mn-cs"/>
              </a:rPr>
              <a:t> </a:t>
            </a:r>
            <a:r>
              <a:rPr lang="en-US" sz="1600" b="1" dirty="0" err="1">
                <a:solidFill>
                  <a:schemeClr val="tx1">
                    <a:lumMod val="75000"/>
                    <a:lumOff val="25000"/>
                  </a:schemeClr>
                </a:solidFill>
                <a:latin typeface="+mn-lt"/>
                <a:cs typeface="+mn-cs"/>
              </a:rPr>
              <a:t>лекцій</a:t>
            </a:r>
            <a:r>
              <a:rPr lang="en-US" sz="1600" b="1" dirty="0">
                <a:solidFill>
                  <a:schemeClr val="tx1">
                    <a:lumMod val="75000"/>
                    <a:lumOff val="25000"/>
                  </a:schemeClr>
                </a:solidFill>
                <a:latin typeface="+mn-lt"/>
                <a:cs typeface="+mn-cs"/>
              </a:rPr>
              <a:t>, </a:t>
            </a:r>
            <a:r>
              <a:rPr lang="en-US" sz="1600" b="1" dirty="0" err="1">
                <a:solidFill>
                  <a:schemeClr val="tx1">
                    <a:lumMod val="75000"/>
                    <a:lumOff val="25000"/>
                  </a:schemeClr>
                </a:solidFill>
                <a:latin typeface="+mn-lt"/>
                <a:cs typeface="+mn-cs"/>
              </a:rPr>
              <a:t>круглих</a:t>
            </a:r>
            <a:r>
              <a:rPr lang="en-US" sz="1600" b="1" dirty="0">
                <a:solidFill>
                  <a:schemeClr val="tx1">
                    <a:lumMod val="75000"/>
                    <a:lumOff val="25000"/>
                  </a:schemeClr>
                </a:solidFill>
                <a:latin typeface="+mn-lt"/>
                <a:cs typeface="+mn-cs"/>
              </a:rPr>
              <a:t> </a:t>
            </a:r>
            <a:r>
              <a:rPr lang="en-US" sz="1600" b="1" dirty="0" err="1">
                <a:solidFill>
                  <a:schemeClr val="tx1">
                    <a:lumMod val="75000"/>
                    <a:lumOff val="25000"/>
                  </a:schemeClr>
                </a:solidFill>
                <a:latin typeface="+mn-lt"/>
                <a:cs typeface="+mn-cs"/>
              </a:rPr>
              <a:t>столів</a:t>
            </a:r>
            <a:r>
              <a:rPr lang="en-US" sz="1600" b="1" dirty="0">
                <a:solidFill>
                  <a:schemeClr val="tx1">
                    <a:lumMod val="75000"/>
                    <a:lumOff val="25000"/>
                  </a:schemeClr>
                </a:solidFill>
                <a:latin typeface="+mn-lt"/>
                <a:cs typeface="+mn-cs"/>
              </a:rPr>
              <a:t>, </a:t>
            </a:r>
            <a:r>
              <a:rPr lang="en-US" sz="1600" b="1" dirty="0" err="1">
                <a:solidFill>
                  <a:schemeClr val="tx1">
                    <a:lumMod val="75000"/>
                    <a:lumOff val="25000"/>
                  </a:schemeClr>
                </a:solidFill>
                <a:latin typeface="+mn-lt"/>
                <a:cs typeface="+mn-cs"/>
              </a:rPr>
              <a:t>тренінгів</a:t>
            </a:r>
            <a:r>
              <a:rPr lang="en-US" sz="1600" b="1" dirty="0">
                <a:solidFill>
                  <a:schemeClr val="tx1">
                    <a:lumMod val="75000"/>
                    <a:lumOff val="25000"/>
                  </a:schemeClr>
                </a:solidFill>
                <a:latin typeface="+mn-lt"/>
                <a:cs typeface="+mn-cs"/>
              </a:rPr>
              <a:t> </a:t>
            </a:r>
            <a:r>
              <a:rPr lang="en-US" sz="1600" b="1" dirty="0" err="1">
                <a:solidFill>
                  <a:schemeClr val="tx1">
                    <a:lumMod val="75000"/>
                    <a:lumOff val="25000"/>
                  </a:schemeClr>
                </a:solidFill>
                <a:latin typeface="+mn-lt"/>
                <a:cs typeface="+mn-cs"/>
              </a:rPr>
              <a:t>для</a:t>
            </a:r>
            <a:r>
              <a:rPr lang="en-US" sz="1600" b="1" dirty="0">
                <a:solidFill>
                  <a:schemeClr val="tx1">
                    <a:lumMod val="75000"/>
                    <a:lumOff val="25000"/>
                  </a:schemeClr>
                </a:solidFill>
                <a:latin typeface="+mn-lt"/>
                <a:cs typeface="+mn-cs"/>
              </a:rPr>
              <a:t> </a:t>
            </a:r>
            <a:r>
              <a:rPr lang="en-US" sz="1600" b="1" dirty="0" err="1">
                <a:solidFill>
                  <a:schemeClr val="tx1">
                    <a:lumMod val="75000"/>
                    <a:lumOff val="25000"/>
                  </a:schemeClr>
                </a:solidFill>
                <a:latin typeface="+mn-lt"/>
                <a:cs typeface="+mn-cs"/>
              </a:rPr>
              <a:t>молодих</a:t>
            </a:r>
            <a:r>
              <a:rPr lang="en-US" sz="1600" b="1" dirty="0">
                <a:solidFill>
                  <a:schemeClr val="tx1">
                    <a:lumMod val="75000"/>
                    <a:lumOff val="25000"/>
                  </a:schemeClr>
                </a:solidFill>
                <a:latin typeface="+mn-lt"/>
                <a:cs typeface="+mn-cs"/>
              </a:rPr>
              <a:t> </a:t>
            </a:r>
            <a:r>
              <a:rPr lang="en-US" sz="1600" b="1" dirty="0" err="1">
                <a:solidFill>
                  <a:schemeClr val="tx1">
                    <a:lumMod val="75000"/>
                    <a:lumOff val="25000"/>
                  </a:schemeClr>
                </a:solidFill>
                <a:latin typeface="+mn-lt"/>
                <a:cs typeface="+mn-cs"/>
              </a:rPr>
              <a:t>науковців</a:t>
            </a:r>
            <a:r>
              <a:rPr lang="en-US" sz="1600" b="1" dirty="0">
                <a:solidFill>
                  <a:schemeClr val="tx1">
                    <a:lumMod val="75000"/>
                    <a:lumOff val="25000"/>
                  </a:schemeClr>
                </a:solidFill>
                <a:latin typeface="+mn-lt"/>
                <a:cs typeface="+mn-cs"/>
              </a:rPr>
              <a:t> </a:t>
            </a:r>
            <a:r>
              <a:rPr lang="en-US" sz="1600" b="1" dirty="0" err="1">
                <a:solidFill>
                  <a:schemeClr val="tx1">
                    <a:lumMod val="75000"/>
                    <a:lumOff val="25000"/>
                  </a:schemeClr>
                </a:solidFill>
                <a:latin typeface="+mn-lt"/>
                <a:cs typeface="+mn-cs"/>
              </a:rPr>
              <a:t>із</a:t>
            </a:r>
            <a:r>
              <a:rPr lang="en-US" sz="1600" b="1" dirty="0">
                <a:solidFill>
                  <a:schemeClr val="tx1">
                    <a:lumMod val="75000"/>
                    <a:lumOff val="25000"/>
                  </a:schemeClr>
                </a:solidFill>
                <a:latin typeface="+mn-lt"/>
                <a:cs typeface="+mn-cs"/>
              </a:rPr>
              <a:t> </a:t>
            </a:r>
            <a:r>
              <a:rPr lang="en-US" sz="1600" b="1" dirty="0" err="1">
                <a:solidFill>
                  <a:schemeClr val="tx1">
                    <a:lumMod val="75000"/>
                    <a:lumOff val="25000"/>
                  </a:schemeClr>
                </a:solidFill>
                <a:latin typeface="+mn-lt"/>
                <a:cs typeface="+mn-cs"/>
              </a:rPr>
              <a:t>залученням</a:t>
            </a:r>
            <a:r>
              <a:rPr lang="en-US" sz="1600" b="1" dirty="0">
                <a:solidFill>
                  <a:schemeClr val="tx1">
                    <a:lumMod val="75000"/>
                    <a:lumOff val="25000"/>
                  </a:schemeClr>
                </a:solidFill>
                <a:latin typeface="+mn-lt"/>
                <a:cs typeface="+mn-cs"/>
              </a:rPr>
              <a:t> </a:t>
            </a:r>
            <a:r>
              <a:rPr lang="en-US" sz="1600" b="1" dirty="0" err="1">
                <a:solidFill>
                  <a:schemeClr val="tx1">
                    <a:lumMod val="75000"/>
                    <a:lumOff val="25000"/>
                  </a:schemeClr>
                </a:solidFill>
                <a:latin typeface="+mn-lt"/>
                <a:cs typeface="+mn-cs"/>
              </a:rPr>
              <a:t>вітчизняних</a:t>
            </a:r>
            <a:r>
              <a:rPr lang="en-US" sz="1600" b="1" dirty="0">
                <a:solidFill>
                  <a:schemeClr val="tx1">
                    <a:lumMod val="75000"/>
                    <a:lumOff val="25000"/>
                  </a:schemeClr>
                </a:solidFill>
                <a:latin typeface="+mn-lt"/>
                <a:cs typeface="+mn-cs"/>
              </a:rPr>
              <a:t> </a:t>
            </a:r>
            <a:r>
              <a:rPr lang="en-US" sz="1600" b="1" dirty="0" err="1">
                <a:solidFill>
                  <a:schemeClr val="tx1">
                    <a:lumMod val="75000"/>
                    <a:lumOff val="25000"/>
                  </a:schemeClr>
                </a:solidFill>
                <a:latin typeface="+mn-lt"/>
                <a:cs typeface="+mn-cs"/>
              </a:rPr>
              <a:t>та</a:t>
            </a:r>
            <a:r>
              <a:rPr lang="en-US" sz="1600" b="1" dirty="0">
                <a:solidFill>
                  <a:schemeClr val="tx1">
                    <a:lumMod val="75000"/>
                    <a:lumOff val="25000"/>
                  </a:schemeClr>
                </a:solidFill>
                <a:latin typeface="+mn-lt"/>
                <a:cs typeface="+mn-cs"/>
              </a:rPr>
              <a:t> </a:t>
            </a:r>
            <a:r>
              <a:rPr lang="en-US" sz="1600" b="1" dirty="0" err="1">
                <a:solidFill>
                  <a:schemeClr val="tx1">
                    <a:lumMod val="75000"/>
                    <a:lumOff val="25000"/>
                  </a:schemeClr>
                </a:solidFill>
                <a:latin typeface="+mn-lt"/>
                <a:cs typeface="+mn-cs"/>
              </a:rPr>
              <a:t>закордонних</a:t>
            </a:r>
            <a:r>
              <a:rPr lang="en-US" sz="1600" b="1" dirty="0">
                <a:solidFill>
                  <a:schemeClr val="tx1">
                    <a:lumMod val="75000"/>
                    <a:lumOff val="25000"/>
                  </a:schemeClr>
                </a:solidFill>
                <a:latin typeface="+mn-lt"/>
                <a:cs typeface="+mn-cs"/>
              </a:rPr>
              <a:t> </a:t>
            </a:r>
            <a:r>
              <a:rPr lang="en-US" sz="1600" b="1" dirty="0" err="1">
                <a:solidFill>
                  <a:schemeClr val="tx1">
                    <a:lumMod val="75000"/>
                    <a:lumOff val="25000"/>
                  </a:schemeClr>
                </a:solidFill>
                <a:latin typeface="+mn-lt"/>
                <a:cs typeface="+mn-cs"/>
              </a:rPr>
              <a:t>вчених</a:t>
            </a:r>
            <a:r>
              <a:rPr lang="en-US" sz="1600" b="1" dirty="0">
                <a:solidFill>
                  <a:schemeClr val="tx1">
                    <a:lumMod val="75000"/>
                    <a:lumOff val="25000"/>
                  </a:schemeClr>
                </a:solidFill>
                <a:latin typeface="+mn-lt"/>
                <a:cs typeface="+mn-cs"/>
              </a:rPr>
              <a:t>; </a:t>
            </a:r>
          </a:p>
          <a:p>
            <a:pPr marL="285750" indent="-285750" algn="just" defTabSz="457200">
              <a:lnSpc>
                <a:spcPct val="90000"/>
              </a:lnSpc>
              <a:spcBef>
                <a:spcPts val="1000"/>
              </a:spcBef>
              <a:spcAft>
                <a:spcPts val="0"/>
              </a:spcAft>
              <a:buClr>
                <a:schemeClr val="accent1"/>
              </a:buClr>
              <a:buSzPct val="80000"/>
              <a:buFont typeface="Wingdings 3" charset="2"/>
              <a:buChar char=""/>
              <a:defRPr/>
            </a:pPr>
            <a:r>
              <a:rPr lang="en-US" sz="1600" b="1" dirty="0" err="1">
                <a:solidFill>
                  <a:schemeClr val="tx1">
                    <a:lumMod val="75000"/>
                    <a:lumOff val="25000"/>
                  </a:schemeClr>
                </a:solidFill>
                <a:latin typeface="+mn-lt"/>
                <a:cs typeface="+mn-cs"/>
              </a:rPr>
              <a:t>проведення</a:t>
            </a:r>
            <a:r>
              <a:rPr lang="en-US" sz="1600" b="1" dirty="0">
                <a:solidFill>
                  <a:schemeClr val="tx1">
                    <a:lumMod val="75000"/>
                    <a:lumOff val="25000"/>
                  </a:schemeClr>
                </a:solidFill>
                <a:latin typeface="+mn-lt"/>
                <a:cs typeface="+mn-cs"/>
              </a:rPr>
              <a:t> </a:t>
            </a:r>
            <a:r>
              <a:rPr lang="en-US" sz="1600" b="1" dirty="0" err="1">
                <a:solidFill>
                  <a:schemeClr val="tx1">
                    <a:lumMod val="75000"/>
                    <a:lumOff val="25000"/>
                  </a:schemeClr>
                </a:solidFill>
                <a:latin typeface="+mn-lt"/>
                <a:cs typeface="+mn-cs"/>
              </a:rPr>
              <a:t>міжнародних</a:t>
            </a:r>
            <a:r>
              <a:rPr lang="en-US" sz="1600" b="1" dirty="0">
                <a:solidFill>
                  <a:schemeClr val="tx1">
                    <a:lumMod val="75000"/>
                    <a:lumOff val="25000"/>
                  </a:schemeClr>
                </a:solidFill>
                <a:latin typeface="+mn-lt"/>
                <a:cs typeface="+mn-cs"/>
              </a:rPr>
              <a:t> </a:t>
            </a:r>
            <a:r>
              <a:rPr lang="en-US" sz="1600" b="1" dirty="0" err="1">
                <a:solidFill>
                  <a:schemeClr val="tx1">
                    <a:lumMod val="75000"/>
                    <a:lumOff val="25000"/>
                  </a:schemeClr>
                </a:solidFill>
                <a:latin typeface="+mn-lt"/>
                <a:cs typeface="+mn-cs"/>
              </a:rPr>
              <a:t>та</a:t>
            </a:r>
            <a:r>
              <a:rPr lang="en-US" sz="1600" b="1" dirty="0">
                <a:solidFill>
                  <a:schemeClr val="tx1">
                    <a:lumMod val="75000"/>
                    <a:lumOff val="25000"/>
                  </a:schemeClr>
                </a:solidFill>
                <a:latin typeface="+mn-lt"/>
                <a:cs typeface="+mn-cs"/>
              </a:rPr>
              <a:t> </a:t>
            </a:r>
            <a:r>
              <a:rPr lang="en-US" sz="1600" b="1" dirty="0" err="1">
                <a:solidFill>
                  <a:schemeClr val="tx1">
                    <a:lumMod val="75000"/>
                    <a:lumOff val="25000"/>
                  </a:schemeClr>
                </a:solidFill>
                <a:latin typeface="+mn-lt"/>
                <a:cs typeface="+mn-cs"/>
              </a:rPr>
              <a:t>всеукраїнських</a:t>
            </a:r>
            <a:r>
              <a:rPr lang="en-US" sz="1600" b="1" dirty="0">
                <a:solidFill>
                  <a:schemeClr val="tx1">
                    <a:lumMod val="75000"/>
                    <a:lumOff val="25000"/>
                  </a:schemeClr>
                </a:solidFill>
                <a:latin typeface="+mn-lt"/>
                <a:cs typeface="+mn-cs"/>
              </a:rPr>
              <a:t> </a:t>
            </a:r>
            <a:r>
              <a:rPr lang="en-US" sz="1600" b="1" dirty="0" err="1">
                <a:solidFill>
                  <a:schemeClr val="tx1">
                    <a:lumMod val="75000"/>
                    <a:lumOff val="25000"/>
                  </a:schemeClr>
                </a:solidFill>
                <a:latin typeface="+mn-lt"/>
                <a:cs typeface="+mn-cs"/>
              </a:rPr>
              <a:t>конференцій</a:t>
            </a:r>
            <a:r>
              <a:rPr lang="en-US" sz="1600" b="1" dirty="0">
                <a:solidFill>
                  <a:schemeClr val="tx1">
                    <a:lumMod val="75000"/>
                    <a:lumOff val="25000"/>
                  </a:schemeClr>
                </a:solidFill>
                <a:latin typeface="+mn-lt"/>
                <a:cs typeface="+mn-cs"/>
              </a:rPr>
              <a:t> </a:t>
            </a:r>
            <a:r>
              <a:rPr lang="en-US" sz="1600" b="1" dirty="0" err="1">
                <a:solidFill>
                  <a:schemeClr val="tx1">
                    <a:lumMod val="75000"/>
                    <a:lumOff val="25000"/>
                  </a:schemeClr>
                </a:solidFill>
                <a:latin typeface="+mn-lt"/>
                <a:cs typeface="+mn-cs"/>
              </a:rPr>
              <a:t>здобувачів</a:t>
            </a:r>
            <a:r>
              <a:rPr lang="en-US" sz="1600" b="1" dirty="0">
                <a:solidFill>
                  <a:schemeClr val="tx1">
                    <a:lumMod val="75000"/>
                    <a:lumOff val="25000"/>
                  </a:schemeClr>
                </a:solidFill>
                <a:latin typeface="+mn-lt"/>
                <a:cs typeface="+mn-cs"/>
              </a:rPr>
              <a:t> </a:t>
            </a:r>
            <a:r>
              <a:rPr lang="en-US" sz="1600" b="1" dirty="0" err="1">
                <a:solidFill>
                  <a:schemeClr val="tx1">
                    <a:lumMod val="75000"/>
                    <a:lumOff val="25000"/>
                  </a:schemeClr>
                </a:solidFill>
                <a:latin typeface="+mn-lt"/>
                <a:cs typeface="+mn-cs"/>
              </a:rPr>
              <a:t>вищої</a:t>
            </a:r>
            <a:r>
              <a:rPr lang="en-US" sz="1600" b="1" dirty="0">
                <a:solidFill>
                  <a:schemeClr val="tx1">
                    <a:lumMod val="75000"/>
                    <a:lumOff val="25000"/>
                  </a:schemeClr>
                </a:solidFill>
                <a:latin typeface="+mn-lt"/>
                <a:cs typeface="+mn-cs"/>
              </a:rPr>
              <a:t> </a:t>
            </a:r>
            <a:r>
              <a:rPr lang="en-US" sz="1600" b="1" dirty="0" err="1">
                <a:solidFill>
                  <a:schemeClr val="tx1">
                    <a:lumMod val="75000"/>
                    <a:lumOff val="25000"/>
                  </a:schemeClr>
                </a:solidFill>
                <a:latin typeface="+mn-lt"/>
                <a:cs typeface="+mn-cs"/>
              </a:rPr>
              <a:t>освіти</a:t>
            </a:r>
            <a:r>
              <a:rPr lang="en-US" sz="1600" b="1" dirty="0">
                <a:solidFill>
                  <a:schemeClr val="tx1">
                    <a:lumMod val="75000"/>
                    <a:lumOff val="25000"/>
                  </a:schemeClr>
                </a:solidFill>
                <a:latin typeface="+mn-lt"/>
                <a:cs typeface="+mn-cs"/>
              </a:rPr>
              <a:t>, </a:t>
            </a:r>
            <a:r>
              <a:rPr lang="en-US" sz="1600" b="1" dirty="0" err="1">
                <a:solidFill>
                  <a:schemeClr val="tx1">
                    <a:lumMod val="75000"/>
                    <a:lumOff val="25000"/>
                  </a:schemeClr>
                </a:solidFill>
                <a:latin typeface="+mn-lt"/>
                <a:cs typeface="+mn-cs"/>
              </a:rPr>
              <a:t>конкурсів</a:t>
            </a:r>
            <a:r>
              <a:rPr lang="en-US" sz="1600" b="1" dirty="0">
                <a:solidFill>
                  <a:schemeClr val="tx1">
                    <a:lumMod val="75000"/>
                    <a:lumOff val="25000"/>
                  </a:schemeClr>
                </a:solidFill>
                <a:latin typeface="+mn-lt"/>
                <a:cs typeface="+mn-cs"/>
              </a:rPr>
              <a:t>, </a:t>
            </a:r>
            <a:r>
              <a:rPr lang="en-US" sz="1600" b="1" dirty="0" err="1">
                <a:solidFill>
                  <a:schemeClr val="tx1">
                    <a:lumMod val="75000"/>
                    <a:lumOff val="25000"/>
                  </a:schemeClr>
                </a:solidFill>
                <a:latin typeface="+mn-lt"/>
                <a:cs typeface="+mn-cs"/>
              </a:rPr>
              <a:t>виставок</a:t>
            </a:r>
            <a:r>
              <a:rPr lang="en-US" sz="1600" b="1" dirty="0">
                <a:solidFill>
                  <a:schemeClr val="tx1">
                    <a:lumMod val="75000"/>
                    <a:lumOff val="25000"/>
                  </a:schemeClr>
                </a:solidFill>
                <a:latin typeface="+mn-lt"/>
                <a:cs typeface="+mn-cs"/>
              </a:rPr>
              <a:t> </a:t>
            </a:r>
            <a:r>
              <a:rPr lang="en-US" sz="1600" b="1" dirty="0" err="1">
                <a:solidFill>
                  <a:schemeClr val="tx1">
                    <a:lumMod val="75000"/>
                    <a:lumOff val="25000"/>
                  </a:schemeClr>
                </a:solidFill>
                <a:latin typeface="+mn-lt"/>
                <a:cs typeface="+mn-cs"/>
              </a:rPr>
              <a:t>наукових</a:t>
            </a:r>
            <a:r>
              <a:rPr lang="en-US" sz="1600" b="1" dirty="0">
                <a:solidFill>
                  <a:schemeClr val="tx1">
                    <a:lumMod val="75000"/>
                    <a:lumOff val="25000"/>
                  </a:schemeClr>
                </a:solidFill>
                <a:latin typeface="+mn-lt"/>
                <a:cs typeface="+mn-cs"/>
              </a:rPr>
              <a:t> </a:t>
            </a:r>
            <a:r>
              <a:rPr lang="en-US" sz="1600" b="1" dirty="0" err="1">
                <a:solidFill>
                  <a:schemeClr val="tx1">
                    <a:lumMod val="75000"/>
                    <a:lumOff val="25000"/>
                  </a:schemeClr>
                </a:solidFill>
                <a:latin typeface="+mn-lt"/>
                <a:cs typeface="+mn-cs"/>
              </a:rPr>
              <a:t>робіт</a:t>
            </a:r>
            <a:r>
              <a:rPr lang="en-US" sz="1600" b="1" dirty="0">
                <a:solidFill>
                  <a:schemeClr val="tx1">
                    <a:lumMod val="75000"/>
                    <a:lumOff val="25000"/>
                  </a:schemeClr>
                </a:solidFill>
                <a:latin typeface="+mn-lt"/>
                <a:cs typeface="+mn-cs"/>
              </a:rPr>
              <a:t> </a:t>
            </a:r>
            <a:r>
              <a:rPr lang="en-US" sz="1600" b="1" dirty="0" err="1">
                <a:solidFill>
                  <a:schemeClr val="tx1">
                    <a:lumMod val="75000"/>
                    <a:lumOff val="25000"/>
                  </a:schemeClr>
                </a:solidFill>
                <a:latin typeface="+mn-lt"/>
                <a:cs typeface="+mn-cs"/>
              </a:rPr>
              <a:t>для</a:t>
            </a:r>
            <a:r>
              <a:rPr lang="en-US" sz="1600" b="1" dirty="0">
                <a:solidFill>
                  <a:schemeClr val="tx1">
                    <a:lumMod val="75000"/>
                    <a:lumOff val="25000"/>
                  </a:schemeClr>
                </a:solidFill>
                <a:latin typeface="+mn-lt"/>
                <a:cs typeface="+mn-cs"/>
              </a:rPr>
              <a:t> </a:t>
            </a:r>
            <a:r>
              <a:rPr lang="en-US" sz="1600" b="1" dirty="0" err="1">
                <a:solidFill>
                  <a:schemeClr val="tx1">
                    <a:lumMod val="75000"/>
                    <a:lumOff val="25000"/>
                  </a:schemeClr>
                </a:solidFill>
                <a:latin typeface="+mn-lt"/>
                <a:cs typeface="+mn-cs"/>
              </a:rPr>
              <a:t>ознайомлення</a:t>
            </a:r>
            <a:r>
              <a:rPr lang="en-US" sz="1600" b="1" dirty="0">
                <a:solidFill>
                  <a:schemeClr val="tx1">
                    <a:lumMod val="75000"/>
                    <a:lumOff val="25000"/>
                  </a:schemeClr>
                </a:solidFill>
                <a:latin typeface="+mn-lt"/>
                <a:cs typeface="+mn-cs"/>
              </a:rPr>
              <a:t> </a:t>
            </a:r>
            <a:r>
              <a:rPr lang="en-US" sz="1600" b="1" dirty="0" err="1">
                <a:solidFill>
                  <a:schemeClr val="tx1">
                    <a:lumMod val="75000"/>
                    <a:lumOff val="25000"/>
                  </a:schemeClr>
                </a:solidFill>
                <a:latin typeface="+mn-lt"/>
                <a:cs typeface="+mn-cs"/>
              </a:rPr>
              <a:t>молоді</a:t>
            </a:r>
            <a:r>
              <a:rPr lang="en-US" sz="1600" b="1" dirty="0">
                <a:solidFill>
                  <a:schemeClr val="tx1">
                    <a:lumMod val="75000"/>
                    <a:lumOff val="25000"/>
                  </a:schemeClr>
                </a:solidFill>
                <a:latin typeface="+mn-lt"/>
                <a:cs typeface="+mn-cs"/>
              </a:rPr>
              <a:t> з </a:t>
            </a:r>
            <a:r>
              <a:rPr lang="en-US" sz="1600" b="1" dirty="0" err="1">
                <a:solidFill>
                  <a:schemeClr val="tx1">
                    <a:lumMod val="75000"/>
                    <a:lumOff val="25000"/>
                  </a:schemeClr>
                </a:solidFill>
                <a:latin typeface="+mn-lt"/>
                <a:cs typeface="+mn-cs"/>
              </a:rPr>
              <a:t>новітніми</a:t>
            </a:r>
            <a:r>
              <a:rPr lang="en-US" sz="1600" b="1" dirty="0">
                <a:solidFill>
                  <a:schemeClr val="tx1">
                    <a:lumMod val="75000"/>
                    <a:lumOff val="25000"/>
                  </a:schemeClr>
                </a:solidFill>
                <a:latin typeface="+mn-lt"/>
                <a:cs typeface="+mn-cs"/>
              </a:rPr>
              <a:t> </a:t>
            </a:r>
            <a:r>
              <a:rPr lang="en-US" sz="1600" b="1" dirty="0" err="1">
                <a:solidFill>
                  <a:schemeClr val="tx1">
                    <a:lumMod val="75000"/>
                    <a:lumOff val="25000"/>
                  </a:schemeClr>
                </a:solidFill>
                <a:latin typeface="+mn-lt"/>
                <a:cs typeface="+mn-cs"/>
              </a:rPr>
              <a:t>досягненнями</a:t>
            </a:r>
            <a:r>
              <a:rPr lang="en-US" sz="1600" b="1" dirty="0">
                <a:solidFill>
                  <a:schemeClr val="tx1">
                    <a:lumMod val="75000"/>
                    <a:lumOff val="25000"/>
                  </a:schemeClr>
                </a:solidFill>
                <a:latin typeface="+mn-lt"/>
                <a:cs typeface="+mn-cs"/>
              </a:rPr>
              <a:t> </a:t>
            </a:r>
            <a:r>
              <a:rPr lang="en-US" sz="1600" b="1" dirty="0" err="1">
                <a:solidFill>
                  <a:schemeClr val="tx1">
                    <a:lumMod val="75000"/>
                    <a:lumOff val="25000"/>
                  </a:schemeClr>
                </a:solidFill>
                <a:latin typeface="+mn-lt"/>
                <a:cs typeface="+mn-cs"/>
              </a:rPr>
              <a:t>вітчизняної</a:t>
            </a:r>
            <a:r>
              <a:rPr lang="en-US" sz="1600" b="1" dirty="0">
                <a:solidFill>
                  <a:schemeClr val="tx1">
                    <a:lumMod val="75000"/>
                    <a:lumOff val="25000"/>
                  </a:schemeClr>
                </a:solidFill>
                <a:latin typeface="+mn-lt"/>
                <a:cs typeface="+mn-cs"/>
              </a:rPr>
              <a:t> </a:t>
            </a:r>
            <a:r>
              <a:rPr lang="en-US" sz="1600" b="1" dirty="0" err="1">
                <a:solidFill>
                  <a:schemeClr val="tx1">
                    <a:lumMod val="75000"/>
                    <a:lumOff val="25000"/>
                  </a:schemeClr>
                </a:solidFill>
                <a:latin typeface="+mn-lt"/>
                <a:cs typeface="+mn-cs"/>
              </a:rPr>
              <a:t>та</a:t>
            </a:r>
            <a:r>
              <a:rPr lang="en-US" sz="1600" b="1" dirty="0">
                <a:solidFill>
                  <a:schemeClr val="tx1">
                    <a:lumMod val="75000"/>
                    <a:lumOff val="25000"/>
                  </a:schemeClr>
                </a:solidFill>
                <a:latin typeface="+mn-lt"/>
                <a:cs typeface="+mn-cs"/>
              </a:rPr>
              <a:t> </a:t>
            </a:r>
            <a:r>
              <a:rPr lang="en-US" sz="1600" b="1" dirty="0" err="1">
                <a:solidFill>
                  <a:schemeClr val="tx1">
                    <a:lumMod val="75000"/>
                    <a:lumOff val="25000"/>
                  </a:schemeClr>
                </a:solidFill>
                <a:latin typeface="+mn-lt"/>
                <a:cs typeface="+mn-cs"/>
              </a:rPr>
              <a:t>зарубіжної</a:t>
            </a:r>
            <a:r>
              <a:rPr lang="en-US" sz="1600" b="1" dirty="0">
                <a:solidFill>
                  <a:schemeClr val="tx1">
                    <a:lumMod val="75000"/>
                    <a:lumOff val="25000"/>
                  </a:schemeClr>
                </a:solidFill>
                <a:latin typeface="+mn-lt"/>
                <a:cs typeface="+mn-cs"/>
              </a:rPr>
              <a:t> </a:t>
            </a:r>
            <a:r>
              <a:rPr lang="en-US" sz="1600" b="1" dirty="0" err="1">
                <a:solidFill>
                  <a:schemeClr val="tx1">
                    <a:lumMod val="75000"/>
                    <a:lumOff val="25000"/>
                  </a:schemeClr>
                </a:solidFill>
                <a:latin typeface="+mn-lt"/>
                <a:cs typeface="+mn-cs"/>
              </a:rPr>
              <a:t>науки</a:t>
            </a:r>
            <a:r>
              <a:rPr lang="en-US" sz="1600" b="1" dirty="0">
                <a:solidFill>
                  <a:schemeClr val="tx1">
                    <a:lumMod val="75000"/>
                    <a:lumOff val="25000"/>
                  </a:schemeClr>
                </a:solidFill>
                <a:latin typeface="+mn-lt"/>
                <a:cs typeface="+mn-cs"/>
              </a:rPr>
              <a:t>.</a:t>
            </a:r>
          </a:p>
          <a:p>
            <a:pPr defTabSz="457200">
              <a:lnSpc>
                <a:spcPct val="90000"/>
              </a:lnSpc>
              <a:spcBef>
                <a:spcPts val="1000"/>
              </a:spcBef>
              <a:spcAft>
                <a:spcPts val="0"/>
              </a:spcAft>
              <a:buClr>
                <a:schemeClr val="accent1"/>
              </a:buClr>
              <a:buSzPct val="80000"/>
              <a:buFont typeface="Wingdings 3" charset="2"/>
              <a:buChar char=""/>
              <a:defRPr/>
            </a:pPr>
            <a:endParaRPr lang="en-US" sz="1600" b="1" dirty="0">
              <a:solidFill>
                <a:schemeClr val="tx1">
                  <a:lumMod val="75000"/>
                  <a:lumOff val="25000"/>
                </a:schemeClr>
              </a:solidFill>
              <a:latin typeface="+mn-lt"/>
              <a:cs typeface="+mn-cs"/>
            </a:endParaRPr>
          </a:p>
          <a:p>
            <a:pPr defTabSz="457200">
              <a:lnSpc>
                <a:spcPct val="90000"/>
              </a:lnSpc>
              <a:spcBef>
                <a:spcPts val="1000"/>
              </a:spcBef>
              <a:spcAft>
                <a:spcPts val="0"/>
              </a:spcAft>
              <a:buClr>
                <a:schemeClr val="accent1"/>
              </a:buClr>
              <a:buSzPct val="80000"/>
              <a:buFont typeface="Wingdings 3" charset="2"/>
              <a:buChar char=""/>
              <a:defRPr/>
            </a:pPr>
            <a:endParaRPr lang="en-US" sz="1600" b="1" dirty="0">
              <a:solidFill>
                <a:schemeClr val="tx1">
                  <a:lumMod val="75000"/>
                  <a:lumOff val="25000"/>
                </a:schemeClr>
              </a:solidFill>
              <a:latin typeface="+mn-lt"/>
              <a:cs typeface="+mn-cs"/>
            </a:endParaRPr>
          </a:p>
          <a:p>
            <a:pPr defTabSz="457200">
              <a:lnSpc>
                <a:spcPct val="90000"/>
              </a:lnSpc>
              <a:spcBef>
                <a:spcPts val="1000"/>
              </a:spcBef>
              <a:spcAft>
                <a:spcPts val="0"/>
              </a:spcAft>
              <a:buClr>
                <a:schemeClr val="accent1"/>
              </a:buClr>
              <a:buSzPct val="80000"/>
              <a:buFont typeface="Wingdings 3" charset="2"/>
              <a:buChar char=""/>
              <a:defRPr/>
            </a:pPr>
            <a:endParaRPr lang="en-US" sz="1600" b="1" dirty="0">
              <a:solidFill>
                <a:schemeClr val="tx1">
                  <a:lumMod val="75000"/>
                  <a:lumOff val="25000"/>
                </a:schemeClr>
              </a:solidFill>
              <a:latin typeface="+mn-lt"/>
              <a:cs typeface="+mn-cs"/>
            </a:endParaRPr>
          </a:p>
          <a:p>
            <a:pPr defTabSz="457200">
              <a:lnSpc>
                <a:spcPct val="90000"/>
              </a:lnSpc>
              <a:spcBef>
                <a:spcPts val="1000"/>
              </a:spcBef>
              <a:spcAft>
                <a:spcPts val="0"/>
              </a:spcAft>
              <a:buClr>
                <a:schemeClr val="accent1"/>
              </a:buClr>
              <a:buSzPct val="80000"/>
              <a:buFont typeface="Wingdings 3" charset="2"/>
              <a:buChar char=""/>
              <a:defRPr/>
            </a:pPr>
            <a:endParaRPr lang="en-US" sz="1600" b="1" dirty="0">
              <a:solidFill>
                <a:schemeClr val="tx1">
                  <a:lumMod val="75000"/>
                  <a:lumOff val="25000"/>
                </a:schemeClr>
              </a:solidFill>
              <a:latin typeface="+mn-lt"/>
              <a:cs typeface="+mn-cs"/>
            </a:endParaRPr>
          </a:p>
          <a:p>
            <a:pPr defTabSz="457200">
              <a:lnSpc>
                <a:spcPct val="90000"/>
              </a:lnSpc>
              <a:spcBef>
                <a:spcPts val="1000"/>
              </a:spcBef>
              <a:spcAft>
                <a:spcPts val="0"/>
              </a:spcAft>
              <a:buClr>
                <a:schemeClr val="accent1"/>
              </a:buClr>
              <a:buSzPct val="80000"/>
              <a:buFont typeface="Wingdings 3" charset="2"/>
              <a:buChar char=""/>
              <a:defRPr/>
            </a:pPr>
            <a:endParaRPr lang="en-US" sz="1600" b="1" dirty="0">
              <a:solidFill>
                <a:schemeClr val="tx1">
                  <a:lumMod val="75000"/>
                  <a:lumOff val="25000"/>
                </a:schemeClr>
              </a:solidFill>
              <a:latin typeface="+mn-lt"/>
              <a:cs typeface="+mn-cs"/>
            </a:endParaRPr>
          </a:p>
          <a:p>
            <a:pPr defTabSz="457200">
              <a:lnSpc>
                <a:spcPct val="90000"/>
              </a:lnSpc>
              <a:spcBef>
                <a:spcPts val="1000"/>
              </a:spcBef>
              <a:spcAft>
                <a:spcPts val="0"/>
              </a:spcAft>
              <a:buClr>
                <a:schemeClr val="accent1"/>
              </a:buClr>
              <a:buSzPct val="80000"/>
              <a:buFont typeface="Wingdings 3" charset="2"/>
              <a:buChar char=""/>
              <a:defRPr/>
            </a:pPr>
            <a:endParaRPr lang="en-US" sz="1600" b="1" dirty="0">
              <a:solidFill>
                <a:schemeClr val="tx1">
                  <a:lumMod val="75000"/>
                  <a:lumOff val="25000"/>
                </a:schemeClr>
              </a:solidFill>
              <a:latin typeface="+mn-lt"/>
              <a:cs typeface="+mn-cs"/>
            </a:endParaRPr>
          </a:p>
        </p:txBody>
      </p:sp>
    </p:spTree>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Диаграмма 1"/>
          <p:cNvGraphicFramePr/>
          <p:nvPr>
            <p:extLst>
              <p:ext uri="{D42A27DB-BD31-4B8C-83A1-F6EECF244321}">
                <p14:modId xmlns:p14="http://schemas.microsoft.com/office/powerpoint/2010/main" val="1609500719"/>
              </p:ext>
            </p:extLst>
          </p:nvPr>
        </p:nvGraphicFramePr>
        <p:xfrm>
          <a:off x="502920" y="1408926"/>
          <a:ext cx="7528560" cy="4991873"/>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189982" y="656652"/>
            <a:ext cx="6517169" cy="830997"/>
          </a:xfrm>
          <a:prstGeom prst="rect">
            <a:avLst/>
          </a:prstGeom>
          <a:noFill/>
        </p:spPr>
        <p:txBody>
          <a:bodyPr wrap="none" rtlCol="0">
            <a:spAutoFit/>
          </a:bodyPr>
          <a:lstStyle/>
          <a:p>
            <a:r>
              <a:rPr lang="uk-UA" sz="2400" b="1" dirty="0">
                <a:solidFill>
                  <a:srgbClr val="800000"/>
                </a:solidFill>
              </a:rPr>
              <a:t>Основні показники наукової роботи кафедри </a:t>
            </a:r>
          </a:p>
          <a:p>
            <a:r>
              <a:rPr lang="uk-UA" sz="2400" b="1" dirty="0">
                <a:solidFill>
                  <a:srgbClr val="990000"/>
                </a:solidFill>
                <a:cs typeface="Times New Roman" panose="02020603050405020304" pitchFamily="18" charset="0"/>
              </a:rPr>
              <a:t>фінансового менеджменту</a:t>
            </a:r>
            <a:endParaRPr lang="uk-UA" sz="2400" b="1" dirty="0">
              <a:solidFill>
                <a:srgbClr val="800000"/>
              </a:solidFill>
            </a:endParaRPr>
          </a:p>
        </p:txBody>
      </p:sp>
    </p:spTree>
    <p:extLst>
      <p:ext uri="{BB962C8B-B14F-4D97-AF65-F5344CB8AC3E}">
        <p14:creationId xmlns:p14="http://schemas.microsoft.com/office/powerpoint/2010/main" val="13137289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38" name="Group 137">
            <a:extLst>
              <a:ext uri="{FF2B5EF4-FFF2-40B4-BE49-F238E27FC236}">
                <a16:creationId xmlns:a16="http://schemas.microsoft.com/office/drawing/2014/main" id="{09EA7EA7-74F5-4EE2-8E3D-1A10308259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139" name="Straight Connector 138">
              <a:extLst>
                <a:ext uri="{FF2B5EF4-FFF2-40B4-BE49-F238E27FC236}">
                  <a16:creationId xmlns:a16="http://schemas.microsoft.com/office/drawing/2014/main" id="{A5CE79B5-7EE4-424D-AD14-5DEFB61B85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0" name="Straight Connector 139">
              <a:extLst>
                <a:ext uri="{FF2B5EF4-FFF2-40B4-BE49-F238E27FC236}">
                  <a16:creationId xmlns:a16="http://schemas.microsoft.com/office/drawing/2014/main" id="{696C926F-F999-44BA-8D86-9EAB51D6501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1" name="Rectangle 23">
              <a:extLst>
                <a:ext uri="{FF2B5EF4-FFF2-40B4-BE49-F238E27FC236}">
                  <a16:creationId xmlns:a16="http://schemas.microsoft.com/office/drawing/2014/main" id="{248745E7-0AF0-48F9-8E58-2673FC5F4F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2" name="Rectangle 25">
              <a:extLst>
                <a:ext uri="{FF2B5EF4-FFF2-40B4-BE49-F238E27FC236}">
                  <a16:creationId xmlns:a16="http://schemas.microsoft.com/office/drawing/2014/main" id="{9715E81A-D2E0-4431-9370-4E4A9ECA7F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3" name="Isosceles Triangle 142">
              <a:extLst>
                <a:ext uri="{FF2B5EF4-FFF2-40B4-BE49-F238E27FC236}">
                  <a16:creationId xmlns:a16="http://schemas.microsoft.com/office/drawing/2014/main" id="{CEDB37A9-282D-4DDB-85AD-B2090A825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4" name="Rectangle 27">
              <a:extLst>
                <a:ext uri="{FF2B5EF4-FFF2-40B4-BE49-F238E27FC236}">
                  <a16:creationId xmlns:a16="http://schemas.microsoft.com/office/drawing/2014/main" id="{533D5933-7F91-4F5E-BC31-42FD0E2D8D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5" name="Rectangle 28">
              <a:extLst>
                <a:ext uri="{FF2B5EF4-FFF2-40B4-BE49-F238E27FC236}">
                  <a16:creationId xmlns:a16="http://schemas.microsoft.com/office/drawing/2014/main" id="{37ADDF68-C9BE-46EA-83DE-2C07DD839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6" name="Rectangle 29">
              <a:extLst>
                <a:ext uri="{FF2B5EF4-FFF2-40B4-BE49-F238E27FC236}">
                  <a16:creationId xmlns:a16="http://schemas.microsoft.com/office/drawing/2014/main" id="{10D67396-BABD-48A8-A892-CCB5095FA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7" name="Isosceles Triangle 146">
              <a:extLst>
                <a:ext uri="{FF2B5EF4-FFF2-40B4-BE49-F238E27FC236}">
                  <a16:creationId xmlns:a16="http://schemas.microsoft.com/office/drawing/2014/main" id="{626DA82A-72C2-4DF6-9CF0-0D1F6B96B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8" name="Isosceles Triangle 147">
              <a:extLst>
                <a:ext uri="{FF2B5EF4-FFF2-40B4-BE49-F238E27FC236}">
                  <a16:creationId xmlns:a16="http://schemas.microsoft.com/office/drawing/2014/main" id="{8EE6DC63-4380-4BE0-A68A-8F01162BD1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150" name="Rectangle 149">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52" name="Rectangle 151">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4" name="Straight Connector 153">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965032" y="0"/>
            <a:ext cx="9144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56" name="Straight Connector 155">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599781" y="3681413"/>
            <a:ext cx="3572669"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58"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93473" y="-8467"/>
            <a:ext cx="2255512"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0"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09947"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2" name="Isosceles Triangle 161">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06616" y="3048000"/>
            <a:ext cx="2444750"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4"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08241"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6" name="Isosceles Triangle 165">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86115" y="3589867"/>
            <a:ext cx="1362870"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5538" name="Rectangle 2"/>
          <p:cNvSpPr>
            <a:spLocks noGrp="1" noChangeArrowheads="1"/>
          </p:cNvSpPr>
          <p:nvPr>
            <p:ph type="title" idx="4294967295"/>
          </p:nvPr>
        </p:nvSpPr>
        <p:spPr>
          <a:xfrm>
            <a:off x="508000" y="609600"/>
            <a:ext cx="2882531" cy="5175624"/>
          </a:xfrm>
        </p:spPr>
        <p:txBody>
          <a:bodyPr vert="horz" lIns="91440" tIns="45720" rIns="91440" bIns="45720" rtlCol="0" anchor="ctr">
            <a:normAutofit/>
          </a:bodyPr>
          <a:lstStyle/>
          <a:p>
            <a:pPr>
              <a:lnSpc>
                <a:spcPct val="90000"/>
              </a:lnSpc>
              <a:spcBef>
                <a:spcPts val="1000"/>
              </a:spcBef>
              <a:buClr>
                <a:schemeClr val="accent1"/>
              </a:buClr>
              <a:buSzPct val="80000"/>
              <a:defRPr/>
            </a:pPr>
            <a:br>
              <a:rPr lang="uk-UA" sz="2800" b="1" dirty="0">
                <a:solidFill>
                  <a:srgbClr val="FFFFFF"/>
                </a:solidFill>
                <a:latin typeface="+mn-lt"/>
                <a:cs typeface="+mn-cs"/>
              </a:rPr>
            </a:br>
            <a:br>
              <a:rPr lang="en-US" sz="2800" b="1" dirty="0">
                <a:solidFill>
                  <a:srgbClr val="FFFFFF"/>
                </a:solidFill>
                <a:latin typeface="+mn-lt"/>
                <a:cs typeface="+mn-cs"/>
              </a:rPr>
            </a:br>
            <a:br>
              <a:rPr lang="en-US" sz="2800" b="1" i="1" dirty="0">
                <a:solidFill>
                  <a:schemeClr val="tx1">
                    <a:lumMod val="85000"/>
                    <a:lumOff val="15000"/>
                  </a:schemeClr>
                </a:solidFill>
              </a:rPr>
            </a:br>
            <a:r>
              <a:rPr lang="en-US" sz="2800" b="1" i="1" dirty="0" err="1">
                <a:solidFill>
                  <a:schemeClr val="tx1">
                    <a:lumMod val="85000"/>
                    <a:lumOff val="15000"/>
                  </a:schemeClr>
                </a:solidFill>
              </a:rPr>
              <a:t>Робота</a:t>
            </a:r>
            <a:r>
              <a:rPr lang="en-US" sz="2800" b="1" i="1" dirty="0">
                <a:solidFill>
                  <a:schemeClr val="tx1">
                    <a:lumMod val="85000"/>
                    <a:lumOff val="15000"/>
                  </a:schemeClr>
                </a:solidFill>
              </a:rPr>
              <a:t> </a:t>
            </a:r>
            <a:r>
              <a:rPr lang="en-US" sz="2800" b="1" i="1" dirty="0" err="1">
                <a:solidFill>
                  <a:schemeClr val="tx1">
                    <a:lumMod val="85000"/>
                    <a:lumOff val="15000"/>
                  </a:schemeClr>
                </a:solidFill>
              </a:rPr>
              <a:t>наукових</a:t>
            </a:r>
            <a:r>
              <a:rPr lang="en-US" sz="2800" b="1" i="1" dirty="0">
                <a:solidFill>
                  <a:schemeClr val="tx1">
                    <a:lumMod val="85000"/>
                    <a:lumOff val="15000"/>
                  </a:schemeClr>
                </a:solidFill>
              </a:rPr>
              <a:t> </a:t>
            </a:r>
            <a:r>
              <a:rPr lang="en-US" sz="2800" b="1" i="1" dirty="0" err="1">
                <a:solidFill>
                  <a:schemeClr val="tx1">
                    <a:lumMod val="85000"/>
                    <a:lumOff val="15000"/>
                  </a:schemeClr>
                </a:solidFill>
              </a:rPr>
              <a:t>гуртків</a:t>
            </a:r>
            <a:r>
              <a:rPr lang="en-US" sz="2800" b="1" i="1" dirty="0">
                <a:solidFill>
                  <a:schemeClr val="tx1">
                    <a:lumMod val="85000"/>
                    <a:lumOff val="15000"/>
                  </a:schemeClr>
                </a:solidFill>
              </a:rPr>
              <a:t> </a:t>
            </a:r>
            <a:r>
              <a:rPr lang="en-US" sz="2800" b="1" i="1" dirty="0" err="1">
                <a:solidFill>
                  <a:schemeClr val="tx1">
                    <a:lumMod val="85000"/>
                    <a:lumOff val="15000"/>
                  </a:schemeClr>
                </a:solidFill>
              </a:rPr>
              <a:t>кафедри</a:t>
            </a:r>
            <a:r>
              <a:rPr lang="en-US" sz="2800" b="1" i="1" dirty="0">
                <a:solidFill>
                  <a:schemeClr val="tx1">
                    <a:lumMod val="85000"/>
                    <a:lumOff val="15000"/>
                  </a:schemeClr>
                </a:solidFill>
              </a:rPr>
              <a:t> </a:t>
            </a:r>
            <a:r>
              <a:rPr lang="en-US" sz="2800" b="1" i="1" dirty="0" err="1">
                <a:solidFill>
                  <a:schemeClr val="tx1">
                    <a:lumMod val="85000"/>
                    <a:lumOff val="15000"/>
                  </a:schemeClr>
                </a:solidFill>
              </a:rPr>
              <a:t>фінансового</a:t>
            </a:r>
            <a:r>
              <a:rPr lang="en-US" sz="2800" b="1" i="1" dirty="0">
                <a:solidFill>
                  <a:schemeClr val="tx1">
                    <a:lumMod val="85000"/>
                    <a:lumOff val="15000"/>
                  </a:schemeClr>
                </a:solidFill>
              </a:rPr>
              <a:t> </a:t>
            </a:r>
            <a:r>
              <a:rPr lang="en-US" sz="2800" b="1" i="1" dirty="0" err="1">
                <a:solidFill>
                  <a:schemeClr val="tx1">
                    <a:lumMod val="85000"/>
                    <a:lumOff val="15000"/>
                  </a:schemeClr>
                </a:solidFill>
              </a:rPr>
              <a:t>менеджменту</a:t>
            </a:r>
            <a:r>
              <a:rPr lang="en-US" sz="2800" b="1" i="1" dirty="0">
                <a:solidFill>
                  <a:schemeClr val="tx1">
                    <a:lumMod val="85000"/>
                    <a:lumOff val="15000"/>
                  </a:schemeClr>
                </a:solidFill>
              </a:rPr>
              <a:t>:</a:t>
            </a:r>
            <a:br>
              <a:rPr lang="en-US" sz="2800" b="1" i="1" dirty="0">
                <a:solidFill>
                  <a:schemeClr val="tx1">
                    <a:lumMod val="85000"/>
                    <a:lumOff val="15000"/>
                  </a:schemeClr>
                </a:solidFill>
              </a:rPr>
            </a:br>
            <a:endParaRPr lang="en-US" sz="2800" b="1" i="1" dirty="0">
              <a:solidFill>
                <a:schemeClr val="tx1">
                  <a:lumMod val="85000"/>
                  <a:lumOff val="15000"/>
                </a:schemeClr>
              </a:solidFill>
            </a:endParaRPr>
          </a:p>
        </p:txBody>
      </p:sp>
      <p:sp>
        <p:nvSpPr>
          <p:cNvPr id="168" name="Freeform: Shape 167">
            <a:extLst>
              <a:ext uri="{FF2B5EF4-FFF2-40B4-BE49-F238E27FC236}">
                <a16:creationId xmlns:a16="http://schemas.microsoft.com/office/drawing/2014/main" id="{142BFA2A-77A0-4F60-A32A-685681C84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11615" y="-8467"/>
            <a:ext cx="5332385" cy="6866467"/>
          </a:xfrm>
          <a:custGeom>
            <a:avLst/>
            <a:gdLst>
              <a:gd name="connsiteX0" fmla="*/ 0 w 7109846"/>
              <a:gd name="connsiteY0" fmla="*/ 0 h 6866467"/>
              <a:gd name="connsiteX1" fmla="*/ 1249825 w 7109846"/>
              <a:gd name="connsiteY1" fmla="*/ 0 h 6866467"/>
              <a:gd name="connsiteX2" fmla="*/ 1249825 w 7109846"/>
              <a:gd name="connsiteY2" fmla="*/ 8467 h 6866467"/>
              <a:gd name="connsiteX3" fmla="*/ 7109846 w 7109846"/>
              <a:gd name="connsiteY3" fmla="*/ 8467 h 6866467"/>
              <a:gd name="connsiteX4" fmla="*/ 7109846 w 7109846"/>
              <a:gd name="connsiteY4" fmla="*/ 6866467 h 6866467"/>
              <a:gd name="connsiteX5" fmla="*/ 1249825 w 7109846"/>
              <a:gd name="connsiteY5" fmla="*/ 6866467 h 6866467"/>
              <a:gd name="connsiteX6" fmla="*/ 1109382 w 7109846"/>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9846" h="6866467">
                <a:moveTo>
                  <a:pt x="0" y="0"/>
                </a:moveTo>
                <a:lnTo>
                  <a:pt x="1249825" y="0"/>
                </a:lnTo>
                <a:lnTo>
                  <a:pt x="1249825" y="8467"/>
                </a:lnTo>
                <a:lnTo>
                  <a:pt x="7109846" y="8467"/>
                </a:lnTo>
                <a:lnTo>
                  <a:pt x="7109846"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539" name="Rectangle 3"/>
          <p:cNvSpPr>
            <a:spLocks noChangeArrowheads="1"/>
          </p:cNvSpPr>
          <p:nvPr/>
        </p:nvSpPr>
        <p:spPr bwMode="auto">
          <a:xfrm>
            <a:off x="3146089" y="317372"/>
            <a:ext cx="5356374" cy="5467852"/>
          </a:xfrm>
          <a:prstGeom prst="rect">
            <a:avLst/>
          </a:prstGeom>
        </p:spPr>
        <p:txBody>
          <a:bodyPr vert="horz" lIns="91440" tIns="45720" rIns="91440" bIns="45720" rtlCol="0" anchor="ctr">
            <a:normAutofit/>
          </a:bodyPr>
          <a:lstStyle/>
          <a:p>
            <a:pPr defTabSz="457200">
              <a:lnSpc>
                <a:spcPct val="90000"/>
              </a:lnSpc>
              <a:spcBef>
                <a:spcPts val="1000"/>
              </a:spcBef>
              <a:spcAft>
                <a:spcPts val="0"/>
              </a:spcAft>
              <a:buClr>
                <a:schemeClr val="accent1"/>
              </a:buClr>
              <a:buSzPct val="80000"/>
              <a:buFont typeface="Wingdings 3" charset="2"/>
              <a:buChar char=""/>
              <a:defRPr/>
            </a:pPr>
            <a:endParaRPr lang="en-US" b="1" dirty="0">
              <a:solidFill>
                <a:srgbClr val="FFFFFF"/>
              </a:solidFill>
              <a:latin typeface="+mn-lt"/>
              <a:cs typeface="+mn-cs"/>
            </a:endParaRPr>
          </a:p>
          <a:p>
            <a:pPr defTabSz="457200">
              <a:lnSpc>
                <a:spcPct val="90000"/>
              </a:lnSpc>
              <a:spcBef>
                <a:spcPts val="1000"/>
              </a:spcBef>
              <a:spcAft>
                <a:spcPts val="0"/>
              </a:spcAft>
              <a:buClr>
                <a:schemeClr val="accent1"/>
              </a:buClr>
              <a:buSzPct val="80000"/>
              <a:defRPr/>
            </a:pPr>
            <a:endParaRPr lang="uk-UA" b="1" dirty="0">
              <a:solidFill>
                <a:srgbClr val="FFFFFF"/>
              </a:solidFill>
              <a:latin typeface="+mn-lt"/>
              <a:cs typeface="+mn-cs"/>
            </a:endParaRPr>
          </a:p>
          <a:p>
            <a:pPr defTabSz="457200">
              <a:lnSpc>
                <a:spcPct val="90000"/>
              </a:lnSpc>
              <a:spcBef>
                <a:spcPts val="1000"/>
              </a:spcBef>
              <a:spcAft>
                <a:spcPts val="0"/>
              </a:spcAft>
              <a:buClr>
                <a:schemeClr val="accent1"/>
              </a:buClr>
              <a:buSzPct val="80000"/>
              <a:defRPr/>
            </a:pPr>
            <a:endParaRPr lang="uk-UA" b="1" dirty="0">
              <a:solidFill>
                <a:srgbClr val="FFFFFF"/>
              </a:solidFill>
              <a:latin typeface="+mn-lt"/>
              <a:cs typeface="+mn-cs"/>
            </a:endParaRPr>
          </a:p>
          <a:p>
            <a:pPr defTabSz="457200">
              <a:lnSpc>
                <a:spcPct val="90000"/>
              </a:lnSpc>
              <a:spcBef>
                <a:spcPts val="1000"/>
              </a:spcBef>
              <a:spcAft>
                <a:spcPts val="0"/>
              </a:spcAft>
              <a:buClr>
                <a:schemeClr val="accent1"/>
              </a:buClr>
              <a:buSzPct val="80000"/>
              <a:defRPr/>
            </a:pPr>
            <a:endParaRPr lang="en-US" b="1" dirty="0">
              <a:solidFill>
                <a:srgbClr val="FFFFFF"/>
              </a:solidFill>
              <a:latin typeface="+mn-lt"/>
              <a:cs typeface="+mn-cs"/>
            </a:endParaRPr>
          </a:p>
          <a:p>
            <a:pPr defTabSz="457200">
              <a:lnSpc>
                <a:spcPct val="90000"/>
              </a:lnSpc>
              <a:spcBef>
                <a:spcPts val="1000"/>
              </a:spcBef>
              <a:spcAft>
                <a:spcPts val="0"/>
              </a:spcAft>
              <a:buClr>
                <a:schemeClr val="accent1"/>
              </a:buClr>
              <a:buSzPct val="80000"/>
              <a:buFont typeface="Wingdings 3" charset="2"/>
              <a:buChar char=""/>
              <a:defRPr/>
            </a:pPr>
            <a:endParaRPr lang="en-US" b="1" dirty="0">
              <a:solidFill>
                <a:srgbClr val="FFFFFF"/>
              </a:solidFill>
              <a:latin typeface="+mn-lt"/>
              <a:cs typeface="+mn-cs"/>
            </a:endParaRPr>
          </a:p>
          <a:p>
            <a:pPr defTabSz="457200">
              <a:lnSpc>
                <a:spcPct val="90000"/>
              </a:lnSpc>
              <a:spcBef>
                <a:spcPts val="1000"/>
              </a:spcBef>
              <a:spcAft>
                <a:spcPts val="0"/>
              </a:spcAft>
              <a:buClr>
                <a:schemeClr val="accent1"/>
              </a:buClr>
              <a:buSzPct val="80000"/>
              <a:buFont typeface="Wingdings 3" charset="2"/>
              <a:buChar char=""/>
              <a:defRPr/>
            </a:pPr>
            <a:endParaRPr lang="en-US" b="1" dirty="0">
              <a:solidFill>
                <a:srgbClr val="FFFFFF"/>
              </a:solidFill>
              <a:latin typeface="+mn-lt"/>
              <a:cs typeface="+mn-cs"/>
            </a:endParaRPr>
          </a:p>
          <a:p>
            <a:pPr defTabSz="457200">
              <a:lnSpc>
                <a:spcPct val="90000"/>
              </a:lnSpc>
              <a:spcBef>
                <a:spcPts val="1000"/>
              </a:spcBef>
              <a:spcAft>
                <a:spcPts val="0"/>
              </a:spcAft>
              <a:buClr>
                <a:schemeClr val="accent1"/>
              </a:buClr>
              <a:buSzPct val="80000"/>
              <a:buFont typeface="Wingdings 3" charset="2"/>
              <a:buChar char=""/>
              <a:defRPr/>
            </a:pPr>
            <a:endParaRPr lang="en-US" b="1" dirty="0">
              <a:solidFill>
                <a:srgbClr val="FFFFFF"/>
              </a:solidFill>
              <a:latin typeface="+mn-lt"/>
              <a:cs typeface="+mn-cs"/>
            </a:endParaRPr>
          </a:p>
          <a:p>
            <a:pPr defTabSz="457200">
              <a:lnSpc>
                <a:spcPct val="90000"/>
              </a:lnSpc>
              <a:spcBef>
                <a:spcPts val="1000"/>
              </a:spcBef>
              <a:spcAft>
                <a:spcPts val="0"/>
              </a:spcAft>
              <a:buClr>
                <a:schemeClr val="accent1"/>
              </a:buClr>
              <a:buSzPct val="80000"/>
              <a:defRPr/>
            </a:pPr>
            <a:endParaRPr lang="uk-UA" b="1" dirty="0">
              <a:solidFill>
                <a:srgbClr val="FFFFFF"/>
              </a:solidFill>
              <a:latin typeface="+mn-lt"/>
              <a:cs typeface="+mn-cs"/>
            </a:endParaRPr>
          </a:p>
          <a:p>
            <a:pPr defTabSz="457200">
              <a:lnSpc>
                <a:spcPct val="90000"/>
              </a:lnSpc>
              <a:spcBef>
                <a:spcPts val="1000"/>
              </a:spcBef>
              <a:spcAft>
                <a:spcPts val="0"/>
              </a:spcAft>
              <a:buClr>
                <a:schemeClr val="accent1"/>
              </a:buClr>
              <a:buSzPct val="80000"/>
              <a:defRPr/>
            </a:pPr>
            <a:endParaRPr lang="uk-UA" b="1" dirty="0">
              <a:solidFill>
                <a:srgbClr val="FFFFFF"/>
              </a:solidFill>
              <a:latin typeface="+mn-lt"/>
              <a:cs typeface="+mn-cs"/>
            </a:endParaRPr>
          </a:p>
          <a:p>
            <a:pPr defTabSz="457200">
              <a:lnSpc>
                <a:spcPct val="90000"/>
              </a:lnSpc>
              <a:spcBef>
                <a:spcPts val="1000"/>
              </a:spcBef>
              <a:spcAft>
                <a:spcPts val="0"/>
              </a:spcAft>
              <a:buClr>
                <a:schemeClr val="accent1"/>
              </a:buClr>
              <a:buSzPct val="80000"/>
              <a:defRPr/>
            </a:pPr>
            <a:endParaRPr lang="uk-UA" b="1" dirty="0">
              <a:solidFill>
                <a:srgbClr val="FFFFFF"/>
              </a:solidFill>
              <a:latin typeface="+mn-lt"/>
              <a:cs typeface="+mn-cs"/>
            </a:endParaRPr>
          </a:p>
        </p:txBody>
      </p:sp>
      <p:sp>
        <p:nvSpPr>
          <p:cNvPr id="112645" name="Text Box 5"/>
          <p:cNvSpPr txBox="1">
            <a:spLocks noChangeArrowheads="1"/>
          </p:cNvSpPr>
          <p:nvPr/>
        </p:nvSpPr>
        <p:spPr bwMode="auto">
          <a:xfrm>
            <a:off x="-178953" y="5763929"/>
            <a:ext cx="9144000" cy="804323"/>
          </a:xfrm>
          <a:prstGeom prst="rect">
            <a:avLst/>
          </a:prstGeom>
          <a:noFill/>
          <a:ln w="9525">
            <a:noFill/>
            <a:miter lim="800000"/>
            <a:headEnd/>
            <a:tailEnd/>
          </a:ln>
          <a:effectLst/>
        </p:spPr>
        <p:txBody>
          <a:bodyPr>
            <a:spAutoFit/>
          </a:bodyPr>
          <a:lstStyle/>
          <a:p>
            <a:pPr algn="ctr">
              <a:lnSpc>
                <a:spcPct val="50000"/>
              </a:lnSpc>
              <a:spcBef>
                <a:spcPct val="50000"/>
              </a:spcBef>
            </a:pPr>
            <a:r>
              <a:rPr lang="uk-UA" b="1" dirty="0"/>
              <a:t>За результатами проведення роботи наукових гуртків у 2022 р. опубліковано </a:t>
            </a:r>
          </a:p>
          <a:p>
            <a:pPr algn="ctr">
              <a:lnSpc>
                <a:spcPct val="50000"/>
              </a:lnSpc>
              <a:spcBef>
                <a:spcPct val="50000"/>
              </a:spcBef>
            </a:pPr>
            <a:r>
              <a:rPr lang="uk-UA" b="1" dirty="0"/>
              <a:t>Збірник наукових праць студентів: </a:t>
            </a:r>
          </a:p>
          <a:p>
            <a:pPr algn="ctr">
              <a:lnSpc>
                <a:spcPct val="50000"/>
              </a:lnSpc>
              <a:spcBef>
                <a:spcPct val="50000"/>
              </a:spcBef>
            </a:pPr>
            <a:r>
              <a:rPr lang="uk-UA" b="1" dirty="0"/>
              <a:t>Фінанси, митна та податкова справа (Випуск 6).</a:t>
            </a:r>
          </a:p>
        </p:txBody>
      </p:sp>
      <p:sp>
        <p:nvSpPr>
          <p:cNvPr id="3" name="Прямоугольник 2"/>
          <p:cNvSpPr/>
          <p:nvPr/>
        </p:nvSpPr>
        <p:spPr>
          <a:xfrm>
            <a:off x="3220414" y="448372"/>
            <a:ext cx="5653524" cy="1277273"/>
          </a:xfrm>
          <a:prstGeom prst="rect">
            <a:avLst/>
          </a:prstGeom>
        </p:spPr>
        <p:txBody>
          <a:bodyPr wrap="square">
            <a:spAutoFit/>
          </a:bodyPr>
          <a:lstStyle/>
          <a:p>
            <a:pPr algn="just">
              <a:spcAft>
                <a:spcPts val="600"/>
              </a:spcAft>
            </a:pPr>
            <a:r>
              <a:rPr lang="uk-UA" b="1" dirty="0"/>
              <a:t>«Податковий простір»:</a:t>
            </a:r>
          </a:p>
          <a:p>
            <a:pPr algn="just">
              <a:spcAft>
                <a:spcPts val="600"/>
              </a:spcAft>
            </a:pPr>
            <a:r>
              <a:rPr lang="ru-RU" b="0" i="0" u="sng" dirty="0" err="1">
                <a:effectLst/>
                <a:latin typeface="Verdana" panose="020B0604030504040204" pitchFamily="34" charset="0"/>
                <a:hlinkClick r:id="rId3">
                  <a:extLst>
                    <a:ext uri="{A12FA001-AC4F-418D-AE19-62706E023703}">
                      <ahyp:hlinkClr xmlns:ahyp="http://schemas.microsoft.com/office/drawing/2018/hyperlinkcolor" val="tx"/>
                    </a:ext>
                  </a:extLst>
                </a:hlinkClick>
              </a:rPr>
              <a:t>Науково-практичний</a:t>
            </a:r>
            <a:r>
              <a:rPr lang="ru-RU" b="0" i="0" u="sng" dirty="0">
                <a:effectLst/>
                <a:latin typeface="Verdana" panose="020B0604030504040204" pitchFamily="34" charset="0"/>
                <a:hlinkClick r:id="rId3">
                  <a:extLst>
                    <a:ext uri="{A12FA001-AC4F-418D-AE19-62706E023703}">
                      <ahyp:hlinkClr xmlns:ahyp="http://schemas.microsoft.com/office/drawing/2018/hyperlinkcolor" val="tx"/>
                    </a:ext>
                  </a:extLst>
                </a:hlinkClick>
              </a:rPr>
              <a:t> </a:t>
            </a:r>
            <a:r>
              <a:rPr lang="ru-RU" b="0" i="0" u="sng" dirty="0" err="1">
                <a:effectLst/>
                <a:latin typeface="Verdana" panose="020B0604030504040204" pitchFamily="34" charset="0"/>
                <a:hlinkClick r:id="rId3">
                  <a:extLst>
                    <a:ext uri="{A12FA001-AC4F-418D-AE19-62706E023703}">
                      <ahyp:hlinkClr xmlns:ahyp="http://schemas.microsoft.com/office/drawing/2018/hyperlinkcolor" val="tx"/>
                    </a:ext>
                  </a:extLst>
                </a:hlinkClick>
              </a:rPr>
              <a:t>семінар</a:t>
            </a:r>
            <a:r>
              <a:rPr lang="ru-RU" b="0" i="0" u="sng" dirty="0">
                <a:effectLst/>
                <a:latin typeface="Verdana" panose="020B0604030504040204" pitchFamily="34" charset="0"/>
                <a:hlinkClick r:id="rId3">
                  <a:extLst>
                    <a:ext uri="{A12FA001-AC4F-418D-AE19-62706E023703}">
                      <ahyp:hlinkClr xmlns:ahyp="http://schemas.microsoft.com/office/drawing/2018/hyperlinkcolor" val="tx"/>
                    </a:ext>
                  </a:extLst>
                </a:hlinkClick>
              </a:rPr>
              <a:t> “</a:t>
            </a:r>
            <a:r>
              <a:rPr lang="ru-RU" b="0" i="0" u="sng" dirty="0" err="1">
                <a:effectLst/>
                <a:latin typeface="Verdana" panose="020B0604030504040204" pitchFamily="34" charset="0"/>
                <a:hlinkClick r:id="rId3">
                  <a:extLst>
                    <a:ext uri="{A12FA001-AC4F-418D-AE19-62706E023703}">
                      <ahyp:hlinkClr xmlns:ahyp="http://schemas.microsoft.com/office/drawing/2018/hyperlinkcolor" val="tx"/>
                    </a:ext>
                  </a:extLst>
                </a:hlinkClick>
              </a:rPr>
              <a:t>Реформування</a:t>
            </a:r>
            <a:r>
              <a:rPr lang="ru-RU" b="0" i="0" u="sng" dirty="0">
                <a:effectLst/>
                <a:latin typeface="Verdana" panose="020B0604030504040204" pitchFamily="34" charset="0"/>
                <a:hlinkClick r:id="rId3">
                  <a:extLst>
                    <a:ext uri="{A12FA001-AC4F-418D-AE19-62706E023703}">
                      <ahyp:hlinkClr xmlns:ahyp="http://schemas.microsoft.com/office/drawing/2018/hyperlinkcolor" val="tx"/>
                    </a:ext>
                  </a:extLst>
                </a:hlinkClick>
              </a:rPr>
              <a:t> </a:t>
            </a:r>
            <a:r>
              <a:rPr lang="ru-RU" b="0" i="0" u="sng" dirty="0" err="1">
                <a:effectLst/>
                <a:latin typeface="Verdana" panose="020B0604030504040204" pitchFamily="34" charset="0"/>
                <a:hlinkClick r:id="rId3">
                  <a:extLst>
                    <a:ext uri="{A12FA001-AC4F-418D-AE19-62706E023703}">
                      <ahyp:hlinkClr xmlns:ahyp="http://schemas.microsoft.com/office/drawing/2018/hyperlinkcolor" val="tx"/>
                    </a:ext>
                  </a:extLst>
                </a:hlinkClick>
              </a:rPr>
              <a:t>податкової</a:t>
            </a:r>
            <a:r>
              <a:rPr lang="ru-RU" b="0" i="0" u="sng" dirty="0">
                <a:effectLst/>
                <a:latin typeface="Verdana" panose="020B0604030504040204" pitchFamily="34" charset="0"/>
                <a:hlinkClick r:id="rId3">
                  <a:extLst>
                    <a:ext uri="{A12FA001-AC4F-418D-AE19-62706E023703}">
                      <ahyp:hlinkClr xmlns:ahyp="http://schemas.microsoft.com/office/drawing/2018/hyperlinkcolor" val="tx"/>
                    </a:ext>
                  </a:extLst>
                </a:hlinkClick>
              </a:rPr>
              <a:t> </a:t>
            </a:r>
            <a:r>
              <a:rPr lang="ru-RU" b="0" i="0" u="sng" dirty="0" err="1">
                <a:effectLst/>
                <a:latin typeface="Verdana" panose="020B0604030504040204" pitchFamily="34" charset="0"/>
                <a:hlinkClick r:id="rId3">
                  <a:extLst>
                    <a:ext uri="{A12FA001-AC4F-418D-AE19-62706E023703}">
                      <ahyp:hlinkClr xmlns:ahyp="http://schemas.microsoft.com/office/drawing/2018/hyperlinkcolor" val="tx"/>
                    </a:ext>
                  </a:extLst>
                </a:hlinkClick>
              </a:rPr>
              <a:t>системи</a:t>
            </a:r>
            <a:r>
              <a:rPr lang="ru-RU" b="0" i="0" u="sng" dirty="0">
                <a:effectLst/>
                <a:latin typeface="Verdana" panose="020B0604030504040204" pitchFamily="34" charset="0"/>
                <a:hlinkClick r:id="rId3">
                  <a:extLst>
                    <a:ext uri="{A12FA001-AC4F-418D-AE19-62706E023703}">
                      <ahyp:hlinkClr xmlns:ahyp="http://schemas.microsoft.com/office/drawing/2018/hyperlinkcolor" val="tx"/>
                    </a:ext>
                  </a:extLst>
                </a:hlinkClick>
              </a:rPr>
              <a:t>: </a:t>
            </a:r>
            <a:r>
              <a:rPr lang="ru-RU" b="0" i="0" u="sng" dirty="0" err="1">
                <a:effectLst/>
                <a:latin typeface="Verdana" panose="020B0604030504040204" pitchFamily="34" charset="0"/>
                <a:hlinkClick r:id="rId3">
                  <a:extLst>
                    <a:ext uri="{A12FA001-AC4F-418D-AE19-62706E023703}">
                      <ahyp:hlinkClr xmlns:ahyp="http://schemas.microsoft.com/office/drawing/2018/hyperlinkcolor" val="tx"/>
                    </a:ext>
                  </a:extLst>
                </a:hlinkClick>
              </a:rPr>
              <a:t>стратегічний</a:t>
            </a:r>
            <a:r>
              <a:rPr lang="ru-RU" b="0" i="0" u="sng" dirty="0">
                <a:effectLst/>
                <a:latin typeface="Verdana" panose="020B0604030504040204" pitchFamily="34" charset="0"/>
                <a:hlinkClick r:id="rId3">
                  <a:extLst>
                    <a:ext uri="{A12FA001-AC4F-418D-AE19-62706E023703}">
                      <ahyp:hlinkClr xmlns:ahyp="http://schemas.microsoft.com/office/drawing/2018/hyperlinkcolor" val="tx"/>
                    </a:ext>
                  </a:extLst>
                </a:hlinkClick>
              </a:rPr>
              <a:t> </a:t>
            </a:r>
            <a:r>
              <a:rPr lang="ru-RU" b="0" i="0" u="sng" dirty="0" err="1">
                <a:effectLst/>
                <a:latin typeface="Verdana" panose="020B0604030504040204" pitchFamily="34" charset="0"/>
                <a:hlinkClick r:id="rId3">
                  <a:extLst>
                    <a:ext uri="{A12FA001-AC4F-418D-AE19-62706E023703}">
                      <ahyp:hlinkClr xmlns:ahyp="http://schemas.microsoft.com/office/drawing/2018/hyperlinkcolor" val="tx"/>
                    </a:ext>
                  </a:extLst>
                </a:hlinkClick>
              </a:rPr>
              <a:t>поступ</a:t>
            </a:r>
            <a:r>
              <a:rPr lang="ru-RU" b="0" i="0" u="sng" dirty="0">
                <a:effectLst/>
                <a:latin typeface="Verdana" panose="020B0604030504040204" pitchFamily="34" charset="0"/>
                <a:hlinkClick r:id="rId3">
                  <a:extLst>
                    <a:ext uri="{A12FA001-AC4F-418D-AE19-62706E023703}">
                      <ahyp:hlinkClr xmlns:ahyp="http://schemas.microsoft.com/office/drawing/2018/hyperlinkcolor" val="tx"/>
                    </a:ext>
                  </a:extLst>
                </a:hlinkClick>
              </a:rPr>
              <a:t> </a:t>
            </a:r>
            <a:r>
              <a:rPr lang="ru-RU" b="0" i="0" u="sng" dirty="0" err="1">
                <a:effectLst/>
                <a:latin typeface="Verdana" panose="020B0604030504040204" pitchFamily="34" charset="0"/>
                <a:hlinkClick r:id="rId3">
                  <a:extLst>
                    <a:ext uri="{A12FA001-AC4F-418D-AE19-62706E023703}">
                      <ahyp:hlinkClr xmlns:ahyp="http://schemas.microsoft.com/office/drawing/2018/hyperlinkcolor" val="tx"/>
                    </a:ext>
                  </a:extLst>
                </a:hlinkClick>
              </a:rPr>
              <a:t>чи</a:t>
            </a:r>
            <a:r>
              <a:rPr lang="ru-RU" b="0" i="0" u="sng" dirty="0">
                <a:effectLst/>
                <a:latin typeface="Verdana" panose="020B0604030504040204" pitchFamily="34" charset="0"/>
                <a:hlinkClick r:id="rId3">
                  <a:extLst>
                    <a:ext uri="{A12FA001-AC4F-418D-AE19-62706E023703}">
                      <ahyp:hlinkClr xmlns:ahyp="http://schemas.microsoft.com/office/drawing/2018/hyperlinkcolor" val="tx"/>
                    </a:ext>
                  </a:extLst>
                </a:hlinkClick>
              </a:rPr>
              <a:t> </a:t>
            </a:r>
            <a:r>
              <a:rPr lang="ru-RU" b="0" i="0" u="sng" dirty="0" err="1">
                <a:effectLst/>
                <a:latin typeface="Verdana" panose="020B0604030504040204" pitchFamily="34" charset="0"/>
                <a:hlinkClick r:id="rId3">
                  <a:extLst>
                    <a:ext uri="{A12FA001-AC4F-418D-AE19-62706E023703}">
                      <ahyp:hlinkClr xmlns:ahyp="http://schemas.microsoft.com/office/drawing/2018/hyperlinkcolor" val="tx"/>
                    </a:ext>
                  </a:extLst>
                </a:hlinkClick>
              </a:rPr>
              <a:t>ручне</a:t>
            </a:r>
            <a:r>
              <a:rPr lang="ru-RU" b="0" i="0" u="sng" dirty="0">
                <a:effectLst/>
                <a:latin typeface="Verdana" panose="020B0604030504040204" pitchFamily="34" charset="0"/>
                <a:hlinkClick r:id="rId3">
                  <a:extLst>
                    <a:ext uri="{A12FA001-AC4F-418D-AE19-62706E023703}">
                      <ahyp:hlinkClr xmlns:ahyp="http://schemas.microsoft.com/office/drawing/2018/hyperlinkcolor" val="tx"/>
                    </a:ext>
                  </a:extLst>
                </a:hlinkClick>
              </a:rPr>
              <a:t> </a:t>
            </a:r>
            <a:r>
              <a:rPr lang="ru-RU" b="0" i="0" u="sng" dirty="0" err="1">
                <a:effectLst/>
                <a:latin typeface="Verdana" panose="020B0604030504040204" pitchFamily="34" charset="0"/>
                <a:hlinkClick r:id="rId3">
                  <a:extLst>
                    <a:ext uri="{A12FA001-AC4F-418D-AE19-62706E023703}">
                      <ahyp:hlinkClr xmlns:ahyp="http://schemas.microsoft.com/office/drawing/2018/hyperlinkcolor" val="tx"/>
                    </a:ext>
                  </a:extLst>
                </a:hlinkClick>
              </a:rPr>
              <a:t>управління</a:t>
            </a:r>
            <a:r>
              <a:rPr lang="ru-RU" b="0" i="0" u="sng" dirty="0">
                <a:effectLst/>
                <a:latin typeface="Verdana" panose="020B0604030504040204" pitchFamily="34" charset="0"/>
                <a:hlinkClick r:id="rId3">
                  <a:extLst>
                    <a:ext uri="{A12FA001-AC4F-418D-AE19-62706E023703}">
                      <ahyp:hlinkClr xmlns:ahyp="http://schemas.microsoft.com/office/drawing/2018/hyperlinkcolor" val="tx"/>
                    </a:ext>
                  </a:extLst>
                </a:hlinkClick>
              </a:rPr>
              <a:t>?”, 17 </a:t>
            </a:r>
            <a:r>
              <a:rPr lang="ru-RU" b="0" i="0" u="sng" dirty="0" err="1">
                <a:effectLst/>
                <a:latin typeface="Verdana" panose="020B0604030504040204" pitchFamily="34" charset="0"/>
                <a:hlinkClick r:id="rId3">
                  <a:extLst>
                    <a:ext uri="{A12FA001-AC4F-418D-AE19-62706E023703}">
                      <ahyp:hlinkClr xmlns:ahyp="http://schemas.microsoft.com/office/drawing/2018/hyperlinkcolor" val="tx"/>
                    </a:ext>
                  </a:extLst>
                </a:hlinkClick>
              </a:rPr>
              <a:t>травня</a:t>
            </a:r>
            <a:r>
              <a:rPr lang="ru-RU" b="0" i="0" u="sng" dirty="0">
                <a:effectLst/>
                <a:latin typeface="Verdana" panose="020B0604030504040204" pitchFamily="34" charset="0"/>
                <a:hlinkClick r:id="rId3">
                  <a:extLst>
                    <a:ext uri="{A12FA001-AC4F-418D-AE19-62706E023703}">
                      <ahyp:hlinkClr xmlns:ahyp="http://schemas.microsoft.com/office/drawing/2018/hyperlinkcolor" val="tx"/>
                    </a:ext>
                  </a:extLst>
                </a:hlinkClick>
              </a:rPr>
              <a:t> 2022 р.</a:t>
            </a:r>
            <a:endParaRPr lang="uk-UA" b="1" dirty="0">
              <a:effectLst/>
            </a:endParaRPr>
          </a:p>
        </p:txBody>
      </p:sp>
      <p:sp>
        <p:nvSpPr>
          <p:cNvPr id="5" name="Прямоугольник 4"/>
          <p:cNvSpPr/>
          <p:nvPr/>
        </p:nvSpPr>
        <p:spPr>
          <a:xfrm>
            <a:off x="3282284" y="1972916"/>
            <a:ext cx="5783667" cy="369332"/>
          </a:xfrm>
          <a:prstGeom prst="rect">
            <a:avLst/>
          </a:prstGeom>
        </p:spPr>
        <p:txBody>
          <a:bodyPr wrap="square">
            <a:spAutoFit/>
          </a:bodyPr>
          <a:lstStyle/>
          <a:p>
            <a:pPr algn="just">
              <a:spcAft>
                <a:spcPts val="600"/>
              </a:spcAft>
            </a:pPr>
            <a:r>
              <a:rPr lang="en-US" b="1" dirty="0" err="1">
                <a:solidFill>
                  <a:srgbClr val="FFFFFF"/>
                </a:solidFill>
              </a:rPr>
              <a:t>Науково-практичний</a:t>
            </a:r>
            <a:r>
              <a:rPr lang="uk-UA" b="1" dirty="0">
                <a:solidFill>
                  <a:srgbClr val="FFFFFF"/>
                </a:solidFill>
              </a:rPr>
              <a:t> </a:t>
            </a:r>
            <a:r>
              <a:rPr lang="en-US" b="1" dirty="0" err="1">
                <a:solidFill>
                  <a:srgbClr val="FFFFFF"/>
                </a:solidFill>
              </a:rPr>
              <a:t>гурток</a:t>
            </a:r>
            <a:r>
              <a:rPr lang="en-US" b="1" dirty="0">
                <a:solidFill>
                  <a:srgbClr val="FFFFFF"/>
                </a:solidFill>
              </a:rPr>
              <a:t> </a:t>
            </a:r>
            <a:r>
              <a:rPr lang="en-US" b="1" dirty="0" err="1">
                <a:solidFill>
                  <a:srgbClr val="FFFFFF"/>
                </a:solidFill>
              </a:rPr>
              <a:t>митної</a:t>
            </a:r>
            <a:r>
              <a:rPr lang="en-US" b="1" dirty="0">
                <a:solidFill>
                  <a:srgbClr val="FFFFFF"/>
                </a:solidFill>
              </a:rPr>
              <a:t> </a:t>
            </a:r>
            <a:r>
              <a:rPr lang="en-US" b="1" dirty="0" err="1">
                <a:solidFill>
                  <a:srgbClr val="FFFFFF"/>
                </a:solidFill>
              </a:rPr>
              <a:t>справи</a:t>
            </a:r>
            <a:r>
              <a:rPr lang="uk-UA" b="1" dirty="0">
                <a:solidFill>
                  <a:srgbClr val="FFFFFF"/>
                </a:solidFill>
              </a:rPr>
              <a:t>:</a:t>
            </a:r>
          </a:p>
        </p:txBody>
      </p:sp>
      <p:sp>
        <p:nvSpPr>
          <p:cNvPr id="6" name="Прямоугольник 5"/>
          <p:cNvSpPr/>
          <p:nvPr/>
        </p:nvSpPr>
        <p:spPr>
          <a:xfrm>
            <a:off x="3319631" y="4027978"/>
            <a:ext cx="5653522" cy="369332"/>
          </a:xfrm>
          <a:prstGeom prst="rect">
            <a:avLst/>
          </a:prstGeom>
        </p:spPr>
        <p:txBody>
          <a:bodyPr wrap="square">
            <a:spAutoFit/>
          </a:bodyPr>
          <a:lstStyle/>
          <a:p>
            <a:pPr algn="just">
              <a:spcAft>
                <a:spcPts val="600"/>
              </a:spcAft>
            </a:pPr>
            <a:r>
              <a:rPr lang="en-US" b="1" dirty="0" err="1">
                <a:solidFill>
                  <a:srgbClr val="FFFFFF"/>
                </a:solidFill>
              </a:rPr>
              <a:t>Науковий</a:t>
            </a:r>
            <a:r>
              <a:rPr lang="en-US" b="1" dirty="0">
                <a:solidFill>
                  <a:srgbClr val="FFFFFF"/>
                </a:solidFill>
              </a:rPr>
              <a:t> </a:t>
            </a:r>
            <a:r>
              <a:rPr lang="en-US" b="1" dirty="0" err="1">
                <a:solidFill>
                  <a:srgbClr val="FFFFFF"/>
                </a:solidFill>
              </a:rPr>
              <a:t>гурток</a:t>
            </a:r>
            <a:r>
              <a:rPr lang="en-US" b="1" dirty="0">
                <a:solidFill>
                  <a:srgbClr val="FFFFFF"/>
                </a:solidFill>
              </a:rPr>
              <a:t> «</a:t>
            </a:r>
            <a:r>
              <a:rPr lang="en-US" b="1" dirty="0" err="1">
                <a:solidFill>
                  <a:srgbClr val="FFFFFF"/>
                </a:solidFill>
              </a:rPr>
              <a:t>Фінансів</a:t>
            </a:r>
            <a:r>
              <a:rPr lang="en-US" b="1" dirty="0">
                <a:solidFill>
                  <a:srgbClr val="FFFFFF"/>
                </a:solidFill>
              </a:rPr>
              <a:t> </a:t>
            </a:r>
            <a:r>
              <a:rPr lang="en-US" b="1" dirty="0" err="1">
                <a:solidFill>
                  <a:srgbClr val="FFFFFF"/>
                </a:solidFill>
              </a:rPr>
              <a:t>та</a:t>
            </a:r>
            <a:r>
              <a:rPr lang="en-US" b="1" dirty="0">
                <a:solidFill>
                  <a:srgbClr val="FFFFFF"/>
                </a:solidFill>
              </a:rPr>
              <a:t> </a:t>
            </a:r>
            <a:r>
              <a:rPr lang="en-US" b="1" dirty="0" err="1">
                <a:solidFill>
                  <a:srgbClr val="FFFFFF"/>
                </a:solidFill>
              </a:rPr>
              <a:t>бізнесу</a:t>
            </a:r>
            <a:r>
              <a:rPr lang="en-US" b="1" dirty="0">
                <a:solidFill>
                  <a:srgbClr val="FFFFFF"/>
                </a:solidFill>
              </a:rPr>
              <a:t>»</a:t>
            </a:r>
            <a:r>
              <a:rPr lang="uk-UA" b="1" dirty="0">
                <a:solidFill>
                  <a:srgbClr val="FFFFFF"/>
                </a:solidFill>
              </a:rPr>
              <a:t>:</a:t>
            </a:r>
            <a:endParaRPr lang="en-US" b="1" dirty="0">
              <a:solidFill>
                <a:srgbClr val="FFFFFF"/>
              </a:solidFill>
            </a:endParaRPr>
          </a:p>
        </p:txBody>
      </p:sp>
      <p:sp>
        <p:nvSpPr>
          <p:cNvPr id="7" name="AutoShape 2" descr="Картинки по запросу наукові гуртки"/>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sp>
        <p:nvSpPr>
          <p:cNvPr id="9" name="TextBox 8">
            <a:extLst>
              <a:ext uri="{FF2B5EF4-FFF2-40B4-BE49-F238E27FC236}">
                <a16:creationId xmlns:a16="http://schemas.microsoft.com/office/drawing/2014/main" id="{47532A57-497B-55BC-0698-2204381CEDAA}"/>
              </a:ext>
            </a:extLst>
          </p:cNvPr>
          <p:cNvSpPr txBox="1"/>
          <p:nvPr/>
        </p:nvSpPr>
        <p:spPr>
          <a:xfrm>
            <a:off x="4008961" y="2754473"/>
            <a:ext cx="5530260" cy="923330"/>
          </a:xfrm>
          <a:prstGeom prst="rect">
            <a:avLst/>
          </a:prstGeom>
          <a:noFill/>
        </p:spPr>
        <p:txBody>
          <a:bodyPr wrap="square">
            <a:spAutoFit/>
          </a:bodyPr>
          <a:lstStyle/>
          <a:p>
            <a:r>
              <a:rPr lang="ru-RU" b="0" i="0" u="sng" dirty="0" err="1">
                <a:effectLst/>
                <a:latin typeface="Verdana" panose="020B0604030504040204" pitchFamily="34" charset="0"/>
                <a:hlinkClick r:id="rId4">
                  <a:extLst>
                    <a:ext uri="{A12FA001-AC4F-418D-AE19-62706E023703}">
                      <ahyp:hlinkClr xmlns:ahyp="http://schemas.microsoft.com/office/drawing/2018/hyperlinkcolor" val="tx"/>
                    </a:ext>
                  </a:extLst>
                </a:hlinkClick>
              </a:rPr>
              <a:t>Круглий</a:t>
            </a:r>
            <a:r>
              <a:rPr lang="ru-RU" b="0" i="0" u="sng" dirty="0">
                <a:effectLst/>
                <a:latin typeface="Verdana" panose="020B0604030504040204" pitchFamily="34" charset="0"/>
                <a:hlinkClick r:id="rId4">
                  <a:extLst>
                    <a:ext uri="{A12FA001-AC4F-418D-AE19-62706E023703}">
                      <ahyp:hlinkClr xmlns:ahyp="http://schemas.microsoft.com/office/drawing/2018/hyperlinkcolor" val="tx"/>
                    </a:ext>
                  </a:extLst>
                </a:hlinkClick>
              </a:rPr>
              <a:t> </a:t>
            </a:r>
            <a:r>
              <a:rPr lang="ru-RU" b="0" i="0" u="sng" dirty="0" err="1">
                <a:effectLst/>
                <a:latin typeface="Verdana" panose="020B0604030504040204" pitchFamily="34" charset="0"/>
                <a:hlinkClick r:id="rId4">
                  <a:extLst>
                    <a:ext uri="{A12FA001-AC4F-418D-AE19-62706E023703}">
                      <ahyp:hlinkClr xmlns:ahyp="http://schemas.microsoft.com/office/drawing/2018/hyperlinkcolor" val="tx"/>
                    </a:ext>
                  </a:extLst>
                </a:hlinkClick>
              </a:rPr>
              <a:t>стіл</a:t>
            </a:r>
            <a:r>
              <a:rPr lang="ru-RU" b="0" i="0" u="sng" dirty="0">
                <a:effectLst/>
                <a:latin typeface="Verdana" panose="020B0604030504040204" pitchFamily="34" charset="0"/>
                <a:hlinkClick r:id="rId4">
                  <a:extLst>
                    <a:ext uri="{A12FA001-AC4F-418D-AE19-62706E023703}">
                      <ahyp:hlinkClr xmlns:ahyp="http://schemas.microsoft.com/office/drawing/2018/hyperlinkcolor" val="tx"/>
                    </a:ext>
                  </a:extLst>
                </a:hlinkClick>
              </a:rPr>
              <a:t> на тему «</a:t>
            </a:r>
            <a:r>
              <a:rPr lang="ru-RU" b="0" i="0" u="sng" dirty="0" err="1">
                <a:effectLst/>
                <a:latin typeface="Verdana" panose="020B0604030504040204" pitchFamily="34" charset="0"/>
                <a:hlinkClick r:id="rId4">
                  <a:extLst>
                    <a:ext uri="{A12FA001-AC4F-418D-AE19-62706E023703}">
                      <ahyp:hlinkClr xmlns:ahyp="http://schemas.microsoft.com/office/drawing/2018/hyperlinkcolor" val="tx"/>
                    </a:ext>
                  </a:extLst>
                </a:hlinkClick>
              </a:rPr>
              <a:t>Митна</a:t>
            </a:r>
            <a:r>
              <a:rPr lang="ru-RU" b="0" i="0" u="sng" dirty="0">
                <a:effectLst/>
                <a:latin typeface="Verdana" panose="020B0604030504040204" pitchFamily="34" charset="0"/>
                <a:hlinkClick r:id="rId4">
                  <a:extLst>
                    <a:ext uri="{A12FA001-AC4F-418D-AE19-62706E023703}">
                      <ahyp:hlinkClr xmlns:ahyp="http://schemas.microsoft.com/office/drawing/2018/hyperlinkcolor" val="tx"/>
                    </a:ext>
                  </a:extLst>
                </a:hlinkClick>
              </a:rPr>
              <a:t> </a:t>
            </a:r>
            <a:r>
              <a:rPr lang="ru-RU" b="0" i="0" u="sng" dirty="0" err="1">
                <a:effectLst/>
                <a:latin typeface="Verdana" panose="020B0604030504040204" pitchFamily="34" charset="0"/>
                <a:hlinkClick r:id="rId4">
                  <a:extLst>
                    <a:ext uri="{A12FA001-AC4F-418D-AE19-62706E023703}">
                      <ahyp:hlinkClr xmlns:ahyp="http://schemas.microsoft.com/office/drawing/2018/hyperlinkcolor" val="tx"/>
                    </a:ext>
                  </a:extLst>
                </a:hlinkClick>
              </a:rPr>
              <a:t>політика</a:t>
            </a:r>
            <a:r>
              <a:rPr lang="ru-RU" b="0" i="0" u="sng" dirty="0">
                <a:effectLst/>
                <a:latin typeface="Verdana" panose="020B0604030504040204" pitchFamily="34" charset="0"/>
                <a:hlinkClick r:id="rId4">
                  <a:extLst>
                    <a:ext uri="{A12FA001-AC4F-418D-AE19-62706E023703}">
                      <ahyp:hlinkClr xmlns:ahyp="http://schemas.microsoft.com/office/drawing/2018/hyperlinkcolor" val="tx"/>
                    </a:ext>
                  </a:extLst>
                </a:hlinkClick>
              </a:rPr>
              <a:t> та </a:t>
            </a:r>
            <a:r>
              <a:rPr lang="ru-RU" b="0" i="0" u="sng" dirty="0" err="1">
                <a:effectLst/>
                <a:latin typeface="Verdana" panose="020B0604030504040204" pitchFamily="34" charset="0"/>
                <a:hlinkClick r:id="rId4">
                  <a:extLst>
                    <a:ext uri="{A12FA001-AC4F-418D-AE19-62706E023703}">
                      <ahyp:hlinkClr xmlns:ahyp="http://schemas.microsoft.com/office/drawing/2018/hyperlinkcolor" val="tx"/>
                    </a:ext>
                  </a:extLst>
                </a:hlinkClick>
              </a:rPr>
              <a:t>актуальні</a:t>
            </a:r>
            <a:r>
              <a:rPr lang="ru-RU" b="0" i="0" u="sng" dirty="0">
                <a:effectLst/>
                <a:latin typeface="Verdana" panose="020B0604030504040204" pitchFamily="34" charset="0"/>
                <a:hlinkClick r:id="rId4">
                  <a:extLst>
                    <a:ext uri="{A12FA001-AC4F-418D-AE19-62706E023703}">
                      <ahyp:hlinkClr xmlns:ahyp="http://schemas.microsoft.com/office/drawing/2018/hyperlinkcolor" val="tx"/>
                    </a:ext>
                  </a:extLst>
                </a:hlinkClick>
              </a:rPr>
              <a:t> </a:t>
            </a:r>
            <a:r>
              <a:rPr lang="ru-RU" b="0" i="0" u="sng" dirty="0" err="1">
                <a:effectLst/>
                <a:latin typeface="Verdana" panose="020B0604030504040204" pitchFamily="34" charset="0"/>
                <a:hlinkClick r:id="rId4">
                  <a:extLst>
                    <a:ext uri="{A12FA001-AC4F-418D-AE19-62706E023703}">
                      <ahyp:hlinkClr xmlns:ahyp="http://schemas.microsoft.com/office/drawing/2018/hyperlinkcolor" val="tx"/>
                    </a:ext>
                  </a:extLst>
                </a:hlinkClick>
              </a:rPr>
              <a:t>проблеми</a:t>
            </a:r>
            <a:r>
              <a:rPr lang="ru-RU" b="0" i="0" u="sng" dirty="0">
                <a:effectLst/>
                <a:latin typeface="Verdana" panose="020B0604030504040204" pitchFamily="34" charset="0"/>
                <a:hlinkClick r:id="rId4">
                  <a:extLst>
                    <a:ext uri="{A12FA001-AC4F-418D-AE19-62706E023703}">
                      <ahyp:hlinkClr xmlns:ahyp="http://schemas.microsoft.com/office/drawing/2018/hyperlinkcolor" val="tx"/>
                    </a:ext>
                  </a:extLst>
                </a:hlinkClick>
              </a:rPr>
              <a:t> </a:t>
            </a:r>
            <a:r>
              <a:rPr lang="ru-RU" b="0" i="0" u="sng" dirty="0" err="1">
                <a:effectLst/>
                <a:latin typeface="Verdana" panose="020B0604030504040204" pitchFamily="34" charset="0"/>
                <a:hlinkClick r:id="rId4">
                  <a:extLst>
                    <a:ext uri="{A12FA001-AC4F-418D-AE19-62706E023703}">
                      <ahyp:hlinkClr xmlns:ahyp="http://schemas.microsoft.com/office/drawing/2018/hyperlinkcolor" val="tx"/>
                    </a:ext>
                  </a:extLst>
                </a:hlinkClick>
              </a:rPr>
              <a:t>економічної</a:t>
            </a:r>
            <a:r>
              <a:rPr lang="ru-RU" b="0" i="0" u="sng" dirty="0">
                <a:effectLst/>
                <a:latin typeface="Verdana" panose="020B0604030504040204" pitchFamily="34" charset="0"/>
                <a:hlinkClick r:id="rId4">
                  <a:extLst>
                    <a:ext uri="{A12FA001-AC4F-418D-AE19-62706E023703}">
                      <ahyp:hlinkClr xmlns:ahyp="http://schemas.microsoft.com/office/drawing/2018/hyperlinkcolor" val="tx"/>
                    </a:ext>
                  </a:extLst>
                </a:hlinkClick>
              </a:rPr>
              <a:t> </a:t>
            </a:r>
            <a:r>
              <a:rPr lang="ru-RU" b="0" i="0" u="sng" dirty="0" err="1">
                <a:effectLst/>
                <a:latin typeface="Verdana" panose="020B0604030504040204" pitchFamily="34" charset="0"/>
                <a:hlinkClick r:id="rId4">
                  <a:extLst>
                    <a:ext uri="{A12FA001-AC4F-418D-AE19-62706E023703}">
                      <ahyp:hlinkClr xmlns:ahyp="http://schemas.microsoft.com/office/drawing/2018/hyperlinkcolor" val="tx"/>
                    </a:ext>
                  </a:extLst>
                </a:hlinkClick>
              </a:rPr>
              <a:t>безпеки</a:t>
            </a:r>
            <a:r>
              <a:rPr lang="ru-RU" b="0" i="0" u="sng" dirty="0">
                <a:effectLst/>
                <a:latin typeface="Verdana" panose="020B0604030504040204" pitchFamily="34" charset="0"/>
                <a:hlinkClick r:id="rId4">
                  <a:extLst>
                    <a:ext uri="{A12FA001-AC4F-418D-AE19-62706E023703}">
                      <ahyp:hlinkClr xmlns:ahyp="http://schemas.microsoft.com/office/drawing/2018/hyperlinkcolor" val="tx"/>
                    </a:ext>
                  </a:extLst>
                </a:hlinkClick>
              </a:rPr>
              <a:t> </a:t>
            </a:r>
            <a:r>
              <a:rPr lang="ru-RU" b="0" i="0" u="sng" dirty="0" err="1">
                <a:effectLst/>
                <a:latin typeface="Verdana" panose="020B0604030504040204" pitchFamily="34" charset="0"/>
                <a:hlinkClick r:id="rId4">
                  <a:extLst>
                    <a:ext uri="{A12FA001-AC4F-418D-AE19-62706E023703}">
                      <ahyp:hlinkClr xmlns:ahyp="http://schemas.microsoft.com/office/drawing/2018/hyperlinkcolor" val="tx"/>
                    </a:ext>
                  </a:extLst>
                </a:hlinkClick>
              </a:rPr>
              <a:t>України</a:t>
            </a:r>
            <a:r>
              <a:rPr lang="ru-RU" b="0" i="0" u="sng" dirty="0">
                <a:effectLst/>
                <a:latin typeface="Verdana" panose="020B0604030504040204" pitchFamily="34" charset="0"/>
                <a:hlinkClick r:id="rId4">
                  <a:extLst>
                    <a:ext uri="{A12FA001-AC4F-418D-AE19-62706E023703}">
                      <ahyp:hlinkClr xmlns:ahyp="http://schemas.microsoft.com/office/drawing/2018/hyperlinkcolor" val="tx"/>
                    </a:ext>
                  </a:extLst>
                </a:hlinkClick>
              </a:rPr>
              <a:t>», 8 </a:t>
            </a:r>
            <a:r>
              <a:rPr lang="ru-RU" b="0" i="0" u="sng" dirty="0" err="1">
                <a:effectLst/>
                <a:latin typeface="Verdana" panose="020B0604030504040204" pitchFamily="34" charset="0"/>
                <a:hlinkClick r:id="rId4">
                  <a:extLst>
                    <a:ext uri="{A12FA001-AC4F-418D-AE19-62706E023703}">
                      <ahyp:hlinkClr xmlns:ahyp="http://schemas.microsoft.com/office/drawing/2018/hyperlinkcolor" val="tx"/>
                    </a:ext>
                  </a:extLst>
                </a:hlinkClick>
              </a:rPr>
              <a:t>грудня</a:t>
            </a:r>
            <a:r>
              <a:rPr lang="ru-RU" b="0" i="0" u="sng" dirty="0">
                <a:effectLst/>
                <a:latin typeface="Verdana" panose="020B0604030504040204" pitchFamily="34" charset="0"/>
                <a:hlinkClick r:id="rId4">
                  <a:extLst>
                    <a:ext uri="{A12FA001-AC4F-418D-AE19-62706E023703}">
                      <ahyp:hlinkClr xmlns:ahyp="http://schemas.microsoft.com/office/drawing/2018/hyperlinkcolor" val="tx"/>
                    </a:ext>
                  </a:extLst>
                </a:hlinkClick>
              </a:rPr>
              <a:t> 2021 р.</a:t>
            </a:r>
            <a:endParaRPr lang="uk-UA" dirty="0"/>
          </a:p>
        </p:txBody>
      </p:sp>
      <p:sp>
        <p:nvSpPr>
          <p:cNvPr id="11" name="TextBox 10">
            <a:extLst>
              <a:ext uri="{FF2B5EF4-FFF2-40B4-BE49-F238E27FC236}">
                <a16:creationId xmlns:a16="http://schemas.microsoft.com/office/drawing/2014/main" id="{C484EDFD-FBDA-D1E8-EB96-6C441A4AF6D2}"/>
              </a:ext>
            </a:extLst>
          </p:cNvPr>
          <p:cNvSpPr txBox="1"/>
          <p:nvPr/>
        </p:nvSpPr>
        <p:spPr>
          <a:xfrm>
            <a:off x="3305187" y="4597523"/>
            <a:ext cx="5836431" cy="646331"/>
          </a:xfrm>
          <a:prstGeom prst="rect">
            <a:avLst/>
          </a:prstGeom>
          <a:noFill/>
        </p:spPr>
        <p:txBody>
          <a:bodyPr wrap="square">
            <a:spAutoFit/>
          </a:bodyPr>
          <a:lstStyle/>
          <a:p>
            <a:r>
              <a:rPr lang="ru-RU" b="0" i="0" u="sng" dirty="0" err="1">
                <a:effectLst/>
                <a:latin typeface="Verdana" panose="020B0604030504040204" pitchFamily="34" charset="0"/>
                <a:hlinkClick r:id="rId5">
                  <a:extLst>
                    <a:ext uri="{A12FA001-AC4F-418D-AE19-62706E023703}">
                      <ahyp:hlinkClr xmlns:ahyp="http://schemas.microsoft.com/office/drawing/2018/hyperlinkcolor" val="tx"/>
                    </a:ext>
                  </a:extLst>
                </a:hlinkClick>
              </a:rPr>
              <a:t>Круглий</a:t>
            </a:r>
            <a:r>
              <a:rPr lang="ru-RU" b="0" i="0" u="sng" dirty="0">
                <a:effectLst/>
                <a:latin typeface="Verdana" panose="020B0604030504040204" pitchFamily="34" charset="0"/>
                <a:hlinkClick r:id="rId5">
                  <a:extLst>
                    <a:ext uri="{A12FA001-AC4F-418D-AE19-62706E023703}">
                      <ahyp:hlinkClr xmlns:ahyp="http://schemas.microsoft.com/office/drawing/2018/hyperlinkcolor" val="tx"/>
                    </a:ext>
                  </a:extLst>
                </a:hlinkClick>
              </a:rPr>
              <a:t> </a:t>
            </a:r>
            <a:r>
              <a:rPr lang="ru-RU" b="0" i="0" u="sng" dirty="0" err="1">
                <a:effectLst/>
                <a:latin typeface="Verdana" panose="020B0604030504040204" pitchFamily="34" charset="0"/>
                <a:hlinkClick r:id="rId5">
                  <a:extLst>
                    <a:ext uri="{A12FA001-AC4F-418D-AE19-62706E023703}">
                      <ahyp:hlinkClr xmlns:ahyp="http://schemas.microsoft.com/office/drawing/2018/hyperlinkcolor" val="tx"/>
                    </a:ext>
                  </a:extLst>
                </a:hlinkClick>
              </a:rPr>
              <a:t>стіл</a:t>
            </a:r>
            <a:r>
              <a:rPr lang="ru-RU" b="0" i="0" u="sng" dirty="0">
                <a:effectLst/>
                <a:latin typeface="Verdana" panose="020B0604030504040204" pitchFamily="34" charset="0"/>
                <a:hlinkClick r:id="rId5">
                  <a:extLst>
                    <a:ext uri="{A12FA001-AC4F-418D-AE19-62706E023703}">
                      <ahyp:hlinkClr xmlns:ahyp="http://schemas.microsoft.com/office/drawing/2018/hyperlinkcolor" val="tx"/>
                    </a:ext>
                  </a:extLst>
                </a:hlinkClick>
              </a:rPr>
              <a:t> “</a:t>
            </a:r>
            <a:r>
              <a:rPr lang="ru-RU" b="0" i="0" u="sng" dirty="0" err="1">
                <a:effectLst/>
                <a:latin typeface="Verdana" panose="020B0604030504040204" pitchFamily="34" charset="0"/>
                <a:hlinkClick r:id="rId5">
                  <a:extLst>
                    <a:ext uri="{A12FA001-AC4F-418D-AE19-62706E023703}">
                      <ahyp:hlinkClr xmlns:ahyp="http://schemas.microsoft.com/office/drawing/2018/hyperlinkcolor" val="tx"/>
                    </a:ext>
                  </a:extLst>
                </a:hlinkClick>
              </a:rPr>
              <a:t>Фінансові</a:t>
            </a:r>
            <a:r>
              <a:rPr lang="ru-RU" b="0" i="0" u="sng" dirty="0">
                <a:effectLst/>
                <a:latin typeface="Verdana" panose="020B0604030504040204" pitchFamily="34" charset="0"/>
                <a:hlinkClick r:id="rId5">
                  <a:extLst>
                    <a:ext uri="{A12FA001-AC4F-418D-AE19-62706E023703}">
                      <ahyp:hlinkClr xmlns:ahyp="http://schemas.microsoft.com/office/drawing/2018/hyperlinkcolor" val="tx"/>
                    </a:ext>
                  </a:extLst>
                </a:hlinkClick>
              </a:rPr>
              <a:t> </a:t>
            </a:r>
            <a:r>
              <a:rPr lang="ru-RU" b="0" i="0" u="sng" dirty="0" err="1">
                <a:effectLst/>
                <a:latin typeface="Verdana" panose="020B0604030504040204" pitchFamily="34" charset="0"/>
                <a:hlinkClick r:id="rId5">
                  <a:extLst>
                    <a:ext uri="{A12FA001-AC4F-418D-AE19-62706E023703}">
                      <ahyp:hlinkClr xmlns:ahyp="http://schemas.microsoft.com/office/drawing/2018/hyperlinkcolor" val="tx"/>
                    </a:ext>
                  </a:extLst>
                </a:hlinkClick>
              </a:rPr>
              <a:t>новації</a:t>
            </a:r>
            <a:r>
              <a:rPr lang="ru-RU" b="0" i="0" u="sng" dirty="0">
                <a:effectLst/>
                <a:latin typeface="Verdana" panose="020B0604030504040204" pitchFamily="34" charset="0"/>
                <a:hlinkClick r:id="rId5">
                  <a:extLst>
                    <a:ext uri="{A12FA001-AC4F-418D-AE19-62706E023703}">
                      <ahyp:hlinkClr xmlns:ahyp="http://schemas.microsoft.com/office/drawing/2018/hyperlinkcolor" val="tx"/>
                    </a:ext>
                  </a:extLst>
                </a:hlinkClick>
              </a:rPr>
              <a:t> для </a:t>
            </a:r>
            <a:r>
              <a:rPr lang="ru-RU" b="0" i="0" u="sng" dirty="0" err="1">
                <a:effectLst/>
                <a:latin typeface="Verdana" panose="020B0604030504040204" pitchFamily="34" charset="0"/>
                <a:hlinkClick r:id="rId5">
                  <a:extLst>
                    <a:ext uri="{A12FA001-AC4F-418D-AE19-62706E023703}">
                      <ahyp:hlinkClr xmlns:ahyp="http://schemas.microsoft.com/office/drawing/2018/hyperlinkcolor" val="tx"/>
                    </a:ext>
                  </a:extLst>
                </a:hlinkClick>
              </a:rPr>
              <a:t>ведення</a:t>
            </a:r>
            <a:r>
              <a:rPr lang="ru-RU" b="0" i="0" u="sng" dirty="0">
                <a:effectLst/>
                <a:latin typeface="Verdana" panose="020B0604030504040204" pitchFamily="34" charset="0"/>
                <a:hlinkClick r:id="rId5">
                  <a:extLst>
                    <a:ext uri="{A12FA001-AC4F-418D-AE19-62706E023703}">
                      <ahyp:hlinkClr xmlns:ahyp="http://schemas.microsoft.com/office/drawing/2018/hyperlinkcolor" val="tx"/>
                    </a:ext>
                  </a:extLst>
                </a:hlinkClick>
              </a:rPr>
              <a:t> </a:t>
            </a:r>
            <a:r>
              <a:rPr lang="ru-RU" b="0" i="0" u="sng" dirty="0" err="1">
                <a:effectLst/>
                <a:latin typeface="Verdana" panose="020B0604030504040204" pitchFamily="34" charset="0"/>
                <a:hlinkClick r:id="rId5">
                  <a:extLst>
                    <a:ext uri="{A12FA001-AC4F-418D-AE19-62706E023703}">
                      <ahyp:hlinkClr xmlns:ahyp="http://schemas.microsoft.com/office/drawing/2018/hyperlinkcolor" val="tx"/>
                    </a:ext>
                  </a:extLst>
                </a:hlinkClick>
              </a:rPr>
              <a:t>бізнесу</a:t>
            </a:r>
            <a:r>
              <a:rPr lang="ru-RU" b="0" i="0" u="sng" dirty="0">
                <a:effectLst/>
                <a:latin typeface="Verdana" panose="020B0604030504040204" pitchFamily="34" charset="0"/>
                <a:hlinkClick r:id="rId5">
                  <a:extLst>
                    <a:ext uri="{A12FA001-AC4F-418D-AE19-62706E023703}">
                      <ahyp:hlinkClr xmlns:ahyp="http://schemas.microsoft.com/office/drawing/2018/hyperlinkcolor" val="tx"/>
                    </a:ext>
                  </a:extLst>
                </a:hlinkClick>
              </a:rPr>
              <a:t> в </a:t>
            </a:r>
            <a:r>
              <a:rPr lang="ru-RU" b="0" i="0" u="sng" dirty="0" err="1">
                <a:effectLst/>
                <a:latin typeface="Verdana" panose="020B0604030504040204" pitchFamily="34" charset="0"/>
                <a:hlinkClick r:id="rId5">
                  <a:extLst>
                    <a:ext uri="{A12FA001-AC4F-418D-AE19-62706E023703}">
                      <ahyp:hlinkClr xmlns:ahyp="http://schemas.microsoft.com/office/drawing/2018/hyperlinkcolor" val="tx"/>
                    </a:ext>
                  </a:extLst>
                </a:hlinkClick>
              </a:rPr>
              <a:t>сучасних</a:t>
            </a:r>
            <a:r>
              <a:rPr lang="ru-RU" b="0" i="0" u="sng" dirty="0">
                <a:effectLst/>
                <a:latin typeface="Verdana" panose="020B0604030504040204" pitchFamily="34" charset="0"/>
                <a:hlinkClick r:id="rId5">
                  <a:extLst>
                    <a:ext uri="{A12FA001-AC4F-418D-AE19-62706E023703}">
                      <ahyp:hlinkClr xmlns:ahyp="http://schemas.microsoft.com/office/drawing/2018/hyperlinkcolor" val="tx"/>
                    </a:ext>
                  </a:extLst>
                </a:hlinkClick>
              </a:rPr>
              <a:t> </a:t>
            </a:r>
            <a:r>
              <a:rPr lang="ru-RU" b="0" i="0" u="sng" dirty="0" err="1">
                <a:effectLst/>
                <a:latin typeface="Verdana" panose="020B0604030504040204" pitchFamily="34" charset="0"/>
                <a:hlinkClick r:id="rId5">
                  <a:extLst>
                    <a:ext uri="{A12FA001-AC4F-418D-AE19-62706E023703}">
                      <ahyp:hlinkClr xmlns:ahyp="http://schemas.microsoft.com/office/drawing/2018/hyperlinkcolor" val="tx"/>
                    </a:ext>
                  </a:extLst>
                </a:hlinkClick>
              </a:rPr>
              <a:t>умовах</a:t>
            </a:r>
            <a:r>
              <a:rPr lang="ru-RU" b="0" i="0" u="sng" dirty="0">
                <a:effectLst/>
                <a:latin typeface="Verdana" panose="020B0604030504040204" pitchFamily="34" charset="0"/>
                <a:hlinkClick r:id="rId5">
                  <a:extLst>
                    <a:ext uri="{A12FA001-AC4F-418D-AE19-62706E023703}">
                      <ahyp:hlinkClr xmlns:ahyp="http://schemas.microsoft.com/office/drawing/2018/hyperlinkcolor" val="tx"/>
                    </a:ext>
                  </a:extLst>
                </a:hlinkClick>
              </a:rPr>
              <a:t>”, 18 </a:t>
            </a:r>
            <a:r>
              <a:rPr lang="ru-RU" b="0" i="0" u="sng" dirty="0" err="1">
                <a:effectLst/>
                <a:latin typeface="Verdana" panose="020B0604030504040204" pitchFamily="34" charset="0"/>
                <a:hlinkClick r:id="rId5">
                  <a:extLst>
                    <a:ext uri="{A12FA001-AC4F-418D-AE19-62706E023703}">
                      <ahyp:hlinkClr xmlns:ahyp="http://schemas.microsoft.com/office/drawing/2018/hyperlinkcolor" val="tx"/>
                    </a:ext>
                  </a:extLst>
                </a:hlinkClick>
              </a:rPr>
              <a:t>травня</a:t>
            </a:r>
            <a:r>
              <a:rPr lang="ru-RU" b="0" i="0" u="sng" dirty="0">
                <a:effectLst/>
                <a:latin typeface="Verdana" panose="020B0604030504040204" pitchFamily="34" charset="0"/>
                <a:hlinkClick r:id="rId5">
                  <a:extLst>
                    <a:ext uri="{A12FA001-AC4F-418D-AE19-62706E023703}">
                      <ahyp:hlinkClr xmlns:ahyp="http://schemas.microsoft.com/office/drawing/2018/hyperlinkcolor" val="tx"/>
                    </a:ext>
                  </a:extLst>
                </a:hlinkClick>
              </a:rPr>
              <a:t> 2022 р.</a:t>
            </a:r>
            <a:endParaRPr lang="uk-UA" dirty="0"/>
          </a:p>
        </p:txBody>
      </p:sp>
    </p:spTree>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9" name="Group 78">
            <a:extLst>
              <a:ext uri="{FF2B5EF4-FFF2-40B4-BE49-F238E27FC236}">
                <a16:creationId xmlns:a16="http://schemas.microsoft.com/office/drawing/2014/main" id="{02FF0CD5-01EA-414C-9FBA-91289523E9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80" name="Straight Connector 79">
              <a:extLst>
                <a:ext uri="{FF2B5EF4-FFF2-40B4-BE49-F238E27FC236}">
                  <a16:creationId xmlns:a16="http://schemas.microsoft.com/office/drawing/2014/main" id="{A89E0603-B9E3-42E1-B1E1-D3A0F06880A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8C08529B-533A-4987-835C-B6FE3960CFB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82" name="Rectangle 23">
              <a:extLst>
                <a:ext uri="{FF2B5EF4-FFF2-40B4-BE49-F238E27FC236}">
                  <a16:creationId xmlns:a16="http://schemas.microsoft.com/office/drawing/2014/main" id="{ADF3602E-6539-4E90-9B34-A1564E8898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3" name="Rectangle 25">
              <a:extLst>
                <a:ext uri="{FF2B5EF4-FFF2-40B4-BE49-F238E27FC236}">
                  <a16:creationId xmlns:a16="http://schemas.microsoft.com/office/drawing/2014/main" id="{45B7B2BF-6C30-4E7C-9B92-89931CAC5E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4" name="Isosceles Triangle 83">
              <a:extLst>
                <a:ext uri="{FF2B5EF4-FFF2-40B4-BE49-F238E27FC236}">
                  <a16:creationId xmlns:a16="http://schemas.microsoft.com/office/drawing/2014/main" id="{D902BF1F-1CD4-4757-8E37-E537850CD8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85" name="Rectangle 27">
              <a:extLst>
                <a:ext uri="{FF2B5EF4-FFF2-40B4-BE49-F238E27FC236}">
                  <a16:creationId xmlns:a16="http://schemas.microsoft.com/office/drawing/2014/main" id="{EC181138-86B5-48DD-A9CF-E1B4244323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6" name="Rectangle 28">
              <a:extLst>
                <a:ext uri="{FF2B5EF4-FFF2-40B4-BE49-F238E27FC236}">
                  <a16:creationId xmlns:a16="http://schemas.microsoft.com/office/drawing/2014/main" id="{2AFEC3B7-B6F9-4F8D-BB1D-1CB5D59A87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7" name="Rectangle 29">
              <a:extLst>
                <a:ext uri="{FF2B5EF4-FFF2-40B4-BE49-F238E27FC236}">
                  <a16:creationId xmlns:a16="http://schemas.microsoft.com/office/drawing/2014/main" id="{C7CFEC2C-F42F-4B3F-82EB-A23DD21C7F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8" name="Isosceles Triangle 87">
              <a:extLst>
                <a:ext uri="{FF2B5EF4-FFF2-40B4-BE49-F238E27FC236}">
                  <a16:creationId xmlns:a16="http://schemas.microsoft.com/office/drawing/2014/main" id="{E29569A7-8B01-47AE-86AA-D0BE37E984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9" name="Isosceles Triangle 88">
              <a:extLst>
                <a:ext uri="{FF2B5EF4-FFF2-40B4-BE49-F238E27FC236}">
                  <a16:creationId xmlns:a16="http://schemas.microsoft.com/office/drawing/2014/main" id="{2E15773A-78BA-459D-840F-CA90AB9668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 name="Прямоугольник 2"/>
          <p:cNvSpPr/>
          <p:nvPr/>
        </p:nvSpPr>
        <p:spPr>
          <a:xfrm>
            <a:off x="3231685" y="790713"/>
            <a:ext cx="3836082" cy="1320800"/>
          </a:xfrm>
          <a:prstGeom prst="rect">
            <a:avLst/>
          </a:prstGeom>
        </p:spPr>
        <p:txBody>
          <a:bodyPr vert="horz" lIns="91440" tIns="45720" rIns="91440" bIns="45720" rtlCol="0" anchor="t">
            <a:normAutofit/>
          </a:bodyPr>
          <a:lstStyle/>
          <a:p>
            <a:pPr defTabSz="457200">
              <a:spcAft>
                <a:spcPts val="600"/>
              </a:spcAft>
            </a:pPr>
            <a:r>
              <a:rPr lang="en-US" sz="2800" b="1" dirty="0" err="1">
                <a:solidFill>
                  <a:schemeClr val="accent1"/>
                </a:solidFill>
                <a:latin typeface="+mj-lt"/>
                <a:ea typeface="+mj-ea"/>
                <a:cs typeface="+mj-cs"/>
              </a:rPr>
              <a:t>Наукові</a:t>
            </a:r>
            <a:r>
              <a:rPr lang="en-US" sz="2800" b="1" dirty="0">
                <a:solidFill>
                  <a:schemeClr val="accent1"/>
                </a:solidFill>
                <a:latin typeface="+mj-lt"/>
                <a:ea typeface="+mj-ea"/>
                <a:cs typeface="+mj-cs"/>
              </a:rPr>
              <a:t> </a:t>
            </a:r>
            <a:r>
              <a:rPr lang="en-US" sz="2800" b="1" dirty="0" err="1">
                <a:solidFill>
                  <a:schemeClr val="accent1"/>
                </a:solidFill>
                <a:latin typeface="+mj-lt"/>
                <a:ea typeface="+mj-ea"/>
                <a:cs typeface="+mj-cs"/>
              </a:rPr>
              <a:t>проекти</a:t>
            </a:r>
            <a:r>
              <a:rPr lang="en-US" sz="2800" b="1" dirty="0">
                <a:solidFill>
                  <a:schemeClr val="accent1"/>
                </a:solidFill>
                <a:latin typeface="+mj-lt"/>
                <a:ea typeface="+mj-ea"/>
                <a:cs typeface="+mj-cs"/>
              </a:rPr>
              <a:t> </a:t>
            </a:r>
            <a:r>
              <a:rPr lang="en-US" sz="2800" b="1" dirty="0" err="1">
                <a:solidFill>
                  <a:schemeClr val="accent1"/>
                </a:solidFill>
                <a:latin typeface="+mj-lt"/>
                <a:ea typeface="+mj-ea"/>
                <a:cs typeface="+mj-cs"/>
              </a:rPr>
              <a:t>та</a:t>
            </a:r>
            <a:r>
              <a:rPr lang="en-US" sz="2800" b="1" dirty="0">
                <a:solidFill>
                  <a:schemeClr val="accent1"/>
                </a:solidFill>
                <a:latin typeface="+mj-lt"/>
                <a:ea typeface="+mj-ea"/>
                <a:cs typeface="+mj-cs"/>
              </a:rPr>
              <a:t> </a:t>
            </a:r>
            <a:r>
              <a:rPr lang="en-US" sz="2800" b="1" dirty="0" err="1">
                <a:solidFill>
                  <a:schemeClr val="accent1"/>
                </a:solidFill>
                <a:latin typeface="+mj-lt"/>
                <a:ea typeface="+mj-ea"/>
                <a:cs typeface="+mj-cs"/>
              </a:rPr>
              <a:t>гранти</a:t>
            </a:r>
            <a:r>
              <a:rPr lang="en-US" sz="2800" b="1" dirty="0">
                <a:solidFill>
                  <a:schemeClr val="accent1"/>
                </a:solidFill>
                <a:latin typeface="+mj-lt"/>
                <a:ea typeface="+mj-ea"/>
                <a:cs typeface="+mj-cs"/>
              </a:rPr>
              <a:t>:</a:t>
            </a:r>
          </a:p>
        </p:txBody>
      </p:sp>
      <p:pic>
        <p:nvPicPr>
          <p:cNvPr id="1028" name="Picture 4">
            <a:extLst>
              <a:ext uri="{FF2B5EF4-FFF2-40B4-BE49-F238E27FC236}">
                <a16:creationId xmlns:a16="http://schemas.microsoft.com/office/drawing/2014/main" id="{1626225D-CC82-472F-B3E3-9C416F164C76}"/>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r="-5" b="123"/>
          <a:stretch/>
        </p:blipFill>
        <p:spPr bwMode="auto">
          <a:xfrm>
            <a:off x="445236" y="10"/>
            <a:ext cx="2575023" cy="1714490"/>
          </a:xfrm>
          <a:custGeom>
            <a:avLst/>
            <a:gdLst/>
            <a:ahLst/>
            <a:cxnLst/>
            <a:rect l="l" t="t" r="r" b="b"/>
            <a:pathLst>
              <a:path w="3433363" h="1714500">
                <a:moveTo>
                  <a:pt x="254958" y="0"/>
                </a:moveTo>
                <a:lnTo>
                  <a:pt x="3433363" y="0"/>
                </a:lnTo>
                <a:lnTo>
                  <a:pt x="3386734" y="312174"/>
                </a:lnTo>
                <a:lnTo>
                  <a:pt x="3386620" y="312174"/>
                </a:lnTo>
                <a:lnTo>
                  <a:pt x="3177155" y="1714500"/>
                </a:lnTo>
                <a:lnTo>
                  <a:pt x="0" y="1714500"/>
                </a:lnTo>
                <a:close/>
              </a:path>
            </a:pathLst>
          </a:cu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5C584457-516A-4925-A446-E6C8AD7E041C}"/>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t="91" r="-3" b="-3"/>
          <a:stretch/>
        </p:blipFill>
        <p:spPr bwMode="auto">
          <a:xfrm>
            <a:off x="254018" y="1714500"/>
            <a:ext cx="2574085" cy="1714500"/>
          </a:xfrm>
          <a:custGeom>
            <a:avLst/>
            <a:gdLst/>
            <a:ahLst/>
            <a:cxnLst/>
            <a:rect l="l" t="t" r="r" b="b"/>
            <a:pathLst>
              <a:path w="3432113" h="1714500">
                <a:moveTo>
                  <a:pt x="254958" y="0"/>
                </a:moveTo>
                <a:lnTo>
                  <a:pt x="3432113" y="0"/>
                </a:lnTo>
                <a:lnTo>
                  <a:pt x="3176018" y="1714500"/>
                </a:lnTo>
                <a:lnTo>
                  <a:pt x="0" y="1714500"/>
                </a:lnTo>
                <a:close/>
              </a:path>
            </a:pathLst>
          </a:cu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CC4488D5-46EA-41BD-9E07-0ED23C3B1A0D}"/>
              </a:ext>
            </a:extLst>
          </p:cNvPr>
          <p:cNvPicPr>
            <a:picLocks noChangeAspect="1" noChangeArrowheads="1"/>
          </p:cNvPicPr>
          <p:nvPr/>
        </p:nvPicPr>
        <p:blipFill rotWithShape="1">
          <a:blip r:embed="rId4">
            <a:alphaModFix/>
            <a:extLst>
              <a:ext uri="{28A0092B-C50C-407E-A947-70E740481C1C}">
                <a14:useLocalDpi xmlns:a14="http://schemas.microsoft.com/office/drawing/2010/main" val="0"/>
              </a:ext>
            </a:extLst>
          </a:blip>
          <a:srcRect r="-5" b="52"/>
          <a:stretch/>
        </p:blipFill>
        <p:spPr bwMode="auto">
          <a:xfrm>
            <a:off x="62799" y="3429000"/>
            <a:ext cx="2573232" cy="1714500"/>
          </a:xfrm>
          <a:custGeom>
            <a:avLst/>
            <a:gdLst/>
            <a:ahLst/>
            <a:cxnLst/>
            <a:rect l="l" t="t" r="r" b="b"/>
            <a:pathLst>
              <a:path w="3430976" h="1714500">
                <a:moveTo>
                  <a:pt x="254958" y="0"/>
                </a:moveTo>
                <a:lnTo>
                  <a:pt x="3430976" y="0"/>
                </a:lnTo>
                <a:lnTo>
                  <a:pt x="3174882" y="1714500"/>
                </a:lnTo>
                <a:lnTo>
                  <a:pt x="0" y="1714500"/>
                </a:lnTo>
                <a:close/>
              </a:path>
            </a:pathLst>
          </a:cu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EF9BFCB0-2B0E-4780-91C5-964827F2631A}"/>
              </a:ext>
            </a:extLst>
          </p:cNvPr>
          <p:cNvPicPr>
            <a:picLocks noChangeAspect="1" noChangeArrowheads="1"/>
          </p:cNvPicPr>
          <p:nvPr/>
        </p:nvPicPr>
        <p:blipFill rotWithShape="1">
          <a:blip r:embed="rId5">
            <a:alphaModFix/>
            <a:extLst>
              <a:ext uri="{28A0092B-C50C-407E-A947-70E740481C1C}">
                <a14:useLocalDpi xmlns:a14="http://schemas.microsoft.com/office/drawing/2010/main" val="0"/>
              </a:ext>
            </a:extLst>
          </a:blip>
          <a:srcRect r="5446"/>
          <a:stretch/>
        </p:blipFill>
        <p:spPr bwMode="auto">
          <a:xfrm>
            <a:off x="-7974" y="5127992"/>
            <a:ext cx="2453672" cy="1730008"/>
          </a:xfrm>
          <a:custGeom>
            <a:avLst/>
            <a:gdLst/>
            <a:ahLst/>
            <a:cxnLst/>
            <a:rect l="l" t="t" r="r" b="b"/>
            <a:pathLst>
              <a:path w="3271564" h="1730008">
                <a:moveTo>
                  <a:pt x="96673" y="0"/>
                </a:moveTo>
                <a:lnTo>
                  <a:pt x="3271564" y="0"/>
                </a:lnTo>
                <a:lnTo>
                  <a:pt x="3013153" y="1730008"/>
                </a:lnTo>
                <a:lnTo>
                  <a:pt x="0" y="1730008"/>
                </a:lnTo>
                <a:lnTo>
                  <a:pt x="0" y="650088"/>
                </a:lnTo>
                <a:close/>
              </a:path>
            </a:pathLst>
          </a:custGeom>
          <a:noFill/>
          <a:extLst>
            <a:ext uri="{909E8E84-426E-40DD-AFC4-6F175D3DCCD1}">
              <a14:hiddenFill xmlns:a14="http://schemas.microsoft.com/office/drawing/2010/main">
                <a:solidFill>
                  <a:srgbClr val="FFFFFF"/>
                </a:solidFill>
              </a14:hiddenFill>
            </a:ext>
          </a:extLst>
        </p:spPr>
      </p:pic>
      <p:sp>
        <p:nvSpPr>
          <p:cNvPr id="91" name="Isosceles Triangle 30">
            <a:extLst>
              <a:ext uri="{FF2B5EF4-FFF2-40B4-BE49-F238E27FC236}">
                <a16:creationId xmlns:a16="http://schemas.microsoft.com/office/drawing/2014/main" id="{E09C6EA1-A72F-431C-A81E-14B793A288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7975" y="0"/>
            <a:ext cx="63194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93" name="Straight Connector 92">
            <a:extLst>
              <a:ext uri="{FF2B5EF4-FFF2-40B4-BE49-F238E27FC236}">
                <a16:creationId xmlns:a16="http://schemas.microsoft.com/office/drawing/2014/main" id="{F335CC31-F319-461D-9045-F34BF78A2F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4034" y="1714500"/>
            <a:ext cx="240456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B7BCA152-E42A-42E3-8DE8-3C8B59DCB84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37816" y="3421959"/>
            <a:ext cx="240456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041DA940-D863-420D-A3F8-9F997C09FA4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712" y="5127992"/>
            <a:ext cx="240456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9" name="Isosceles Triangle 30">
            <a:extLst>
              <a:ext uri="{FF2B5EF4-FFF2-40B4-BE49-F238E27FC236}">
                <a16:creationId xmlns:a16="http://schemas.microsoft.com/office/drawing/2014/main" id="{56E4DBE8-15E2-4BA3-B171-C959C9CDF6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7455" y="0"/>
            <a:ext cx="631947"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Прямоугольник 1"/>
          <p:cNvSpPr/>
          <p:nvPr/>
        </p:nvSpPr>
        <p:spPr>
          <a:xfrm>
            <a:off x="2733475" y="2468584"/>
            <a:ext cx="4919075" cy="2242566"/>
          </a:xfrm>
          <a:prstGeom prst="rect">
            <a:avLst/>
          </a:prstGeom>
        </p:spPr>
        <p:txBody>
          <a:bodyPr vert="horz" lIns="91440" tIns="45720" rIns="91440" bIns="45720" rtlCol="0">
            <a:noAutofit/>
          </a:bodyPr>
          <a:lstStyle/>
          <a:p>
            <a:pPr lvl="0" algn="ctr">
              <a:lnSpc>
                <a:spcPct val="115000"/>
              </a:lnSpc>
              <a:spcAft>
                <a:spcPts val="1000"/>
              </a:spcAft>
              <a:buSzPts val="1200"/>
            </a:pPr>
            <a:r>
              <a:rPr lang="uk-UA" sz="1800" b="1" i="1" dirty="0">
                <a:effectLst/>
                <a:latin typeface="Times New Roman" panose="02020603050405020304" pitchFamily="18" charset="0"/>
                <a:ea typeface="Times New Roman" panose="02020603050405020304" pitchFamily="18" charset="0"/>
                <a:cs typeface="Times New Roman" panose="02020603050405020304" pitchFamily="18" charset="0"/>
              </a:rPr>
              <a:t>Реалізація </a:t>
            </a:r>
            <a:r>
              <a:rPr lang="uk-UA" sz="1800" b="1" i="1" dirty="0" err="1">
                <a:effectLst/>
                <a:latin typeface="Times New Roman" panose="02020603050405020304" pitchFamily="18" charset="0"/>
                <a:ea typeface="Times New Roman" panose="02020603050405020304" pitchFamily="18" charset="0"/>
                <a:cs typeface="Times New Roman" panose="02020603050405020304" pitchFamily="18" charset="0"/>
              </a:rPr>
              <a:t>проєкту</a:t>
            </a:r>
            <a:r>
              <a:rPr lang="uk-UA" sz="1800" b="1" i="1" dirty="0">
                <a:effectLst/>
                <a:latin typeface="Times New Roman" panose="02020603050405020304" pitchFamily="18" charset="0"/>
                <a:ea typeface="Times New Roman" panose="02020603050405020304" pitchFamily="18" charset="0"/>
                <a:cs typeface="Times New Roman" panose="02020603050405020304" pitchFamily="18" charset="0"/>
              </a:rPr>
              <a:t> Модуль Жана Моне програми «</a:t>
            </a:r>
            <a:r>
              <a:rPr lang="uk-UA" sz="1800" b="1" i="1" dirty="0" err="1">
                <a:effectLst/>
                <a:latin typeface="Times New Roman" panose="02020603050405020304" pitchFamily="18" charset="0"/>
                <a:ea typeface="Times New Roman" panose="02020603050405020304" pitchFamily="18" charset="0"/>
                <a:cs typeface="Times New Roman" panose="02020603050405020304" pitchFamily="18" charset="0"/>
              </a:rPr>
              <a:t>Erasmus</a:t>
            </a:r>
            <a:r>
              <a:rPr lang="uk-UA" sz="18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1800" b="1" i="1" dirty="0" err="1">
                <a:effectLst/>
                <a:latin typeface="Times New Roman" panose="02020603050405020304" pitchFamily="18" charset="0"/>
                <a:ea typeface="Times New Roman" panose="02020603050405020304" pitchFamily="18" charset="0"/>
                <a:cs typeface="Times New Roman" panose="02020603050405020304" pitchFamily="18" charset="0"/>
              </a:rPr>
              <a:t>Ревіталізація</a:t>
            </a:r>
            <a:r>
              <a:rPr lang="uk-UA" sz="1800" b="1" i="1" dirty="0">
                <a:effectLst/>
                <a:latin typeface="Times New Roman" panose="02020603050405020304" pitchFamily="18" charset="0"/>
                <a:ea typeface="Times New Roman" panose="02020603050405020304" pitchFamily="18" charset="0"/>
                <a:cs typeface="Times New Roman" panose="02020603050405020304" pitchFamily="18" charset="0"/>
              </a:rPr>
              <a:t> міст – досвід ЄС для України» 2020-2023 («EVREVIT»). В його рамках - круглий стіл «Презентація </a:t>
            </a:r>
            <a:r>
              <a:rPr lang="uk-UA" sz="1800" b="1" i="1" dirty="0" err="1">
                <a:effectLst/>
                <a:latin typeface="Times New Roman" panose="02020603050405020304" pitchFamily="18" charset="0"/>
                <a:ea typeface="Times New Roman" panose="02020603050405020304" pitchFamily="18" charset="0"/>
                <a:cs typeface="Times New Roman" panose="02020603050405020304" pitchFamily="18" charset="0"/>
              </a:rPr>
              <a:t>проєкту</a:t>
            </a:r>
            <a:r>
              <a:rPr lang="uk-UA" sz="1800" b="1" i="1" dirty="0">
                <a:effectLst/>
                <a:latin typeface="Times New Roman" panose="02020603050405020304" pitchFamily="18" charset="0"/>
                <a:ea typeface="Times New Roman" panose="02020603050405020304" pitchFamily="18" charset="0"/>
                <a:cs typeface="Times New Roman" panose="02020603050405020304" pitchFamily="18" charset="0"/>
              </a:rPr>
              <a:t> Модуль Жана Моне програми «</a:t>
            </a:r>
            <a:r>
              <a:rPr lang="uk-UA" sz="1800" b="1" i="1" dirty="0" err="1">
                <a:effectLst/>
                <a:latin typeface="Times New Roman" panose="02020603050405020304" pitchFamily="18" charset="0"/>
                <a:ea typeface="Times New Roman" panose="02020603050405020304" pitchFamily="18" charset="0"/>
                <a:cs typeface="Times New Roman" panose="02020603050405020304" pitchFamily="18" charset="0"/>
              </a:rPr>
              <a:t>Erasmus</a:t>
            </a:r>
            <a:r>
              <a:rPr lang="uk-UA" sz="1800" b="1" i="1"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uk-UA" sz="1800" b="1" i="1" dirty="0" err="1">
                <a:effectLst/>
                <a:latin typeface="Times New Roman" panose="02020603050405020304" pitchFamily="18" charset="0"/>
                <a:ea typeface="Times New Roman" panose="02020603050405020304" pitchFamily="18" charset="0"/>
                <a:cs typeface="Times New Roman" panose="02020603050405020304" pitchFamily="18" charset="0"/>
              </a:rPr>
              <a:t>Ревіталізація</a:t>
            </a:r>
            <a:r>
              <a:rPr lang="uk-UA" sz="1800" b="1" i="1" dirty="0">
                <a:effectLst/>
                <a:latin typeface="Times New Roman" panose="02020603050405020304" pitchFamily="18" charset="0"/>
                <a:ea typeface="Times New Roman" panose="02020603050405020304" pitchFamily="18" charset="0"/>
                <a:cs typeface="Times New Roman" panose="02020603050405020304" pitchFamily="18" charset="0"/>
              </a:rPr>
              <a:t> міст – досвід ЄС для України»; Літня школа «</a:t>
            </a:r>
            <a:r>
              <a:rPr lang="uk-UA" sz="1800" b="1" i="1" dirty="0" err="1">
                <a:effectLst/>
                <a:latin typeface="Times New Roman" panose="02020603050405020304" pitchFamily="18" charset="0"/>
                <a:ea typeface="Times New Roman" panose="02020603050405020304" pitchFamily="18" charset="0"/>
                <a:cs typeface="Times New Roman" panose="02020603050405020304" pitchFamily="18" charset="0"/>
              </a:rPr>
              <a:t>Ревіталізація</a:t>
            </a:r>
            <a:r>
              <a:rPr lang="uk-UA" sz="1800" b="1" i="1" dirty="0">
                <a:effectLst/>
                <a:latin typeface="Times New Roman" panose="02020603050405020304" pitchFamily="18" charset="0"/>
                <a:ea typeface="Times New Roman" panose="02020603050405020304" pitchFamily="18" charset="0"/>
                <a:cs typeface="Times New Roman" panose="02020603050405020304" pitchFamily="18" charset="0"/>
              </a:rPr>
              <a:t> міст – досвід ЄС для України»</a:t>
            </a:r>
            <a:endParaRPr lang="uk-UA" sz="2000" b="1" i="1" dirty="0">
              <a:cs typeface="Times New Roman" panose="02020603050405020304" pitchFamily="18" charset="0"/>
            </a:endParaRPr>
          </a:p>
          <a:p>
            <a:pPr algn="ctr" defTabSz="457200">
              <a:lnSpc>
                <a:spcPct val="90000"/>
              </a:lnSpc>
              <a:spcBef>
                <a:spcPts val="1000"/>
              </a:spcBef>
              <a:spcAft>
                <a:spcPts val="0"/>
              </a:spcAft>
              <a:buClr>
                <a:schemeClr val="accent1"/>
              </a:buClr>
              <a:buSzPct val="80000"/>
              <a:buFont typeface="Wingdings 3" charset="2"/>
              <a:buChar char=""/>
            </a:pPr>
            <a:endParaRPr lang="uk-UA" sz="2000" b="1" i="1" dirty="0">
              <a:cs typeface="Times New Roman" panose="02020603050405020304" pitchFamily="18" charset="0"/>
            </a:endParaRPr>
          </a:p>
          <a:p>
            <a:pPr algn="ctr" defTabSz="457200">
              <a:lnSpc>
                <a:spcPct val="90000"/>
              </a:lnSpc>
              <a:spcBef>
                <a:spcPts val="1000"/>
              </a:spcBef>
              <a:spcAft>
                <a:spcPts val="0"/>
              </a:spcAft>
              <a:buClr>
                <a:schemeClr val="accent1"/>
              </a:buClr>
              <a:buSzPct val="80000"/>
              <a:buFont typeface="Wingdings 3" charset="2"/>
              <a:buChar char=""/>
            </a:pPr>
            <a:endParaRPr lang="en-US" sz="2000" b="1" i="1" dirty="0">
              <a:cs typeface="Times New Roman" panose="02020603050405020304" pitchFamily="18" charset="0"/>
            </a:endParaRPr>
          </a:p>
          <a:p>
            <a:pPr algn="ctr" defTabSz="457200">
              <a:lnSpc>
                <a:spcPct val="90000"/>
              </a:lnSpc>
              <a:spcBef>
                <a:spcPts val="1000"/>
              </a:spcBef>
              <a:spcAft>
                <a:spcPts val="0"/>
              </a:spcAft>
              <a:buClr>
                <a:schemeClr val="accent1"/>
              </a:buClr>
              <a:buSzPct val="80000"/>
            </a:pPr>
            <a:endParaRPr lang="en-US" sz="2000" b="1" i="1" dirty="0">
              <a:cs typeface="Times New Roman" panose="02020603050405020304" pitchFamily="18" charset="0"/>
            </a:endParaRPr>
          </a:p>
        </p:txBody>
      </p:sp>
    </p:spTree>
    <p:extLst>
      <p:ext uri="{BB962C8B-B14F-4D97-AF65-F5344CB8AC3E}">
        <p14:creationId xmlns:p14="http://schemas.microsoft.com/office/powerpoint/2010/main" val="10249000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09EA7EA7-74F5-4EE2-8E3D-1A10308259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43" name="Straight Connector 42">
              <a:extLst>
                <a:ext uri="{FF2B5EF4-FFF2-40B4-BE49-F238E27FC236}">
                  <a16:creationId xmlns:a16="http://schemas.microsoft.com/office/drawing/2014/main" id="{A5CE79B5-7EE4-424D-AD14-5DEFB61B85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696C926F-F999-44BA-8D86-9EAB51D6501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45" name="Rectangle 23">
              <a:extLst>
                <a:ext uri="{FF2B5EF4-FFF2-40B4-BE49-F238E27FC236}">
                  <a16:creationId xmlns:a16="http://schemas.microsoft.com/office/drawing/2014/main" id="{248745E7-0AF0-48F9-8E58-2673FC5F4F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6" name="Rectangle 25">
              <a:extLst>
                <a:ext uri="{FF2B5EF4-FFF2-40B4-BE49-F238E27FC236}">
                  <a16:creationId xmlns:a16="http://schemas.microsoft.com/office/drawing/2014/main" id="{9715E81A-D2E0-4431-9370-4E4A9ECA7F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7" name="Isosceles Triangle 46">
              <a:extLst>
                <a:ext uri="{FF2B5EF4-FFF2-40B4-BE49-F238E27FC236}">
                  <a16:creationId xmlns:a16="http://schemas.microsoft.com/office/drawing/2014/main" id="{CEDB37A9-282D-4DDB-85AD-B2090A825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48" name="Rectangle 27">
              <a:extLst>
                <a:ext uri="{FF2B5EF4-FFF2-40B4-BE49-F238E27FC236}">
                  <a16:creationId xmlns:a16="http://schemas.microsoft.com/office/drawing/2014/main" id="{533D5933-7F91-4F5E-BC31-42FD0E2D8D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9" name="Rectangle 28">
              <a:extLst>
                <a:ext uri="{FF2B5EF4-FFF2-40B4-BE49-F238E27FC236}">
                  <a16:creationId xmlns:a16="http://schemas.microsoft.com/office/drawing/2014/main" id="{37ADDF68-C9BE-46EA-83DE-2C07DD839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0" name="Rectangle 29">
              <a:extLst>
                <a:ext uri="{FF2B5EF4-FFF2-40B4-BE49-F238E27FC236}">
                  <a16:creationId xmlns:a16="http://schemas.microsoft.com/office/drawing/2014/main" id="{10D67396-BABD-48A8-A892-CCB5095FA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51" name="Isosceles Triangle 50">
              <a:extLst>
                <a:ext uri="{FF2B5EF4-FFF2-40B4-BE49-F238E27FC236}">
                  <a16:creationId xmlns:a16="http://schemas.microsoft.com/office/drawing/2014/main" id="{626DA82A-72C2-4DF6-9CF0-0D1F6B96B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2" name="Isosceles Triangle 51">
              <a:extLst>
                <a:ext uri="{FF2B5EF4-FFF2-40B4-BE49-F238E27FC236}">
                  <a16:creationId xmlns:a16="http://schemas.microsoft.com/office/drawing/2014/main" id="{8EE6DC63-4380-4BE0-A68A-8F01162BD1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54" name="Rectangle 53">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56" name="Rectangle 55">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8" name="Straight Connector 57">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965032" y="0"/>
            <a:ext cx="9144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599781" y="3681413"/>
            <a:ext cx="3572669"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62"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93473" y="-8467"/>
            <a:ext cx="2255512"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4"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09947"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6" name="Isosceles Triangle 65">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06616" y="3048000"/>
            <a:ext cx="2444750"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68"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08241"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0" name="Isosceles Triangle 69">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86115" y="3589867"/>
            <a:ext cx="1362870"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2" name="Freeform: Shape 71">
            <a:extLst>
              <a:ext uri="{FF2B5EF4-FFF2-40B4-BE49-F238E27FC236}">
                <a16:creationId xmlns:a16="http://schemas.microsoft.com/office/drawing/2014/main" id="{142BFA2A-77A0-4F60-A32A-685681C84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11615" y="-8467"/>
            <a:ext cx="5332385" cy="6866467"/>
          </a:xfrm>
          <a:custGeom>
            <a:avLst/>
            <a:gdLst>
              <a:gd name="connsiteX0" fmla="*/ 0 w 7109846"/>
              <a:gd name="connsiteY0" fmla="*/ 0 h 6866467"/>
              <a:gd name="connsiteX1" fmla="*/ 1249825 w 7109846"/>
              <a:gd name="connsiteY1" fmla="*/ 0 h 6866467"/>
              <a:gd name="connsiteX2" fmla="*/ 1249825 w 7109846"/>
              <a:gd name="connsiteY2" fmla="*/ 8467 h 6866467"/>
              <a:gd name="connsiteX3" fmla="*/ 7109846 w 7109846"/>
              <a:gd name="connsiteY3" fmla="*/ 8467 h 6866467"/>
              <a:gd name="connsiteX4" fmla="*/ 7109846 w 7109846"/>
              <a:gd name="connsiteY4" fmla="*/ 6866467 h 6866467"/>
              <a:gd name="connsiteX5" fmla="*/ 1249825 w 7109846"/>
              <a:gd name="connsiteY5" fmla="*/ 6866467 h 6866467"/>
              <a:gd name="connsiteX6" fmla="*/ 1109382 w 7109846"/>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9846" h="6866467">
                <a:moveTo>
                  <a:pt x="0" y="0"/>
                </a:moveTo>
                <a:lnTo>
                  <a:pt x="1249825" y="0"/>
                </a:lnTo>
                <a:lnTo>
                  <a:pt x="1249825" y="8467"/>
                </a:lnTo>
                <a:lnTo>
                  <a:pt x="7109846" y="8467"/>
                </a:lnTo>
                <a:lnTo>
                  <a:pt x="7109846"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Прямокутник 1">
            <a:extLst>
              <a:ext uri="{FF2B5EF4-FFF2-40B4-BE49-F238E27FC236}">
                <a16:creationId xmlns:a16="http://schemas.microsoft.com/office/drawing/2014/main" id="{C35947EF-0773-4310-89EB-7C045097530E}"/>
              </a:ext>
            </a:extLst>
          </p:cNvPr>
          <p:cNvSpPr/>
          <p:nvPr/>
        </p:nvSpPr>
        <p:spPr>
          <a:xfrm>
            <a:off x="3674325" y="731122"/>
            <a:ext cx="5293267" cy="5175624"/>
          </a:xfrm>
          <a:prstGeom prst="rect">
            <a:avLst/>
          </a:prstGeom>
        </p:spPr>
        <p:txBody>
          <a:bodyPr vert="horz" lIns="91440" tIns="45720" rIns="91440" bIns="45720" rtlCol="0" anchor="ctr">
            <a:noAutofit/>
          </a:bodyPr>
          <a:lstStyle/>
          <a:p>
            <a:pPr algn="ctr" defTabSz="457200">
              <a:lnSpc>
                <a:spcPct val="90000"/>
              </a:lnSpc>
              <a:spcBef>
                <a:spcPts val="1000"/>
              </a:spcBef>
              <a:spcAft>
                <a:spcPts val="0"/>
              </a:spcAft>
              <a:buClr>
                <a:schemeClr val="accent1"/>
              </a:buClr>
              <a:buSzPct val="80000"/>
            </a:pPr>
            <a:r>
              <a:rPr lang="uk-UA" sz="2000" b="1" dirty="0">
                <a:solidFill>
                  <a:srgbClr val="FFFFFF"/>
                </a:solidFill>
                <a:cs typeface="Times New Roman" panose="02020603050405020304" pitchFamily="18" charset="0"/>
              </a:rPr>
              <a:t>Лютий</a:t>
            </a:r>
            <a:r>
              <a:rPr lang="en-US" sz="2000" b="1" dirty="0">
                <a:solidFill>
                  <a:srgbClr val="FFFFFF"/>
                </a:solidFill>
                <a:cs typeface="Times New Roman" panose="02020603050405020304" pitchFamily="18" charset="0"/>
              </a:rPr>
              <a:t> 202</a:t>
            </a:r>
            <a:r>
              <a:rPr lang="uk-UA" sz="2000" b="1" dirty="0">
                <a:solidFill>
                  <a:srgbClr val="FFFFFF"/>
                </a:solidFill>
                <a:cs typeface="Times New Roman" panose="02020603050405020304" pitchFamily="18" charset="0"/>
              </a:rPr>
              <a:t>2</a:t>
            </a:r>
            <a:r>
              <a:rPr lang="en-US" sz="2000" b="1" dirty="0">
                <a:solidFill>
                  <a:srgbClr val="FFFFFF"/>
                </a:solidFill>
                <a:cs typeface="Times New Roman" panose="02020603050405020304" pitchFamily="18" charset="0"/>
              </a:rPr>
              <a:t> р. </a:t>
            </a:r>
            <a:endParaRPr lang="uk-UA" sz="2000" b="1" dirty="0">
              <a:solidFill>
                <a:srgbClr val="FFFFFF"/>
              </a:solidFill>
              <a:cs typeface="Times New Roman" panose="02020603050405020304" pitchFamily="18" charset="0"/>
            </a:endParaRPr>
          </a:p>
          <a:p>
            <a:pPr algn="ctr" defTabSz="457200">
              <a:lnSpc>
                <a:spcPct val="90000"/>
              </a:lnSpc>
              <a:spcBef>
                <a:spcPts val="1000"/>
              </a:spcBef>
              <a:spcAft>
                <a:spcPts val="0"/>
              </a:spcAft>
              <a:buClr>
                <a:schemeClr val="accent1"/>
              </a:buClr>
              <a:buSzPct val="80000"/>
            </a:pPr>
            <a:r>
              <a:rPr lang="en-US" sz="2000" b="1" dirty="0">
                <a:solidFill>
                  <a:srgbClr val="FFFFFF"/>
                </a:solidFill>
                <a:cs typeface="Times New Roman" panose="02020603050405020304" pitchFamily="18" charset="0"/>
              </a:rPr>
              <a:t>у </a:t>
            </a:r>
            <a:r>
              <a:rPr lang="en-US" sz="2000" b="1" dirty="0" err="1">
                <a:solidFill>
                  <a:srgbClr val="FFFFFF"/>
                </a:solidFill>
                <a:cs typeface="Times New Roman" panose="02020603050405020304" pitchFamily="18" charset="0"/>
              </a:rPr>
              <a:t>рамках</a:t>
            </a:r>
            <a:r>
              <a:rPr lang="en-US" sz="2000" b="1" dirty="0">
                <a:solidFill>
                  <a:srgbClr val="FFFFFF"/>
                </a:solidFill>
                <a:cs typeface="Times New Roman" panose="02020603050405020304" pitchFamily="18" charset="0"/>
              </a:rPr>
              <a:t> </a:t>
            </a:r>
            <a:r>
              <a:rPr lang="en-US" sz="2000" b="1" dirty="0" err="1">
                <a:solidFill>
                  <a:srgbClr val="FFFFFF"/>
                </a:solidFill>
                <a:cs typeface="Times New Roman" panose="02020603050405020304" pitchFamily="18" charset="0"/>
              </a:rPr>
              <a:t>Звітної</a:t>
            </a:r>
            <a:r>
              <a:rPr lang="en-US" sz="2000" b="1" dirty="0">
                <a:solidFill>
                  <a:srgbClr val="FFFFFF"/>
                </a:solidFill>
                <a:cs typeface="Times New Roman" panose="02020603050405020304" pitchFamily="18" charset="0"/>
              </a:rPr>
              <a:t> </a:t>
            </a:r>
            <a:r>
              <a:rPr lang="en-US" sz="2000" b="1" dirty="0" err="1">
                <a:solidFill>
                  <a:srgbClr val="FFFFFF"/>
                </a:solidFill>
                <a:cs typeface="Times New Roman" panose="02020603050405020304" pitchFamily="18" charset="0"/>
              </a:rPr>
              <a:t>конференції</a:t>
            </a:r>
            <a:r>
              <a:rPr lang="en-US" sz="2000" b="1" dirty="0">
                <a:solidFill>
                  <a:srgbClr val="FFFFFF"/>
                </a:solidFill>
                <a:cs typeface="Times New Roman" panose="02020603050405020304" pitchFamily="18" charset="0"/>
              </a:rPr>
              <a:t> </a:t>
            </a:r>
            <a:r>
              <a:rPr lang="en-US" sz="2000" b="1" dirty="0" err="1">
                <a:solidFill>
                  <a:srgbClr val="FFFFFF"/>
                </a:solidFill>
                <a:cs typeface="Times New Roman" panose="02020603050405020304" pitchFamily="18" charset="0"/>
              </a:rPr>
              <a:t>університету</a:t>
            </a:r>
            <a:r>
              <a:rPr lang="en-US" sz="2000" b="1" dirty="0">
                <a:solidFill>
                  <a:srgbClr val="FFFFFF"/>
                </a:solidFill>
                <a:cs typeface="Times New Roman" panose="02020603050405020304" pitchFamily="18" charset="0"/>
              </a:rPr>
              <a:t> </a:t>
            </a:r>
            <a:r>
              <a:rPr lang="en-US" sz="2000" b="1" dirty="0" err="1">
                <a:solidFill>
                  <a:srgbClr val="FFFFFF"/>
                </a:solidFill>
                <a:cs typeface="Times New Roman" panose="02020603050405020304" pitchFamily="18" charset="0"/>
              </a:rPr>
              <a:t>за</a:t>
            </a:r>
            <a:r>
              <a:rPr lang="en-US" sz="2000" b="1" dirty="0">
                <a:solidFill>
                  <a:srgbClr val="FFFFFF"/>
                </a:solidFill>
                <a:cs typeface="Times New Roman" panose="02020603050405020304" pitchFamily="18" charset="0"/>
              </a:rPr>
              <a:t> 20</a:t>
            </a:r>
            <a:r>
              <a:rPr lang="uk-UA" sz="2000" b="1" dirty="0">
                <a:solidFill>
                  <a:srgbClr val="FFFFFF"/>
                </a:solidFill>
                <a:cs typeface="Times New Roman" panose="02020603050405020304" pitchFamily="18" charset="0"/>
              </a:rPr>
              <a:t>21</a:t>
            </a:r>
            <a:r>
              <a:rPr lang="en-US" sz="2000" b="1" dirty="0">
                <a:solidFill>
                  <a:srgbClr val="FFFFFF"/>
                </a:solidFill>
                <a:cs typeface="Times New Roman" panose="02020603050405020304" pitchFamily="18" charset="0"/>
              </a:rPr>
              <a:t> р. </a:t>
            </a:r>
            <a:r>
              <a:rPr lang="en-US" sz="2000" b="1" dirty="0" err="1">
                <a:solidFill>
                  <a:srgbClr val="FFFFFF"/>
                </a:solidFill>
                <a:cs typeface="Times New Roman" panose="02020603050405020304" pitchFamily="18" charset="0"/>
              </a:rPr>
              <a:t>на</a:t>
            </a:r>
            <a:r>
              <a:rPr lang="en-US" sz="2000" b="1" dirty="0">
                <a:solidFill>
                  <a:srgbClr val="FFFFFF"/>
                </a:solidFill>
                <a:cs typeface="Times New Roman" panose="02020603050405020304" pitchFamily="18" charset="0"/>
              </a:rPr>
              <a:t> </a:t>
            </a:r>
            <a:r>
              <a:rPr lang="en-US" sz="2000" b="1" dirty="0" err="1">
                <a:solidFill>
                  <a:srgbClr val="FFFFFF"/>
                </a:solidFill>
                <a:cs typeface="Times New Roman" panose="02020603050405020304" pitchFamily="18" charset="0"/>
              </a:rPr>
              <a:t>факультеті</a:t>
            </a:r>
            <a:r>
              <a:rPr lang="en-US" sz="2000" b="1" dirty="0">
                <a:solidFill>
                  <a:srgbClr val="FFFFFF"/>
                </a:solidFill>
                <a:cs typeface="Times New Roman" panose="02020603050405020304" pitchFamily="18" charset="0"/>
              </a:rPr>
              <a:t> </a:t>
            </a:r>
            <a:r>
              <a:rPr lang="en-US" sz="2000" b="1" dirty="0" err="1">
                <a:solidFill>
                  <a:srgbClr val="FFFFFF"/>
                </a:solidFill>
                <a:cs typeface="Times New Roman" panose="02020603050405020304" pitchFamily="18" charset="0"/>
              </a:rPr>
              <a:t>управління</a:t>
            </a:r>
            <a:r>
              <a:rPr lang="en-US" sz="2000" b="1" dirty="0">
                <a:solidFill>
                  <a:srgbClr val="FFFFFF"/>
                </a:solidFill>
                <a:cs typeface="Times New Roman" panose="02020603050405020304" pitchFamily="18" charset="0"/>
              </a:rPr>
              <a:t> </a:t>
            </a:r>
            <a:r>
              <a:rPr lang="en-US" sz="2000" b="1" dirty="0" err="1">
                <a:solidFill>
                  <a:srgbClr val="FFFFFF"/>
                </a:solidFill>
                <a:cs typeface="Times New Roman" panose="02020603050405020304" pitchFamily="18" charset="0"/>
              </a:rPr>
              <a:t>фінансами</a:t>
            </a:r>
            <a:r>
              <a:rPr lang="en-US" sz="2000" b="1" dirty="0">
                <a:solidFill>
                  <a:srgbClr val="FFFFFF"/>
                </a:solidFill>
                <a:cs typeface="Times New Roman" panose="02020603050405020304" pitchFamily="18" charset="0"/>
              </a:rPr>
              <a:t> </a:t>
            </a:r>
            <a:r>
              <a:rPr lang="en-US" sz="2000" b="1" dirty="0" err="1">
                <a:solidFill>
                  <a:srgbClr val="FFFFFF"/>
                </a:solidFill>
                <a:cs typeface="Times New Roman" panose="02020603050405020304" pitchFamily="18" charset="0"/>
              </a:rPr>
              <a:t>та</a:t>
            </a:r>
            <a:r>
              <a:rPr lang="en-US" sz="2000" b="1" dirty="0">
                <a:solidFill>
                  <a:srgbClr val="FFFFFF"/>
                </a:solidFill>
                <a:cs typeface="Times New Roman" panose="02020603050405020304" pitchFamily="18" charset="0"/>
              </a:rPr>
              <a:t> </a:t>
            </a:r>
            <a:r>
              <a:rPr lang="en-US" sz="2000" b="1" dirty="0" err="1">
                <a:solidFill>
                  <a:srgbClr val="FFFFFF"/>
                </a:solidFill>
                <a:cs typeface="Times New Roman" panose="02020603050405020304" pitchFamily="18" charset="0"/>
              </a:rPr>
              <a:t>бізнесу</a:t>
            </a:r>
            <a:r>
              <a:rPr lang="en-US" sz="2000" b="1" dirty="0">
                <a:solidFill>
                  <a:srgbClr val="FFFFFF"/>
                </a:solidFill>
                <a:cs typeface="Times New Roman" panose="02020603050405020304" pitchFamily="18" charset="0"/>
              </a:rPr>
              <a:t> ЛНУ </a:t>
            </a:r>
            <a:r>
              <a:rPr lang="en-US" sz="2000" b="1" dirty="0" err="1">
                <a:solidFill>
                  <a:srgbClr val="FFFFFF"/>
                </a:solidFill>
                <a:cs typeface="Times New Roman" panose="02020603050405020304" pitchFamily="18" charset="0"/>
              </a:rPr>
              <a:t>імені</a:t>
            </a:r>
            <a:r>
              <a:rPr lang="en-US" sz="2000" b="1" dirty="0">
                <a:solidFill>
                  <a:srgbClr val="FFFFFF"/>
                </a:solidFill>
                <a:cs typeface="Times New Roman" panose="02020603050405020304" pitchFamily="18" charset="0"/>
              </a:rPr>
              <a:t> </a:t>
            </a:r>
            <a:r>
              <a:rPr lang="en-US" sz="2000" b="1" dirty="0" err="1">
                <a:solidFill>
                  <a:srgbClr val="FFFFFF"/>
                </a:solidFill>
                <a:cs typeface="Times New Roman" panose="02020603050405020304" pitchFamily="18" charset="0"/>
              </a:rPr>
              <a:t>Івана</a:t>
            </a:r>
            <a:r>
              <a:rPr lang="en-US" sz="2000" b="1" dirty="0">
                <a:solidFill>
                  <a:srgbClr val="FFFFFF"/>
                </a:solidFill>
                <a:cs typeface="Times New Roman" panose="02020603050405020304" pitchFamily="18" charset="0"/>
              </a:rPr>
              <a:t> </a:t>
            </a:r>
            <a:r>
              <a:rPr lang="en-US" sz="2000" b="1" dirty="0" err="1">
                <a:solidFill>
                  <a:srgbClr val="FFFFFF"/>
                </a:solidFill>
                <a:cs typeface="Times New Roman" panose="02020603050405020304" pitchFamily="18" charset="0"/>
              </a:rPr>
              <a:t>Франка</a:t>
            </a:r>
            <a:r>
              <a:rPr lang="en-US" sz="2000" b="1" dirty="0">
                <a:solidFill>
                  <a:srgbClr val="FFFFFF"/>
                </a:solidFill>
                <a:cs typeface="Times New Roman" panose="02020603050405020304" pitchFamily="18" charset="0"/>
              </a:rPr>
              <a:t> </a:t>
            </a:r>
            <a:r>
              <a:rPr lang="uk-UA" sz="2000" b="1" dirty="0">
                <a:solidFill>
                  <a:srgbClr val="FFFFFF"/>
                </a:solidFill>
                <a:cs typeface="Times New Roman" panose="02020603050405020304" pitchFamily="18" charset="0"/>
              </a:rPr>
              <a:t>дистанційно </a:t>
            </a:r>
            <a:r>
              <a:rPr lang="en-US" sz="2000" b="1" dirty="0" err="1">
                <a:solidFill>
                  <a:srgbClr val="FFFFFF"/>
                </a:solidFill>
                <a:cs typeface="Times New Roman" panose="02020603050405020304" pitchFamily="18" charset="0"/>
              </a:rPr>
              <a:t>відбулися</a:t>
            </a:r>
            <a:r>
              <a:rPr lang="en-US" sz="2000" b="1" dirty="0">
                <a:solidFill>
                  <a:srgbClr val="FFFFFF"/>
                </a:solidFill>
                <a:cs typeface="Times New Roman" panose="02020603050405020304" pitchFamily="18" charset="0"/>
              </a:rPr>
              <a:t> </a:t>
            </a:r>
            <a:r>
              <a:rPr lang="en-US" sz="2000" b="1" dirty="0" err="1">
                <a:solidFill>
                  <a:srgbClr val="FFFFFF"/>
                </a:solidFill>
                <a:cs typeface="Times New Roman" panose="02020603050405020304" pitchFamily="18" charset="0"/>
              </a:rPr>
              <a:t>секційні</a:t>
            </a:r>
            <a:r>
              <a:rPr lang="en-US" sz="2000" b="1" dirty="0">
                <a:solidFill>
                  <a:srgbClr val="FFFFFF"/>
                </a:solidFill>
                <a:cs typeface="Times New Roman" panose="02020603050405020304" pitchFamily="18" charset="0"/>
              </a:rPr>
              <a:t> </a:t>
            </a:r>
            <a:r>
              <a:rPr lang="en-US" sz="2000" b="1" dirty="0" err="1">
                <a:solidFill>
                  <a:srgbClr val="FFFFFF"/>
                </a:solidFill>
                <a:cs typeface="Times New Roman" panose="02020603050405020304" pitchFamily="18" charset="0"/>
              </a:rPr>
              <a:t>засідання</a:t>
            </a:r>
            <a:r>
              <a:rPr lang="en-US" sz="2000" b="1" dirty="0">
                <a:solidFill>
                  <a:srgbClr val="FFFFFF"/>
                </a:solidFill>
                <a:cs typeface="Times New Roman" panose="02020603050405020304" pitchFamily="18" charset="0"/>
              </a:rPr>
              <a:t> </a:t>
            </a:r>
            <a:r>
              <a:rPr lang="en-US" sz="2000" b="1" dirty="0" err="1">
                <a:solidFill>
                  <a:srgbClr val="FFFFFF"/>
                </a:solidFill>
                <a:cs typeface="Times New Roman" panose="02020603050405020304" pitchFamily="18" charset="0"/>
              </a:rPr>
              <a:t>кафедри</a:t>
            </a:r>
            <a:r>
              <a:rPr lang="en-US" sz="2000" b="1" dirty="0">
                <a:solidFill>
                  <a:srgbClr val="FFFFFF"/>
                </a:solidFill>
                <a:cs typeface="Times New Roman" panose="02020603050405020304" pitchFamily="18" charset="0"/>
              </a:rPr>
              <a:t> </a:t>
            </a:r>
            <a:r>
              <a:rPr lang="en-US" sz="2000" b="1" dirty="0" err="1">
                <a:solidFill>
                  <a:srgbClr val="FFFFFF"/>
                </a:solidFill>
                <a:cs typeface="Times New Roman" panose="02020603050405020304" pitchFamily="18" charset="0"/>
              </a:rPr>
              <a:t>фінансового</a:t>
            </a:r>
            <a:r>
              <a:rPr lang="en-US" sz="2000" b="1" dirty="0">
                <a:solidFill>
                  <a:srgbClr val="FFFFFF"/>
                </a:solidFill>
                <a:cs typeface="Times New Roman" panose="02020603050405020304" pitchFamily="18" charset="0"/>
              </a:rPr>
              <a:t> </a:t>
            </a:r>
            <a:r>
              <a:rPr lang="en-US" sz="2000" b="1" dirty="0" err="1">
                <a:solidFill>
                  <a:srgbClr val="FFFFFF"/>
                </a:solidFill>
                <a:cs typeface="Times New Roman" panose="02020603050405020304" pitchFamily="18" charset="0"/>
              </a:rPr>
              <a:t>менеджменту</a:t>
            </a:r>
            <a:r>
              <a:rPr lang="en-US" sz="2000" b="1" dirty="0">
                <a:solidFill>
                  <a:srgbClr val="FFFFFF"/>
                </a:solidFill>
                <a:cs typeface="Times New Roman" panose="02020603050405020304" pitchFamily="18" charset="0"/>
              </a:rPr>
              <a:t>. </a:t>
            </a:r>
            <a:r>
              <a:rPr lang="en-US" sz="2000" b="1" dirty="0" err="1">
                <a:solidFill>
                  <a:srgbClr val="FFFFFF"/>
                </a:solidFill>
                <a:cs typeface="Times New Roman" panose="02020603050405020304" pitchFamily="18" charset="0"/>
              </a:rPr>
              <a:t>На</a:t>
            </a:r>
            <a:r>
              <a:rPr lang="en-US" sz="2000" b="1" dirty="0">
                <a:solidFill>
                  <a:srgbClr val="FFFFFF"/>
                </a:solidFill>
                <a:cs typeface="Times New Roman" panose="02020603050405020304" pitchFamily="18" charset="0"/>
              </a:rPr>
              <a:t> </a:t>
            </a:r>
            <a:r>
              <a:rPr lang="en-US" sz="2000" b="1" dirty="0" err="1">
                <a:solidFill>
                  <a:srgbClr val="FFFFFF"/>
                </a:solidFill>
                <a:cs typeface="Times New Roman" panose="02020603050405020304" pitchFamily="18" charset="0"/>
              </a:rPr>
              <a:t>них</a:t>
            </a:r>
            <a:r>
              <a:rPr lang="en-US" sz="2000" b="1" dirty="0">
                <a:solidFill>
                  <a:srgbClr val="FFFFFF"/>
                </a:solidFill>
                <a:cs typeface="Times New Roman" panose="02020603050405020304" pitchFamily="18" charset="0"/>
              </a:rPr>
              <a:t> </a:t>
            </a:r>
            <a:r>
              <a:rPr lang="en-US" sz="2000" b="1" dirty="0" err="1">
                <a:solidFill>
                  <a:srgbClr val="FFFFFF"/>
                </a:solidFill>
                <a:cs typeface="Times New Roman" panose="02020603050405020304" pitchFamily="18" charset="0"/>
              </a:rPr>
              <a:t>викладачі</a:t>
            </a:r>
            <a:r>
              <a:rPr lang="en-US" sz="2000" b="1" dirty="0">
                <a:solidFill>
                  <a:srgbClr val="FFFFFF"/>
                </a:solidFill>
                <a:cs typeface="Times New Roman" panose="02020603050405020304" pitchFamily="18" charset="0"/>
              </a:rPr>
              <a:t> </a:t>
            </a:r>
            <a:r>
              <a:rPr lang="en-US" sz="2000" b="1" dirty="0" err="1">
                <a:solidFill>
                  <a:srgbClr val="FFFFFF"/>
                </a:solidFill>
                <a:cs typeface="Times New Roman" panose="02020603050405020304" pitchFamily="18" charset="0"/>
              </a:rPr>
              <a:t>та</a:t>
            </a:r>
            <a:r>
              <a:rPr lang="en-US" sz="2000" b="1" dirty="0">
                <a:solidFill>
                  <a:srgbClr val="FFFFFF"/>
                </a:solidFill>
                <a:cs typeface="Times New Roman" panose="02020603050405020304" pitchFamily="18" charset="0"/>
              </a:rPr>
              <a:t> </a:t>
            </a:r>
            <a:r>
              <a:rPr lang="en-US" sz="2000" b="1" dirty="0" err="1">
                <a:solidFill>
                  <a:srgbClr val="FFFFFF"/>
                </a:solidFill>
                <a:cs typeface="Times New Roman" panose="02020603050405020304" pitchFamily="18" charset="0"/>
              </a:rPr>
              <a:t>аспіранти</a:t>
            </a:r>
            <a:r>
              <a:rPr lang="en-US" sz="2000" b="1" dirty="0">
                <a:solidFill>
                  <a:srgbClr val="FFFFFF"/>
                </a:solidFill>
                <a:cs typeface="Times New Roman" panose="02020603050405020304" pitchFamily="18" charset="0"/>
              </a:rPr>
              <a:t> </a:t>
            </a:r>
            <a:r>
              <a:rPr lang="en-US" sz="2000" b="1" dirty="0" err="1">
                <a:solidFill>
                  <a:srgbClr val="FFFFFF"/>
                </a:solidFill>
                <a:cs typeface="Times New Roman" panose="02020603050405020304" pitchFamily="18" charset="0"/>
              </a:rPr>
              <a:t>представили</a:t>
            </a:r>
            <a:r>
              <a:rPr lang="en-US" sz="2000" b="1" dirty="0">
                <a:solidFill>
                  <a:srgbClr val="FFFFFF"/>
                </a:solidFill>
                <a:cs typeface="Times New Roman" panose="02020603050405020304" pitchFamily="18" charset="0"/>
              </a:rPr>
              <a:t> </a:t>
            </a:r>
            <a:r>
              <a:rPr lang="en-US" sz="2000" b="1" dirty="0" err="1">
                <a:solidFill>
                  <a:srgbClr val="FFFFFF"/>
                </a:solidFill>
                <a:cs typeface="Times New Roman" panose="02020603050405020304" pitchFamily="18" charset="0"/>
              </a:rPr>
              <a:t>результати</a:t>
            </a:r>
            <a:r>
              <a:rPr lang="en-US" sz="2000" b="1" dirty="0">
                <a:solidFill>
                  <a:srgbClr val="FFFFFF"/>
                </a:solidFill>
                <a:cs typeface="Times New Roman" panose="02020603050405020304" pitchFamily="18" charset="0"/>
              </a:rPr>
              <a:t> </a:t>
            </a:r>
            <a:r>
              <a:rPr lang="en-US" sz="2000" b="1" dirty="0" err="1">
                <a:solidFill>
                  <a:srgbClr val="FFFFFF"/>
                </a:solidFill>
                <a:cs typeface="Times New Roman" panose="02020603050405020304" pitchFamily="18" charset="0"/>
              </a:rPr>
              <a:t>власних</a:t>
            </a:r>
            <a:r>
              <a:rPr lang="en-US" sz="2000" b="1" dirty="0">
                <a:solidFill>
                  <a:srgbClr val="FFFFFF"/>
                </a:solidFill>
                <a:cs typeface="Times New Roman" panose="02020603050405020304" pitchFamily="18" charset="0"/>
              </a:rPr>
              <a:t> </a:t>
            </a:r>
            <a:r>
              <a:rPr lang="en-US" sz="2000" b="1" dirty="0" err="1">
                <a:solidFill>
                  <a:srgbClr val="FFFFFF"/>
                </a:solidFill>
                <a:cs typeface="Times New Roman" panose="02020603050405020304" pitchFamily="18" charset="0"/>
              </a:rPr>
              <a:t>напрацювань</a:t>
            </a:r>
            <a:r>
              <a:rPr lang="en-US" sz="2000" b="1" dirty="0">
                <a:solidFill>
                  <a:srgbClr val="FFFFFF"/>
                </a:solidFill>
                <a:cs typeface="Times New Roman" panose="02020603050405020304" pitchFamily="18" charset="0"/>
              </a:rPr>
              <a:t> </a:t>
            </a:r>
            <a:r>
              <a:rPr lang="en-US" sz="2000" b="1" dirty="0" err="1">
                <a:solidFill>
                  <a:srgbClr val="FFFFFF"/>
                </a:solidFill>
                <a:cs typeface="Times New Roman" panose="02020603050405020304" pitchFamily="18" charset="0"/>
              </a:rPr>
              <a:t>та</a:t>
            </a:r>
            <a:r>
              <a:rPr lang="en-US" sz="2000" b="1" dirty="0">
                <a:solidFill>
                  <a:srgbClr val="FFFFFF"/>
                </a:solidFill>
                <a:cs typeface="Times New Roman" panose="02020603050405020304" pitchFamily="18" charset="0"/>
              </a:rPr>
              <a:t> </a:t>
            </a:r>
            <a:r>
              <a:rPr lang="en-US" sz="2000" b="1" dirty="0" err="1">
                <a:solidFill>
                  <a:srgbClr val="FFFFFF"/>
                </a:solidFill>
                <a:cs typeface="Times New Roman" panose="02020603050405020304" pitchFamily="18" charset="0"/>
              </a:rPr>
              <a:t>наукових</a:t>
            </a:r>
            <a:r>
              <a:rPr lang="en-US" sz="2000" b="1" dirty="0">
                <a:solidFill>
                  <a:srgbClr val="FFFFFF"/>
                </a:solidFill>
                <a:cs typeface="Times New Roman" panose="02020603050405020304" pitchFamily="18" charset="0"/>
              </a:rPr>
              <a:t> </a:t>
            </a:r>
            <a:r>
              <a:rPr lang="en-US" sz="2000" b="1" dirty="0" err="1">
                <a:solidFill>
                  <a:srgbClr val="FFFFFF"/>
                </a:solidFill>
                <a:cs typeface="Times New Roman" panose="02020603050405020304" pitchFamily="18" charset="0"/>
              </a:rPr>
              <a:t>здобутків</a:t>
            </a:r>
            <a:r>
              <a:rPr lang="en-US" sz="2000" b="1" dirty="0">
                <a:solidFill>
                  <a:srgbClr val="FFFFFF"/>
                </a:solidFill>
                <a:cs typeface="Times New Roman" panose="02020603050405020304" pitchFamily="18" charset="0"/>
              </a:rPr>
              <a:t>; </a:t>
            </a:r>
            <a:r>
              <a:rPr lang="en-US" sz="2000" b="1" dirty="0" err="1">
                <a:solidFill>
                  <a:srgbClr val="FFFFFF"/>
                </a:solidFill>
                <a:cs typeface="Times New Roman" panose="02020603050405020304" pitchFamily="18" charset="0"/>
              </a:rPr>
              <a:t>обговорили</a:t>
            </a:r>
            <a:r>
              <a:rPr lang="en-US" sz="2000" b="1" dirty="0">
                <a:solidFill>
                  <a:srgbClr val="FFFFFF"/>
                </a:solidFill>
                <a:cs typeface="Times New Roman" panose="02020603050405020304" pitchFamily="18" charset="0"/>
              </a:rPr>
              <a:t> </a:t>
            </a:r>
            <a:r>
              <a:rPr lang="en-US" sz="2000" b="1" dirty="0" err="1">
                <a:solidFill>
                  <a:srgbClr val="FFFFFF"/>
                </a:solidFill>
                <a:cs typeface="Times New Roman" panose="02020603050405020304" pitchFamily="18" charset="0"/>
              </a:rPr>
              <a:t>процес</a:t>
            </a:r>
            <a:r>
              <a:rPr lang="en-US" sz="2000" b="1" dirty="0">
                <a:solidFill>
                  <a:srgbClr val="FFFFFF"/>
                </a:solidFill>
                <a:cs typeface="Times New Roman" panose="02020603050405020304" pitchFamily="18" charset="0"/>
              </a:rPr>
              <a:t> </a:t>
            </a:r>
            <a:r>
              <a:rPr lang="en-US" sz="2000" b="1" dirty="0" err="1">
                <a:solidFill>
                  <a:srgbClr val="FFFFFF"/>
                </a:solidFill>
                <a:cs typeface="Times New Roman" panose="02020603050405020304" pitchFamily="18" charset="0"/>
              </a:rPr>
              <a:t>виконання</a:t>
            </a:r>
            <a:r>
              <a:rPr lang="en-US" sz="2000" b="1" dirty="0">
                <a:solidFill>
                  <a:srgbClr val="FFFFFF"/>
                </a:solidFill>
                <a:cs typeface="Times New Roman" panose="02020603050405020304" pitchFamily="18" charset="0"/>
              </a:rPr>
              <a:t> </a:t>
            </a:r>
            <a:r>
              <a:rPr lang="en-US" sz="2000" b="1" dirty="0" err="1">
                <a:solidFill>
                  <a:srgbClr val="FFFFFF"/>
                </a:solidFill>
                <a:cs typeface="Times New Roman" panose="02020603050405020304" pitchFamily="18" charset="0"/>
              </a:rPr>
              <a:t>наукової</a:t>
            </a:r>
            <a:r>
              <a:rPr lang="en-US" sz="2000" b="1" dirty="0">
                <a:solidFill>
                  <a:srgbClr val="FFFFFF"/>
                </a:solidFill>
                <a:cs typeface="Times New Roman" panose="02020603050405020304" pitchFamily="18" charset="0"/>
              </a:rPr>
              <a:t> </a:t>
            </a:r>
            <a:r>
              <a:rPr lang="en-US" sz="2000" b="1" dirty="0" err="1">
                <a:solidFill>
                  <a:srgbClr val="FFFFFF"/>
                </a:solidFill>
                <a:cs typeface="Times New Roman" panose="02020603050405020304" pitchFamily="18" charset="0"/>
              </a:rPr>
              <a:t>теми</a:t>
            </a:r>
            <a:r>
              <a:rPr lang="en-US" sz="2000" b="1" dirty="0">
                <a:solidFill>
                  <a:srgbClr val="FFFFFF"/>
                </a:solidFill>
                <a:cs typeface="Times New Roman" panose="02020603050405020304" pitchFamily="18" charset="0"/>
              </a:rPr>
              <a:t> «</a:t>
            </a:r>
            <a:r>
              <a:rPr lang="ru-RU" sz="2000" b="1" dirty="0" err="1">
                <a:effectLst/>
                <a:ea typeface="Calibri" panose="020F0502020204030204" pitchFamily="34" charset="0"/>
                <a:cs typeface="Times New Roman" panose="02020603050405020304" pitchFamily="18" charset="0"/>
              </a:rPr>
              <a:t>Модернізація</a:t>
            </a:r>
            <a:r>
              <a:rPr lang="ru-RU" sz="2000" b="1" dirty="0">
                <a:effectLst/>
                <a:ea typeface="Calibri" panose="020F0502020204030204" pitchFamily="34" charset="0"/>
                <a:cs typeface="Times New Roman" panose="02020603050405020304" pitchFamily="18" charset="0"/>
              </a:rPr>
              <a:t> </a:t>
            </a:r>
            <a:r>
              <a:rPr lang="ru-RU" sz="2000" b="1" dirty="0" err="1">
                <a:effectLst/>
                <a:ea typeface="Calibri" panose="020F0502020204030204" pitchFamily="34" charset="0"/>
                <a:cs typeface="Times New Roman" panose="02020603050405020304" pitchFamily="18" charset="0"/>
              </a:rPr>
              <a:t>фінансової</a:t>
            </a:r>
            <a:r>
              <a:rPr lang="ru-RU" sz="2000" b="1" dirty="0">
                <a:effectLst/>
                <a:ea typeface="Calibri" panose="020F0502020204030204" pitchFamily="34" charset="0"/>
                <a:cs typeface="Times New Roman" panose="02020603050405020304" pitchFamily="18" charset="0"/>
              </a:rPr>
              <a:t> </a:t>
            </a:r>
            <a:r>
              <a:rPr lang="ru-RU" sz="2000" b="1" dirty="0" err="1">
                <a:effectLst/>
                <a:ea typeface="Calibri" panose="020F0502020204030204" pitchFamily="34" charset="0"/>
                <a:cs typeface="Times New Roman" panose="02020603050405020304" pitchFamily="18" charset="0"/>
              </a:rPr>
              <a:t>системи</a:t>
            </a:r>
            <a:r>
              <a:rPr lang="ru-RU" sz="2000" b="1" dirty="0">
                <a:effectLst/>
                <a:ea typeface="Calibri" panose="020F0502020204030204" pitchFamily="34" charset="0"/>
                <a:cs typeface="Times New Roman" panose="02020603050405020304" pitchFamily="18" charset="0"/>
              </a:rPr>
              <a:t> </a:t>
            </a:r>
            <a:r>
              <a:rPr lang="ru-RU" sz="2000" b="1" dirty="0" err="1">
                <a:effectLst/>
                <a:ea typeface="Calibri" panose="020F0502020204030204" pitchFamily="34" charset="0"/>
                <a:cs typeface="Times New Roman" panose="02020603050405020304" pitchFamily="18" charset="0"/>
              </a:rPr>
              <a:t>України</a:t>
            </a:r>
            <a:r>
              <a:rPr lang="ru-RU" sz="2000" b="1" dirty="0">
                <a:effectLst/>
                <a:ea typeface="Calibri" panose="020F0502020204030204" pitchFamily="34" charset="0"/>
                <a:cs typeface="Times New Roman" panose="02020603050405020304" pitchFamily="18" charset="0"/>
              </a:rPr>
              <a:t>: </a:t>
            </a:r>
            <a:r>
              <a:rPr lang="ru-RU" sz="2000" b="1" dirty="0" err="1">
                <a:effectLst/>
                <a:ea typeface="Calibri" panose="020F0502020204030204" pitchFamily="34" charset="0"/>
                <a:cs typeface="Times New Roman" panose="02020603050405020304" pitchFamily="18" charset="0"/>
              </a:rPr>
              <a:t>тенденції</a:t>
            </a:r>
            <a:r>
              <a:rPr lang="ru-RU" sz="2000" b="1" dirty="0">
                <a:effectLst/>
                <a:ea typeface="Calibri" panose="020F0502020204030204" pitchFamily="34" charset="0"/>
                <a:cs typeface="Times New Roman" panose="02020603050405020304" pitchFamily="18" charset="0"/>
              </a:rPr>
              <a:t> та </a:t>
            </a:r>
            <a:r>
              <a:rPr lang="ru-RU" sz="2000" b="1" dirty="0" err="1">
                <a:effectLst/>
                <a:ea typeface="Calibri" panose="020F0502020204030204" pitchFamily="34" charset="0"/>
                <a:cs typeface="Times New Roman" panose="02020603050405020304" pitchFamily="18" charset="0"/>
              </a:rPr>
              <a:t>пріоритети</a:t>
            </a:r>
            <a:r>
              <a:rPr lang="ru-RU" sz="2000" b="1" dirty="0">
                <a:effectLst/>
                <a:ea typeface="Calibri" panose="020F0502020204030204" pitchFamily="34" charset="0"/>
                <a:cs typeface="Times New Roman" panose="02020603050405020304" pitchFamily="18" charset="0"/>
              </a:rPr>
              <a:t>" (номер </a:t>
            </a:r>
            <a:r>
              <a:rPr lang="ru-RU" sz="2000" b="1" dirty="0" err="1">
                <a:effectLst/>
                <a:ea typeface="Calibri" panose="020F0502020204030204" pitchFamily="34" charset="0"/>
                <a:cs typeface="Times New Roman" panose="02020603050405020304" pitchFamily="18" charset="0"/>
              </a:rPr>
              <a:t>держреєстрації</a:t>
            </a:r>
            <a:r>
              <a:rPr lang="ru-RU" sz="2000" b="1" dirty="0">
                <a:effectLst/>
                <a:ea typeface="Calibri" panose="020F0502020204030204" pitchFamily="34" charset="0"/>
                <a:cs typeface="Times New Roman" panose="02020603050405020304" pitchFamily="18" charset="0"/>
              </a:rPr>
              <a:t> 0121U110244, </a:t>
            </a:r>
            <a:r>
              <a:rPr lang="ru-RU" sz="2000" b="1" dirty="0" err="1">
                <a:effectLst/>
                <a:ea typeface="Calibri" panose="020F0502020204030204" pitchFamily="34" charset="0"/>
                <a:cs typeface="Times New Roman" panose="02020603050405020304" pitchFamily="18" charset="0"/>
              </a:rPr>
              <a:t>термін</a:t>
            </a:r>
            <a:r>
              <a:rPr lang="ru-RU" sz="2000" b="1" dirty="0">
                <a:effectLst/>
                <a:ea typeface="Calibri" panose="020F0502020204030204" pitchFamily="34" charset="0"/>
                <a:cs typeface="Times New Roman" panose="02020603050405020304" pitchFamily="18" charset="0"/>
              </a:rPr>
              <a:t> </a:t>
            </a:r>
            <a:r>
              <a:rPr lang="ru-RU" sz="2000" b="1" dirty="0" err="1">
                <a:effectLst/>
                <a:ea typeface="Calibri" panose="020F0502020204030204" pitchFamily="34" charset="0"/>
                <a:cs typeface="Times New Roman" panose="02020603050405020304" pitchFamily="18" charset="0"/>
              </a:rPr>
              <a:t>виконання</a:t>
            </a:r>
            <a:r>
              <a:rPr lang="ru-RU" sz="2000" b="1" dirty="0">
                <a:effectLst/>
                <a:ea typeface="Calibri" panose="020F0502020204030204" pitchFamily="34" charset="0"/>
                <a:cs typeface="Times New Roman" panose="02020603050405020304" pitchFamily="18" charset="0"/>
              </a:rPr>
              <a:t> 2021-2025рр., </a:t>
            </a:r>
            <a:r>
              <a:rPr lang="ru-RU" sz="2000" b="1" dirty="0" err="1">
                <a:effectLst/>
                <a:ea typeface="Calibri" panose="020F0502020204030204" pitchFamily="34" charset="0"/>
                <a:cs typeface="Times New Roman" panose="02020603050405020304" pitchFamily="18" charset="0"/>
              </a:rPr>
              <a:t>керівник</a:t>
            </a:r>
            <a:r>
              <a:rPr lang="ru-RU" sz="2000" b="1" dirty="0">
                <a:effectLst/>
                <a:ea typeface="Calibri" panose="020F0502020204030204" pitchFamily="34" charset="0"/>
                <a:cs typeface="Times New Roman" panose="02020603050405020304" pitchFamily="18" charset="0"/>
              </a:rPr>
              <a:t> проф. Ситник Н. С.) </a:t>
            </a:r>
            <a:r>
              <a:rPr lang="en-US" sz="2000" b="1" dirty="0">
                <a:cs typeface="Times New Roman" panose="02020603050405020304" pitchFamily="18" charset="0"/>
              </a:rPr>
              <a:t>).</a:t>
            </a:r>
          </a:p>
        </p:txBody>
      </p:sp>
      <p:sp>
        <p:nvSpPr>
          <p:cNvPr id="3" name="Прямокутник 2">
            <a:extLst>
              <a:ext uri="{FF2B5EF4-FFF2-40B4-BE49-F238E27FC236}">
                <a16:creationId xmlns:a16="http://schemas.microsoft.com/office/drawing/2014/main" id="{86E059C1-BCB4-4B1D-9842-036883B95451}"/>
              </a:ext>
            </a:extLst>
          </p:cNvPr>
          <p:cNvSpPr/>
          <p:nvPr/>
        </p:nvSpPr>
        <p:spPr>
          <a:xfrm>
            <a:off x="345832" y="2569549"/>
            <a:ext cx="3376314" cy="1255728"/>
          </a:xfrm>
          <a:prstGeom prst="rect">
            <a:avLst/>
          </a:prstGeom>
        </p:spPr>
        <p:txBody>
          <a:bodyPr wrap="square">
            <a:spAutoFit/>
          </a:bodyPr>
          <a:lstStyle/>
          <a:p>
            <a:pPr algn="ctr" defTabSz="457200">
              <a:lnSpc>
                <a:spcPct val="90000"/>
              </a:lnSpc>
              <a:spcBef>
                <a:spcPts val="1000"/>
              </a:spcBef>
              <a:spcAft>
                <a:spcPts val="0"/>
              </a:spcAft>
              <a:buClr>
                <a:schemeClr val="accent1"/>
              </a:buClr>
              <a:buSzPct val="80000"/>
              <a:buFont typeface="Wingdings 3" charset="2"/>
              <a:buChar char=""/>
            </a:pPr>
            <a:r>
              <a:rPr lang="en-US" sz="2800" b="1" dirty="0" err="1">
                <a:solidFill>
                  <a:srgbClr val="FFFFFF"/>
                </a:solidFill>
                <a:latin typeface="+mn-lt"/>
                <a:cs typeface="+mn-cs"/>
              </a:rPr>
              <a:t>Організація</a:t>
            </a:r>
            <a:r>
              <a:rPr lang="en-US" sz="2800" b="1" dirty="0">
                <a:solidFill>
                  <a:srgbClr val="FFFFFF"/>
                </a:solidFill>
                <a:latin typeface="+mn-lt"/>
                <a:cs typeface="+mn-cs"/>
              </a:rPr>
              <a:t> </a:t>
            </a:r>
            <a:r>
              <a:rPr lang="en-US" sz="2800" b="1" dirty="0" err="1">
                <a:solidFill>
                  <a:srgbClr val="FFFFFF"/>
                </a:solidFill>
                <a:latin typeface="+mn-lt"/>
                <a:cs typeface="+mn-cs"/>
              </a:rPr>
              <a:t>наукових</a:t>
            </a:r>
            <a:r>
              <a:rPr lang="en-US" sz="2800" b="1" dirty="0">
                <a:solidFill>
                  <a:srgbClr val="FFFFFF"/>
                </a:solidFill>
                <a:latin typeface="+mn-lt"/>
                <a:cs typeface="+mn-cs"/>
              </a:rPr>
              <a:t> </a:t>
            </a:r>
            <a:r>
              <a:rPr lang="en-US" sz="2800" b="1" dirty="0" err="1">
                <a:solidFill>
                  <a:srgbClr val="FFFFFF"/>
                </a:solidFill>
                <a:latin typeface="+mn-lt"/>
                <a:cs typeface="+mn-cs"/>
              </a:rPr>
              <a:t>конференцій</a:t>
            </a:r>
            <a:endParaRPr lang="en-US" sz="2800" b="1" dirty="0">
              <a:solidFill>
                <a:srgbClr val="FFFFFF"/>
              </a:solidFill>
              <a:latin typeface="+mn-lt"/>
              <a:cs typeface="+mn-cs"/>
            </a:endParaRPr>
          </a:p>
        </p:txBody>
      </p:sp>
    </p:spTree>
    <p:extLst>
      <p:ext uri="{BB962C8B-B14F-4D97-AF65-F5344CB8AC3E}">
        <p14:creationId xmlns:p14="http://schemas.microsoft.com/office/powerpoint/2010/main" val="757201962"/>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78B92D20-4260-A74E-70F2-4E3E29B2D7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667" y="2513346"/>
            <a:ext cx="2857500" cy="239077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90CBA8E-4ACD-D4F5-480A-8E61DA5BD4DE}"/>
              </a:ext>
            </a:extLst>
          </p:cNvPr>
          <p:cNvSpPr txBox="1"/>
          <p:nvPr/>
        </p:nvSpPr>
        <p:spPr>
          <a:xfrm>
            <a:off x="3291167" y="1035429"/>
            <a:ext cx="4829286" cy="5078313"/>
          </a:xfrm>
          <a:prstGeom prst="rect">
            <a:avLst/>
          </a:prstGeom>
          <a:noFill/>
        </p:spPr>
        <p:txBody>
          <a:bodyPr wrap="square">
            <a:spAutoFit/>
          </a:bodyPr>
          <a:lstStyle/>
          <a:p>
            <a:pPr algn="ctr"/>
            <a:r>
              <a:rPr lang="uk-UA" b="0" i="0" dirty="0">
                <a:effectLst/>
                <a:cs typeface="Times New Roman" panose="02020603050405020304" pitchFamily="18" charset="0"/>
              </a:rPr>
              <a:t>Обговорення відбудови України після війни ведеться все активніше  не лише на національному рівні, але й у середовищі науковців та </a:t>
            </a:r>
            <a:r>
              <a:rPr lang="uk-UA" dirty="0"/>
              <a:t>здобувачів вищої освіти</a:t>
            </a:r>
            <a:r>
              <a:rPr lang="uk-UA" b="0" i="0" dirty="0">
                <a:effectLst/>
                <a:cs typeface="Times New Roman" panose="02020603050405020304" pitchFamily="18" charset="0"/>
              </a:rPr>
              <a:t> ЛНУ ім. Івана Франка, зокрема серед активної молоді факультету управління фінансами та бізнесу освітньої програми «Фінанси, митна та податкова справа».</a:t>
            </a:r>
            <a:r>
              <a:rPr lang="ru-RU" b="0" i="0" dirty="0">
                <a:effectLst/>
                <a:cs typeface="Times New Roman" panose="02020603050405020304" pitchFamily="18" charset="0"/>
              </a:rPr>
              <a:t> </a:t>
            </a:r>
            <a:r>
              <a:rPr lang="ru-RU" dirty="0" err="1">
                <a:cs typeface="Times New Roman" panose="02020603050405020304" pitchFamily="18" charset="0"/>
              </a:rPr>
              <a:t>О</a:t>
            </a:r>
            <a:r>
              <a:rPr lang="ru-RU" b="0" i="0" dirty="0" err="1">
                <a:effectLst/>
                <a:cs typeface="Times New Roman" panose="02020603050405020304" pitchFamily="18" charset="0"/>
              </a:rPr>
              <a:t>бговорення</a:t>
            </a:r>
            <a:r>
              <a:rPr lang="ru-RU" b="0" i="0" dirty="0">
                <a:effectLst/>
                <a:cs typeface="Times New Roman" panose="02020603050405020304" pitchFamily="18" charset="0"/>
              </a:rPr>
              <a:t> </a:t>
            </a:r>
            <a:r>
              <a:rPr lang="ru-RU" b="0" i="0" dirty="0" err="1">
                <a:effectLst/>
                <a:cs typeface="Times New Roman" panose="02020603050405020304" pitchFamily="18" charset="0"/>
              </a:rPr>
              <a:t>означеної</a:t>
            </a:r>
            <a:r>
              <a:rPr lang="ru-RU" b="0" i="0" dirty="0">
                <a:effectLst/>
                <a:cs typeface="Times New Roman" panose="02020603050405020304" pitchFamily="18" charset="0"/>
              </a:rPr>
              <a:t> </a:t>
            </a:r>
            <a:r>
              <a:rPr lang="ru-RU" b="0" i="0" dirty="0" err="1">
                <a:effectLst/>
                <a:cs typeface="Times New Roman" panose="02020603050405020304" pitchFamily="18" charset="0"/>
              </a:rPr>
              <a:t>актуальної</a:t>
            </a:r>
            <a:r>
              <a:rPr lang="ru-RU" b="0" i="0" dirty="0">
                <a:effectLst/>
                <a:cs typeface="Times New Roman" panose="02020603050405020304" pitchFamily="18" charset="0"/>
              </a:rPr>
              <a:t> тематики стало основою </a:t>
            </a:r>
            <a:r>
              <a:rPr lang="ru-RU" b="0" i="0" dirty="0" err="1">
                <a:effectLst/>
                <a:cs typeface="Times New Roman" panose="02020603050405020304" pitchFamily="18" charset="0"/>
              </a:rPr>
              <a:t>проведення</a:t>
            </a:r>
            <a:r>
              <a:rPr lang="ru-RU" b="0" i="0" dirty="0">
                <a:effectLst/>
                <a:cs typeface="Times New Roman" panose="02020603050405020304" pitchFamily="18" charset="0"/>
              </a:rPr>
              <a:t> </a:t>
            </a:r>
            <a:r>
              <a:rPr lang="ru-RU" b="0" i="0" dirty="0" err="1">
                <a:effectLst/>
                <a:cs typeface="Times New Roman" panose="02020603050405020304" pitchFamily="18" charset="0"/>
              </a:rPr>
              <a:t>молодими</a:t>
            </a:r>
            <a:r>
              <a:rPr lang="ru-RU" b="0" i="0" dirty="0">
                <a:effectLst/>
                <a:cs typeface="Times New Roman" panose="02020603050405020304" pitchFamily="18" charset="0"/>
              </a:rPr>
              <a:t> </a:t>
            </a:r>
            <a:r>
              <a:rPr lang="ru-RU" b="0" i="0" dirty="0" err="1">
                <a:effectLst/>
                <a:cs typeface="Times New Roman" panose="02020603050405020304" pitchFamily="18" charset="0"/>
              </a:rPr>
              <a:t>науковцями</a:t>
            </a:r>
            <a:r>
              <a:rPr lang="ru-RU" b="0" i="0" dirty="0">
                <a:effectLst/>
                <a:cs typeface="Times New Roman" panose="02020603050405020304" pitchFamily="18" charset="0"/>
              </a:rPr>
              <a:t> </a:t>
            </a:r>
            <a:r>
              <a:rPr lang="ru-RU" b="0" i="0" dirty="0" err="1">
                <a:effectLst/>
                <a:cs typeface="Times New Roman" panose="02020603050405020304" pitchFamily="18" charset="0"/>
              </a:rPr>
              <a:t>кафедри</a:t>
            </a:r>
            <a:r>
              <a:rPr lang="ru-RU" b="0" i="0" dirty="0">
                <a:effectLst/>
                <a:cs typeface="Times New Roman" panose="02020603050405020304" pitchFamily="18" charset="0"/>
              </a:rPr>
              <a:t> </a:t>
            </a:r>
            <a:r>
              <a:rPr lang="ru-RU" b="0" i="0" dirty="0" err="1">
                <a:effectLst/>
                <a:cs typeface="Times New Roman" panose="02020603050405020304" pitchFamily="18" charset="0"/>
              </a:rPr>
              <a:t>фінансового</a:t>
            </a:r>
            <a:r>
              <a:rPr lang="ru-RU" b="0" i="0" dirty="0">
                <a:effectLst/>
                <a:cs typeface="Times New Roman" panose="02020603050405020304" pitchFamily="18" charset="0"/>
              </a:rPr>
              <a:t> менеджменту </a:t>
            </a:r>
            <a:r>
              <a:rPr lang="ru-RU" b="0" i="1" dirty="0">
                <a:effectLst/>
                <a:cs typeface="Times New Roman" panose="02020603050405020304" pitchFamily="18" charset="0"/>
              </a:rPr>
              <a:t>(</a:t>
            </a:r>
            <a:r>
              <a:rPr lang="ru-RU" b="0" i="0" dirty="0" err="1">
                <a:effectLst/>
                <a:cs typeface="Times New Roman" panose="02020603050405020304" pitchFamily="18" charset="0"/>
              </a:rPr>
              <a:t>науково-практичних</a:t>
            </a:r>
            <a:r>
              <a:rPr lang="ru-RU" b="0" i="0" dirty="0">
                <a:effectLst/>
                <a:cs typeface="Times New Roman" panose="02020603050405020304" pitchFamily="18" charset="0"/>
              </a:rPr>
              <a:t> </a:t>
            </a:r>
            <a:r>
              <a:rPr lang="ru-RU" b="0" i="0" dirty="0" err="1">
                <a:effectLst/>
                <a:cs typeface="Times New Roman" panose="02020603050405020304" pitchFamily="18" charset="0"/>
              </a:rPr>
              <a:t>семінарів</a:t>
            </a:r>
            <a:r>
              <a:rPr lang="ru-RU" b="0" i="0" dirty="0">
                <a:effectLst/>
                <a:cs typeface="Times New Roman" panose="02020603050405020304" pitchFamily="18" charset="0"/>
              </a:rPr>
              <a:t> з </a:t>
            </a:r>
            <a:r>
              <a:rPr lang="ru-RU" b="0" i="0" dirty="0" err="1">
                <a:effectLst/>
                <a:cs typeface="Times New Roman" panose="02020603050405020304" pitchFamily="18" charset="0"/>
              </a:rPr>
              <a:t>цієї</a:t>
            </a:r>
            <a:r>
              <a:rPr lang="ru-RU" b="0" i="0" dirty="0">
                <a:effectLst/>
                <a:cs typeface="Times New Roman" panose="02020603050405020304" pitchFamily="18" charset="0"/>
              </a:rPr>
              <a:t> проблематики в рамках </a:t>
            </a:r>
            <a:r>
              <a:rPr lang="ru-RU" b="0" i="0" dirty="0" err="1">
                <a:effectLst/>
                <a:cs typeface="Times New Roman" panose="02020603050405020304" pitchFamily="18" charset="0"/>
              </a:rPr>
              <a:t>проведення</a:t>
            </a:r>
            <a:r>
              <a:rPr lang="ru-RU" b="0" i="0" dirty="0">
                <a:effectLst/>
                <a:cs typeface="Times New Roman" panose="02020603050405020304" pitchFamily="18" charset="0"/>
              </a:rPr>
              <a:t> Фестивалю науки у </a:t>
            </a:r>
            <a:r>
              <a:rPr lang="ru-RU" b="0" i="0" dirty="0" err="1">
                <a:effectLst/>
                <a:cs typeface="Times New Roman" panose="02020603050405020304" pitchFamily="18" charset="0"/>
              </a:rPr>
              <a:t>Львівському</a:t>
            </a:r>
            <a:r>
              <a:rPr lang="ru-RU" b="0" i="0" dirty="0">
                <a:effectLst/>
                <a:cs typeface="Times New Roman" panose="02020603050405020304" pitchFamily="18" charset="0"/>
              </a:rPr>
              <a:t> </a:t>
            </a:r>
            <a:r>
              <a:rPr lang="ru-RU" b="0" i="0" dirty="0" err="1">
                <a:effectLst/>
                <a:cs typeface="Times New Roman" panose="02020603050405020304" pitchFamily="18" charset="0"/>
              </a:rPr>
              <a:t>університеті</a:t>
            </a:r>
            <a:r>
              <a:rPr lang="ru-RU" b="0" i="0" dirty="0">
                <a:effectLst/>
                <a:cs typeface="Times New Roman" panose="02020603050405020304" pitchFamily="18" charset="0"/>
              </a:rPr>
              <a:t>. </a:t>
            </a:r>
            <a:r>
              <a:rPr lang="ru-RU" b="0" i="0" dirty="0" err="1">
                <a:effectLst/>
                <a:cs typeface="Times New Roman" panose="02020603050405020304" pitchFamily="18" charset="0"/>
              </a:rPr>
              <a:t>Учасниками</a:t>
            </a:r>
            <a:r>
              <a:rPr lang="ru-RU" b="0" i="0" dirty="0">
                <a:effectLst/>
                <a:cs typeface="Times New Roman" panose="02020603050405020304" pitchFamily="18" charset="0"/>
              </a:rPr>
              <a:t> </a:t>
            </a:r>
            <a:r>
              <a:rPr lang="ru-RU" b="0" i="0" dirty="0" err="1">
                <a:effectLst/>
                <a:cs typeface="Times New Roman" panose="02020603050405020304" pitchFamily="18" charset="0"/>
              </a:rPr>
              <a:t>семінарів</a:t>
            </a:r>
            <a:r>
              <a:rPr lang="ru-RU" b="0" i="0" dirty="0">
                <a:effectLst/>
                <a:cs typeface="Times New Roman" panose="02020603050405020304" pitchFamily="18" charset="0"/>
              </a:rPr>
              <a:t> стали </a:t>
            </a:r>
            <a:r>
              <a:rPr lang="ru-RU" b="0" i="0" dirty="0" err="1">
                <a:effectLst/>
                <a:cs typeface="Times New Roman" panose="02020603050405020304" pitchFamily="18" charset="0"/>
              </a:rPr>
              <a:t>понад</a:t>
            </a:r>
            <a:r>
              <a:rPr lang="ru-RU" b="0" i="0" dirty="0">
                <a:effectLst/>
                <a:cs typeface="Times New Roman" panose="02020603050405020304" pitchFamily="18" charset="0"/>
              </a:rPr>
              <a:t> 80 </a:t>
            </a:r>
            <a:r>
              <a:rPr lang="uk-UA" dirty="0"/>
              <a:t>здобувачів вищої освіти освітньої програми «Фінанси, митна та податкова справа»</a:t>
            </a:r>
            <a:r>
              <a:rPr lang="ru-RU" b="0" i="0" dirty="0">
                <a:effectLst/>
                <a:cs typeface="Times New Roman" panose="02020603050405020304" pitchFamily="18" charset="0"/>
              </a:rPr>
              <a:t>, а </a:t>
            </a:r>
            <a:r>
              <a:rPr lang="ru-RU" b="0" i="0" dirty="0" err="1">
                <a:effectLst/>
                <a:cs typeface="Times New Roman" panose="02020603050405020304" pitchFamily="18" charset="0"/>
              </a:rPr>
              <a:t>також</a:t>
            </a:r>
            <a:r>
              <a:rPr lang="ru-RU" b="0" i="0" dirty="0">
                <a:effectLst/>
                <a:cs typeface="Times New Roman" panose="02020603050405020304" pitchFamily="18" charset="0"/>
              </a:rPr>
              <a:t> </a:t>
            </a:r>
            <a:r>
              <a:rPr lang="ru-RU" b="0" i="0" dirty="0" err="1">
                <a:effectLst/>
                <a:cs typeface="Times New Roman" panose="02020603050405020304" pitchFamily="18" charset="0"/>
              </a:rPr>
              <a:t>викладачі</a:t>
            </a:r>
            <a:r>
              <a:rPr lang="ru-RU" b="0" i="0" dirty="0">
                <a:effectLst/>
                <a:cs typeface="Times New Roman" panose="02020603050405020304" pitchFamily="18" charset="0"/>
              </a:rPr>
              <a:t> </a:t>
            </a:r>
            <a:r>
              <a:rPr lang="ru-RU" b="0" i="0" dirty="0" err="1">
                <a:effectLst/>
                <a:cs typeface="Times New Roman" panose="02020603050405020304" pitchFamily="18" charset="0"/>
              </a:rPr>
              <a:t>кафедри</a:t>
            </a:r>
            <a:r>
              <a:rPr lang="ru-RU" b="0" i="0" dirty="0">
                <a:effectLst/>
                <a:cs typeface="Times New Roman" panose="02020603050405020304" pitchFamily="18" charset="0"/>
              </a:rPr>
              <a:t> </a:t>
            </a:r>
            <a:r>
              <a:rPr lang="ru-RU" b="0" i="0" dirty="0" err="1">
                <a:effectLst/>
                <a:cs typeface="Times New Roman" panose="02020603050405020304" pitchFamily="18" charset="0"/>
              </a:rPr>
              <a:t>фінансового</a:t>
            </a:r>
            <a:r>
              <a:rPr lang="ru-RU" b="0" i="0" dirty="0">
                <a:effectLst/>
                <a:cs typeface="Times New Roman" panose="02020603050405020304" pitchFamily="18" charset="0"/>
              </a:rPr>
              <a:t> менеджменту.</a:t>
            </a:r>
            <a:endParaRPr lang="uk-UA" dirty="0">
              <a:cs typeface="Times New Roman" panose="02020603050405020304" pitchFamily="18" charset="0"/>
            </a:endParaRPr>
          </a:p>
        </p:txBody>
      </p:sp>
    </p:spTree>
    <p:extLst>
      <p:ext uri="{BB962C8B-B14F-4D97-AF65-F5344CB8AC3E}">
        <p14:creationId xmlns:p14="http://schemas.microsoft.com/office/powerpoint/2010/main" val="41014744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92" name="Group 191">
            <a:extLst>
              <a:ext uri="{FF2B5EF4-FFF2-40B4-BE49-F238E27FC236}">
                <a16:creationId xmlns:a16="http://schemas.microsoft.com/office/drawing/2014/main" id="{BFF60B97-5EB1-411D-9287-82F79E225F9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193" name="Straight Connector 192">
              <a:extLst>
                <a:ext uri="{FF2B5EF4-FFF2-40B4-BE49-F238E27FC236}">
                  <a16:creationId xmlns:a16="http://schemas.microsoft.com/office/drawing/2014/main" id="{D674D93F-5BDC-4ACB-A8CA-7E981651184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94" name="Straight Connector 193">
              <a:extLst>
                <a:ext uri="{FF2B5EF4-FFF2-40B4-BE49-F238E27FC236}">
                  <a16:creationId xmlns:a16="http://schemas.microsoft.com/office/drawing/2014/main" id="{08928BCD-A664-442D-ABA1-C3CFBED999E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95" name="Rectangle 23">
              <a:extLst>
                <a:ext uri="{FF2B5EF4-FFF2-40B4-BE49-F238E27FC236}">
                  <a16:creationId xmlns:a16="http://schemas.microsoft.com/office/drawing/2014/main" id="{BA984793-63CC-45CB-A884-996FAAC233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6" name="Rectangle 25">
              <a:extLst>
                <a:ext uri="{FF2B5EF4-FFF2-40B4-BE49-F238E27FC236}">
                  <a16:creationId xmlns:a16="http://schemas.microsoft.com/office/drawing/2014/main" id="{2F0C28C5-1A58-4CFD-AE80-A035DCD738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7" name="Isosceles Triangle 196">
              <a:extLst>
                <a:ext uri="{FF2B5EF4-FFF2-40B4-BE49-F238E27FC236}">
                  <a16:creationId xmlns:a16="http://schemas.microsoft.com/office/drawing/2014/main" id="{95D7054E-4DD9-45B4-9774-43146D6C73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8" name="Rectangle 27">
              <a:extLst>
                <a:ext uri="{FF2B5EF4-FFF2-40B4-BE49-F238E27FC236}">
                  <a16:creationId xmlns:a16="http://schemas.microsoft.com/office/drawing/2014/main" id="{B82025D2-80F5-4523-8D68-3831F8711F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9" name="Rectangle 28">
              <a:extLst>
                <a:ext uri="{FF2B5EF4-FFF2-40B4-BE49-F238E27FC236}">
                  <a16:creationId xmlns:a16="http://schemas.microsoft.com/office/drawing/2014/main" id="{BC890E5E-6997-4B43-8F03-33C4CA22B6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0" name="Rectangle 29">
              <a:extLst>
                <a:ext uri="{FF2B5EF4-FFF2-40B4-BE49-F238E27FC236}">
                  <a16:creationId xmlns:a16="http://schemas.microsoft.com/office/drawing/2014/main" id="{A8F61413-378E-434E-BB32-C83A8B826E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1" name="Isosceles Triangle 200">
              <a:extLst>
                <a:ext uri="{FF2B5EF4-FFF2-40B4-BE49-F238E27FC236}">
                  <a16:creationId xmlns:a16="http://schemas.microsoft.com/office/drawing/2014/main" id="{22FCA4F9-826F-46CC-97AA-E951F199A6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2" name="Isosceles Triangle 201">
              <a:extLst>
                <a:ext uri="{FF2B5EF4-FFF2-40B4-BE49-F238E27FC236}">
                  <a16:creationId xmlns:a16="http://schemas.microsoft.com/office/drawing/2014/main" id="{96E65488-263B-49DE-A257-2F17752147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03" name="Isosceles Triangle 30">
            <a:extLst>
              <a:ext uri="{FF2B5EF4-FFF2-40B4-BE49-F238E27FC236}">
                <a16:creationId xmlns:a16="http://schemas.microsoft.com/office/drawing/2014/main" id="{FD076C4F-CB47-4A2D-95A1-9D5E3C2B76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7975" y="0"/>
            <a:ext cx="63194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204" name="Straight Connector 203">
            <a:extLst>
              <a:ext uri="{FF2B5EF4-FFF2-40B4-BE49-F238E27FC236}">
                <a16:creationId xmlns:a16="http://schemas.microsoft.com/office/drawing/2014/main" id="{EEAF915B-5344-46DC-8097-7DAF062774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2924" y="2282818"/>
            <a:ext cx="240456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70B738F4-B505-468D-996C-FEC3D1CA103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2022" y="4565636"/>
            <a:ext cx="240456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06" name="Isosceles Triangle 30">
            <a:extLst>
              <a:ext uri="{FF2B5EF4-FFF2-40B4-BE49-F238E27FC236}">
                <a16:creationId xmlns:a16="http://schemas.microsoft.com/office/drawing/2014/main" id="{6F953D60-C1AF-4BFA-9B22-BFE8F0BA1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727" y="0"/>
            <a:ext cx="631947"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6" name="Text Box 10">
            <a:extLst>
              <a:ext uri="{FF2B5EF4-FFF2-40B4-BE49-F238E27FC236}">
                <a16:creationId xmlns:a16="http://schemas.microsoft.com/office/drawing/2014/main" id="{2AF29C9C-09EA-4BF7-A482-CD4875A6F636}"/>
              </a:ext>
            </a:extLst>
          </p:cNvPr>
          <p:cNvSpPr txBox="1">
            <a:spLocks noChangeArrowheads="1"/>
          </p:cNvSpPr>
          <p:nvPr/>
        </p:nvSpPr>
        <p:spPr bwMode="auto">
          <a:xfrm>
            <a:off x="2495937" y="227322"/>
            <a:ext cx="4447555" cy="707886"/>
          </a:xfrm>
          <a:prstGeom prst="rect">
            <a:avLst/>
          </a:prstGeom>
          <a:noFill/>
          <a:ln w="9525">
            <a:noFill/>
            <a:miter lim="800000"/>
            <a:headEnd/>
            <a:tailEnd/>
          </a:ln>
          <a:effectLst/>
        </p:spPr>
        <p:txBody>
          <a:bodyPr wrap="square">
            <a:spAutoFit/>
          </a:bodyPr>
          <a:lstStyle/>
          <a:p>
            <a:pPr algn="ctr">
              <a:spcBef>
                <a:spcPct val="50000"/>
              </a:spcBef>
            </a:pPr>
            <a:r>
              <a:rPr lang="uk-UA" sz="2000" b="1" dirty="0">
                <a:ln w="0"/>
                <a:solidFill>
                  <a:schemeClr val="accent1"/>
                </a:solidFill>
                <a:effectLst>
                  <a:outerShdw blurRad="38100" dist="25400" dir="5400000" algn="ctr" rotWithShape="0">
                    <a:srgbClr val="6E747A">
                      <a:alpha val="43000"/>
                    </a:srgbClr>
                  </a:outerShdw>
                </a:effectLst>
              </a:rPr>
              <a:t>Організація науково-практичних заходів та семінарів:</a:t>
            </a:r>
          </a:p>
        </p:txBody>
      </p:sp>
      <p:sp>
        <p:nvSpPr>
          <p:cNvPr id="4" name="TextBox 3">
            <a:extLst>
              <a:ext uri="{FF2B5EF4-FFF2-40B4-BE49-F238E27FC236}">
                <a16:creationId xmlns:a16="http://schemas.microsoft.com/office/drawing/2014/main" id="{826036B3-CFEB-D21C-4237-15DEC3C42F06}"/>
              </a:ext>
            </a:extLst>
          </p:cNvPr>
          <p:cNvSpPr txBox="1"/>
          <p:nvPr/>
        </p:nvSpPr>
        <p:spPr>
          <a:xfrm>
            <a:off x="3384598" y="897284"/>
            <a:ext cx="4447555" cy="1754326"/>
          </a:xfrm>
          <a:prstGeom prst="rect">
            <a:avLst/>
          </a:prstGeom>
          <a:noFill/>
        </p:spPr>
        <p:txBody>
          <a:bodyPr wrap="square">
            <a:spAutoFit/>
          </a:bodyPr>
          <a:lstStyle/>
          <a:p>
            <a:pPr algn="just"/>
            <a:r>
              <a:rPr lang="ru-RU" b="0" i="0" dirty="0">
                <a:solidFill>
                  <a:srgbClr val="050505"/>
                </a:solidFill>
                <a:effectLst/>
                <a:latin typeface="Times New Roman" panose="02020603050405020304" pitchFamily="18" charset="0"/>
              </a:rPr>
              <a:t>В рамках </a:t>
            </a:r>
            <a:r>
              <a:rPr lang="ru-RU" b="0" i="0" dirty="0" err="1">
                <a:solidFill>
                  <a:srgbClr val="050505"/>
                </a:solidFill>
                <a:effectLst/>
                <a:latin typeface="Times New Roman" panose="02020603050405020304" pitchFamily="18" charset="0"/>
              </a:rPr>
              <a:t>співпраці</a:t>
            </a:r>
            <a:r>
              <a:rPr lang="ru-RU" b="0" i="0" dirty="0">
                <a:solidFill>
                  <a:srgbClr val="050505"/>
                </a:solidFill>
                <a:effectLst/>
                <a:latin typeface="Times New Roman" panose="02020603050405020304" pitchFamily="18" charset="0"/>
              </a:rPr>
              <a:t> </a:t>
            </a:r>
            <a:r>
              <a:rPr lang="ru-RU" b="0" i="0" dirty="0" err="1">
                <a:solidFill>
                  <a:srgbClr val="050505"/>
                </a:solidFill>
                <a:effectLst/>
                <a:latin typeface="Times New Roman" panose="02020603050405020304" pitchFamily="18" charset="0"/>
              </a:rPr>
              <a:t>кафедри</a:t>
            </a:r>
            <a:r>
              <a:rPr lang="ru-RU" b="0" i="0" dirty="0">
                <a:solidFill>
                  <a:srgbClr val="050505"/>
                </a:solidFill>
                <a:effectLst/>
                <a:latin typeface="Times New Roman" panose="02020603050405020304" pitchFamily="18" charset="0"/>
              </a:rPr>
              <a:t> </a:t>
            </a:r>
            <a:r>
              <a:rPr lang="ru-RU" b="0" i="0" dirty="0" err="1">
                <a:solidFill>
                  <a:srgbClr val="050505"/>
                </a:solidFill>
                <a:effectLst/>
                <a:latin typeface="Times New Roman" panose="02020603050405020304" pitchFamily="18" charset="0"/>
              </a:rPr>
              <a:t>фінансового</a:t>
            </a:r>
            <a:r>
              <a:rPr lang="ru-RU" b="0" i="0" dirty="0">
                <a:solidFill>
                  <a:srgbClr val="050505"/>
                </a:solidFill>
                <a:effectLst/>
                <a:latin typeface="Times New Roman" panose="02020603050405020304" pitchFamily="18" charset="0"/>
              </a:rPr>
              <a:t> менеджменту з </a:t>
            </a:r>
            <a:r>
              <a:rPr lang="ru-RU" b="0" i="0" dirty="0" err="1">
                <a:solidFill>
                  <a:srgbClr val="050505"/>
                </a:solidFill>
                <a:effectLst/>
                <a:latin typeface="Times New Roman" panose="02020603050405020304" pitchFamily="18" charset="0"/>
              </a:rPr>
              <a:t>роботодавцями</a:t>
            </a:r>
            <a:r>
              <a:rPr lang="ru-RU" b="0" i="0" dirty="0">
                <a:solidFill>
                  <a:srgbClr val="050505"/>
                </a:solidFill>
                <a:effectLst/>
                <a:latin typeface="Times New Roman" panose="02020603050405020304" pitchFamily="18" charset="0"/>
              </a:rPr>
              <a:t>, </a:t>
            </a:r>
            <a:r>
              <a:rPr lang="uk-UA" dirty="0"/>
              <a:t>здобувачі </a:t>
            </a:r>
            <a:r>
              <a:rPr lang="ru-RU" b="0" i="0" dirty="0" err="1">
                <a:effectLst/>
                <a:latin typeface="Times New Roman" panose="02020603050405020304" pitchFamily="18" charset="0"/>
              </a:rPr>
              <a:t>освітнього</a:t>
            </a:r>
            <a:r>
              <a:rPr lang="ru-RU" b="0" i="0" dirty="0">
                <a:effectLst/>
                <a:latin typeface="Times New Roman" panose="02020603050405020304" pitchFamily="18" charset="0"/>
              </a:rPr>
              <a:t> </a:t>
            </a:r>
            <a:r>
              <a:rPr lang="ru-RU" b="0" i="0" dirty="0" err="1">
                <a:effectLst/>
                <a:latin typeface="Times New Roman" panose="02020603050405020304" pitchFamily="18" charset="0"/>
              </a:rPr>
              <a:t>рівня</a:t>
            </a:r>
            <a:r>
              <a:rPr lang="ru-RU" b="0" i="0" dirty="0">
                <a:effectLst/>
                <a:latin typeface="Times New Roman" panose="02020603050405020304" pitchFamily="18" charset="0"/>
              </a:rPr>
              <a:t> бакалавр</a:t>
            </a:r>
            <a:r>
              <a:rPr lang="ru-RU" b="0" i="0" dirty="0">
                <a:solidFill>
                  <a:srgbClr val="050505"/>
                </a:solidFill>
                <a:effectLst/>
                <a:latin typeface="Times New Roman" panose="02020603050405020304" pitchFamily="18" charset="0"/>
              </a:rPr>
              <a:t> </a:t>
            </a:r>
            <a:r>
              <a:rPr lang="ru-RU" b="0" i="0" dirty="0" err="1">
                <a:solidFill>
                  <a:srgbClr val="050505"/>
                </a:solidFill>
                <a:effectLst/>
                <a:latin typeface="Times New Roman" panose="02020603050405020304" pitchFamily="18" charset="0"/>
              </a:rPr>
              <a:t>освітньої</a:t>
            </a:r>
            <a:r>
              <a:rPr lang="ru-RU" b="0" i="0" dirty="0">
                <a:solidFill>
                  <a:srgbClr val="050505"/>
                </a:solidFill>
                <a:effectLst/>
                <a:latin typeface="Times New Roman" panose="02020603050405020304" pitchFamily="18" charset="0"/>
              </a:rPr>
              <a:t> </a:t>
            </a:r>
            <a:r>
              <a:rPr lang="ru-RU" b="0" i="0" dirty="0" err="1">
                <a:solidFill>
                  <a:srgbClr val="050505"/>
                </a:solidFill>
                <a:effectLst/>
                <a:latin typeface="Times New Roman" panose="02020603050405020304" pitchFamily="18" charset="0"/>
              </a:rPr>
              <a:t>програми</a:t>
            </a:r>
            <a:r>
              <a:rPr lang="ru-RU" b="0" i="0" dirty="0">
                <a:solidFill>
                  <a:srgbClr val="050505"/>
                </a:solidFill>
                <a:effectLst/>
                <a:latin typeface="Times New Roman" panose="02020603050405020304" pitchFamily="18" charset="0"/>
              </a:rPr>
              <a:t> “</a:t>
            </a:r>
            <a:r>
              <a:rPr lang="ru-RU" b="0" i="0" dirty="0" err="1">
                <a:solidFill>
                  <a:srgbClr val="050505"/>
                </a:solidFill>
                <a:effectLst/>
                <a:latin typeface="Times New Roman" panose="02020603050405020304" pitchFamily="18" charset="0"/>
              </a:rPr>
              <a:t>Фінанси</a:t>
            </a:r>
            <a:r>
              <a:rPr lang="ru-RU" b="0" i="0" dirty="0">
                <a:solidFill>
                  <a:srgbClr val="050505"/>
                </a:solidFill>
                <a:effectLst/>
                <a:latin typeface="Times New Roman" panose="02020603050405020304" pitchFamily="18" charset="0"/>
              </a:rPr>
              <a:t>, </a:t>
            </a:r>
            <a:r>
              <a:rPr lang="ru-RU" b="0" i="0" dirty="0" err="1">
                <a:solidFill>
                  <a:srgbClr val="050505"/>
                </a:solidFill>
                <a:effectLst/>
                <a:latin typeface="Times New Roman" panose="02020603050405020304" pitchFamily="18" charset="0"/>
              </a:rPr>
              <a:t>митна</a:t>
            </a:r>
            <a:r>
              <a:rPr lang="ru-RU" b="0" i="0" dirty="0">
                <a:solidFill>
                  <a:srgbClr val="050505"/>
                </a:solidFill>
                <a:effectLst/>
                <a:latin typeface="Times New Roman" panose="02020603050405020304" pitchFamily="18" charset="0"/>
              </a:rPr>
              <a:t> та </a:t>
            </a:r>
            <a:r>
              <a:rPr lang="ru-RU" b="0" i="0" dirty="0" err="1">
                <a:solidFill>
                  <a:srgbClr val="050505"/>
                </a:solidFill>
                <a:effectLst/>
                <a:latin typeface="Times New Roman" panose="02020603050405020304" pitchFamily="18" charset="0"/>
              </a:rPr>
              <a:t>податкова</a:t>
            </a:r>
            <a:r>
              <a:rPr lang="ru-RU" b="0" i="0" dirty="0">
                <a:solidFill>
                  <a:srgbClr val="050505"/>
                </a:solidFill>
                <a:effectLst/>
                <a:latin typeface="Times New Roman" panose="02020603050405020304" pitchFamily="18" charset="0"/>
              </a:rPr>
              <a:t> справа</a:t>
            </a:r>
            <a:r>
              <a:rPr lang="ru-RU" b="0" dirty="0">
                <a:solidFill>
                  <a:srgbClr val="050505"/>
                </a:solidFill>
                <a:effectLst/>
                <a:latin typeface="Times New Roman" panose="02020603050405020304" pitchFamily="18" charset="0"/>
              </a:rPr>
              <a:t>” </a:t>
            </a:r>
            <a:r>
              <a:rPr lang="ru-RU" b="0" dirty="0" err="1">
                <a:solidFill>
                  <a:srgbClr val="050505"/>
                </a:solidFill>
                <a:effectLst/>
                <a:latin typeface="Times New Roman" panose="02020603050405020304" pitchFamily="18" charset="0"/>
              </a:rPr>
              <a:t>відвідали</a:t>
            </a:r>
            <a:r>
              <a:rPr lang="ru-RU" b="0" dirty="0">
                <a:solidFill>
                  <a:srgbClr val="050505"/>
                </a:solidFill>
                <a:effectLst/>
                <a:latin typeface="Times New Roman" panose="02020603050405020304" pitchFamily="18" charset="0"/>
              </a:rPr>
              <a:t> </a:t>
            </a:r>
            <a:r>
              <a:rPr lang="ru-RU" b="0" dirty="0" err="1">
                <a:solidFill>
                  <a:srgbClr val="050505"/>
                </a:solidFill>
                <a:effectLst/>
                <a:latin typeface="Times New Roman" panose="02020603050405020304" pitchFamily="18" charset="0"/>
              </a:rPr>
              <a:t>Державну</a:t>
            </a:r>
            <a:r>
              <a:rPr lang="ru-RU" b="0" dirty="0">
                <a:solidFill>
                  <a:srgbClr val="050505"/>
                </a:solidFill>
                <a:effectLst/>
                <a:latin typeface="Times New Roman" panose="02020603050405020304" pitchFamily="18" charset="0"/>
              </a:rPr>
              <a:t> </a:t>
            </a:r>
            <a:r>
              <a:rPr lang="ru-RU" b="0" dirty="0" err="1">
                <a:solidFill>
                  <a:srgbClr val="050505"/>
                </a:solidFill>
                <a:effectLst/>
                <a:latin typeface="Times New Roman" panose="02020603050405020304" pitchFamily="18" charset="0"/>
              </a:rPr>
              <a:t>податкову</a:t>
            </a:r>
            <a:r>
              <a:rPr lang="ru-RU" b="0" dirty="0">
                <a:solidFill>
                  <a:srgbClr val="050505"/>
                </a:solidFill>
                <a:effectLst/>
                <a:latin typeface="Times New Roman" panose="02020603050405020304" pitchFamily="18" charset="0"/>
              </a:rPr>
              <a:t> службу у </a:t>
            </a:r>
            <a:r>
              <a:rPr lang="ru-RU" b="0" dirty="0" err="1">
                <a:solidFill>
                  <a:srgbClr val="050505"/>
                </a:solidFill>
                <a:effectLst/>
                <a:latin typeface="Times New Roman" panose="02020603050405020304" pitchFamily="18" charset="0"/>
              </a:rPr>
              <a:t>Львівській</a:t>
            </a:r>
            <a:r>
              <a:rPr lang="ru-RU" b="0" dirty="0">
                <a:solidFill>
                  <a:srgbClr val="050505"/>
                </a:solidFill>
                <a:effectLst/>
                <a:latin typeface="Times New Roman" panose="02020603050405020304" pitchFamily="18" charset="0"/>
              </a:rPr>
              <a:t> </a:t>
            </a:r>
            <a:r>
              <a:rPr lang="ru-RU" b="0" dirty="0" err="1">
                <a:solidFill>
                  <a:srgbClr val="050505"/>
                </a:solidFill>
                <a:effectLst/>
                <a:latin typeface="Times New Roman" panose="02020603050405020304" pitchFamily="18" charset="0"/>
              </a:rPr>
              <a:t>області</a:t>
            </a:r>
            <a:r>
              <a:rPr lang="ru-RU" b="0" dirty="0">
                <a:solidFill>
                  <a:srgbClr val="050505"/>
                </a:solidFill>
                <a:effectLst/>
                <a:latin typeface="Times New Roman" panose="02020603050405020304" pitchFamily="18" charset="0"/>
              </a:rPr>
              <a:t>. </a:t>
            </a:r>
            <a:endParaRPr lang="uk-UA" dirty="0"/>
          </a:p>
        </p:txBody>
      </p:sp>
      <p:pic>
        <p:nvPicPr>
          <p:cNvPr id="5" name="Picture 2">
            <a:extLst>
              <a:ext uri="{FF2B5EF4-FFF2-40B4-BE49-F238E27FC236}">
                <a16:creationId xmlns:a16="http://schemas.microsoft.com/office/drawing/2014/main" id="{56820055-C857-8BAF-1067-6BA9C42A70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606" y="715464"/>
            <a:ext cx="2402590" cy="184844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9DC5C3F-F808-2D61-CF01-082A87142550}"/>
              </a:ext>
            </a:extLst>
          </p:cNvPr>
          <p:cNvSpPr txBox="1"/>
          <p:nvPr/>
        </p:nvSpPr>
        <p:spPr>
          <a:xfrm>
            <a:off x="3314291" y="2848126"/>
            <a:ext cx="4585446" cy="1200329"/>
          </a:xfrm>
          <a:prstGeom prst="rect">
            <a:avLst/>
          </a:prstGeom>
          <a:noFill/>
        </p:spPr>
        <p:txBody>
          <a:bodyPr wrap="square">
            <a:spAutoFit/>
          </a:bodyPr>
          <a:lstStyle/>
          <a:p>
            <a:pPr algn="just"/>
            <a:r>
              <a:rPr lang="uk-UA" b="0" i="0" dirty="0">
                <a:effectLst/>
                <a:cs typeface="Times New Roman" panose="02020603050405020304" pitchFamily="18" charset="0"/>
              </a:rPr>
              <a:t>15 вересня 2021 року на факультеті управління фінансами та бізнесу до </a:t>
            </a:r>
            <a:r>
              <a:rPr lang="en-US" b="0" i="0" dirty="0">
                <a:effectLst/>
                <a:cs typeface="Times New Roman" panose="02020603050405020304" pitchFamily="18" charset="0"/>
              </a:rPr>
              <a:t>Welcome week </a:t>
            </a:r>
            <a:r>
              <a:rPr lang="uk-UA" b="0" i="0" dirty="0">
                <a:effectLst/>
                <a:cs typeface="Times New Roman" panose="02020603050405020304" pitchFamily="18" charset="0"/>
              </a:rPr>
              <a:t>відбулася лекція-зустріч «Моя професія – фінансист»</a:t>
            </a:r>
            <a:endParaRPr lang="uk-UA" dirty="0">
              <a:cs typeface="Times New Roman" panose="02020603050405020304" pitchFamily="18" charset="0"/>
            </a:endParaRPr>
          </a:p>
        </p:txBody>
      </p:sp>
      <p:pic>
        <p:nvPicPr>
          <p:cNvPr id="8" name="Picture 4">
            <a:extLst>
              <a:ext uri="{FF2B5EF4-FFF2-40B4-BE49-F238E27FC236}">
                <a16:creationId xmlns:a16="http://schemas.microsoft.com/office/drawing/2014/main" id="{C4893FE3-89E3-298E-8B9A-F7F6692A7E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403" y="3001433"/>
            <a:ext cx="2857500" cy="160972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ACEA79CB-E526-5289-4B1B-43E4DAD3ED23}"/>
              </a:ext>
            </a:extLst>
          </p:cNvPr>
          <p:cNvSpPr txBox="1"/>
          <p:nvPr/>
        </p:nvSpPr>
        <p:spPr>
          <a:xfrm>
            <a:off x="3325761" y="4322354"/>
            <a:ext cx="4585446" cy="2308324"/>
          </a:xfrm>
          <a:prstGeom prst="rect">
            <a:avLst/>
          </a:prstGeom>
          <a:noFill/>
        </p:spPr>
        <p:txBody>
          <a:bodyPr wrap="square">
            <a:spAutoFit/>
          </a:bodyPr>
          <a:lstStyle/>
          <a:p>
            <a:pPr algn="just"/>
            <a:r>
              <a:rPr lang="uk-UA" b="0" i="0" dirty="0">
                <a:effectLst/>
                <a:cs typeface="Times New Roman" panose="02020603050405020304" pitchFamily="18" charset="0"/>
              </a:rPr>
              <a:t>Цікавою і інформативною 07.10.2021 року для викладачів кафедри фінансового </a:t>
            </a:r>
            <a:r>
              <a:rPr lang="uk-UA" b="0" dirty="0">
                <a:effectLst/>
                <a:cs typeface="Times New Roman" panose="02020603050405020304" pitchFamily="18" charset="0"/>
              </a:rPr>
              <a:t>менеджменту ЛНУ імені Івана Франка  відбулася онлайн-зустріч із керівницею Центру аналізу публічних фінансів та публічного</a:t>
            </a:r>
            <a:r>
              <a:rPr lang="uk-UA" b="0" i="0" dirty="0">
                <a:effectLst/>
                <a:cs typeface="Times New Roman" panose="02020603050405020304" pitchFamily="18" charset="0"/>
              </a:rPr>
              <a:t> управління </a:t>
            </a:r>
            <a:r>
              <a:rPr lang="en-US" b="0" i="0" dirty="0">
                <a:effectLst/>
                <a:cs typeface="Times New Roman" panose="02020603050405020304" pitchFamily="18" charset="0"/>
              </a:rPr>
              <a:t>KSE, </a:t>
            </a:r>
            <a:r>
              <a:rPr lang="uk-UA" b="0" i="0" dirty="0">
                <a:effectLst/>
                <a:cs typeface="Times New Roman" panose="02020603050405020304" pitchFamily="18" charset="0"/>
              </a:rPr>
              <a:t>першим заступником директора</a:t>
            </a:r>
            <a:r>
              <a:rPr lang="uk-UA" b="0" dirty="0">
                <a:effectLst/>
                <a:cs typeface="Times New Roman" panose="02020603050405020304" pitchFamily="18" charset="0"/>
              </a:rPr>
              <a:t>, ДП “</a:t>
            </a:r>
            <a:r>
              <a:rPr lang="uk-UA" b="0" dirty="0" err="1">
                <a:effectLst/>
                <a:cs typeface="Times New Roman" panose="02020603050405020304" pitchFamily="18" charset="0"/>
              </a:rPr>
              <a:t>Прозорро.Продажі</a:t>
            </a:r>
            <a:r>
              <a:rPr lang="uk-UA" b="0" dirty="0">
                <a:effectLst/>
                <a:cs typeface="Times New Roman" panose="02020603050405020304" pitchFamily="18" charset="0"/>
              </a:rPr>
              <a:t>” Дариною </a:t>
            </a:r>
            <a:r>
              <a:rPr lang="uk-UA" b="0" i="0" dirty="0" err="1">
                <a:effectLst/>
                <a:cs typeface="Times New Roman" panose="02020603050405020304" pitchFamily="18" charset="0"/>
              </a:rPr>
              <a:t>Марчак</a:t>
            </a:r>
            <a:r>
              <a:rPr lang="uk-UA" b="0" i="0" dirty="0">
                <a:effectLst/>
                <a:cs typeface="Times New Roman" panose="02020603050405020304" pitchFamily="18" charset="0"/>
              </a:rPr>
              <a:t>.</a:t>
            </a:r>
            <a:endParaRPr lang="uk-UA" dirty="0">
              <a:cs typeface="Times New Roman" panose="02020603050405020304" pitchFamily="18" charset="0"/>
            </a:endParaRPr>
          </a:p>
        </p:txBody>
      </p:sp>
      <p:pic>
        <p:nvPicPr>
          <p:cNvPr id="11" name="Picture 6">
            <a:extLst>
              <a:ext uri="{FF2B5EF4-FFF2-40B4-BE49-F238E27FC236}">
                <a16:creationId xmlns:a16="http://schemas.microsoft.com/office/drawing/2014/main" id="{82C57114-CC57-926F-0F4F-4ADAE0E0F4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2855" y="4953000"/>
            <a:ext cx="2857500" cy="1609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8127361"/>
      </p:ext>
    </p:extLst>
  </p:cSld>
  <p:clrMapOvr>
    <a:masterClrMapping/>
  </p:clrMapOvr>
</p:sld>
</file>

<file path=ppt/theme/theme1.xml><?xml version="1.0" encoding="utf-8"?>
<a:theme xmlns:a="http://schemas.openxmlformats.org/drawingml/2006/main" name="Грань">
  <a:themeElements>
    <a:clrScheme name="Красный и оранжевый">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Грань">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172</TotalTime>
  <Words>1795</Words>
  <Application>Microsoft Office PowerPoint</Application>
  <PresentationFormat>Екран (4:3)</PresentationFormat>
  <Paragraphs>120</Paragraphs>
  <Slides>18</Slides>
  <Notes>1</Notes>
  <HiddenSlides>0</HiddenSlides>
  <MMClips>0</MMClips>
  <ScaleCrop>false</ScaleCrop>
  <HeadingPairs>
    <vt:vector size="6" baseType="variant">
      <vt:variant>
        <vt:lpstr>Використані шрифти</vt:lpstr>
      </vt:variant>
      <vt:variant>
        <vt:i4>6</vt:i4>
      </vt:variant>
      <vt:variant>
        <vt:lpstr>Тема</vt:lpstr>
      </vt:variant>
      <vt:variant>
        <vt:i4>1</vt:i4>
      </vt:variant>
      <vt:variant>
        <vt:lpstr>Заголовки слайдів</vt:lpstr>
      </vt:variant>
      <vt:variant>
        <vt:i4>18</vt:i4>
      </vt:variant>
    </vt:vector>
  </HeadingPairs>
  <TitlesOfParts>
    <vt:vector size="25" baseType="lpstr">
      <vt:lpstr>Arial</vt:lpstr>
      <vt:lpstr>Times New Roman</vt:lpstr>
      <vt:lpstr>Trebuchet MS</vt:lpstr>
      <vt:lpstr>Verdana</vt:lpstr>
      <vt:lpstr>Wingdings</vt:lpstr>
      <vt:lpstr>Wingdings 3</vt:lpstr>
      <vt:lpstr>Грань</vt:lpstr>
      <vt:lpstr>Презентація PowerPoint</vt:lpstr>
      <vt:lpstr>Презентація PowerPoint</vt:lpstr>
      <vt:lpstr>Презентація PowerPoint</vt:lpstr>
      <vt:lpstr>Презентація PowerPoint</vt:lpstr>
      <vt:lpstr>   Робота наукових гуртків кафедри фінансового менеджменту: </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Плани та завдання на 2023 р.:</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PowerPoint</dc:title>
  <dc:creator>watamanyuk@ukr.net</dc:creator>
  <cp:lastModifiedBy>New</cp:lastModifiedBy>
  <cp:revision>28</cp:revision>
  <dcterms:created xsi:type="dcterms:W3CDTF">2021-01-23T11:04:34Z</dcterms:created>
  <dcterms:modified xsi:type="dcterms:W3CDTF">2023-01-12T17:17:41Z</dcterms:modified>
</cp:coreProperties>
</file>