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3"/>
  </p:notesMasterIdLst>
  <p:handoutMasterIdLst>
    <p:handoutMasterId r:id="rId14"/>
  </p:handoutMasterIdLst>
  <p:sldIdLst>
    <p:sldId id="297" r:id="rId4"/>
    <p:sldId id="273" r:id="rId5"/>
    <p:sldId id="264" r:id="rId6"/>
    <p:sldId id="261" r:id="rId7"/>
    <p:sldId id="289" r:id="rId8"/>
    <p:sldId id="288" r:id="rId9"/>
    <p:sldId id="269" r:id="rId10"/>
    <p:sldId id="293" r:id="rId11"/>
    <p:sldId id="296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24D"/>
    <a:srgbClr val="595959"/>
    <a:srgbClr val="FAFAFA"/>
    <a:srgbClr val="D35706"/>
    <a:srgbClr val="FCD203"/>
    <a:srgbClr val="EB4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88" y="60"/>
      </p:cViewPr>
      <p:guideLst>
        <p:guide orient="horz" pos="1620"/>
        <p:guide pos="2880"/>
        <p:guide orient="horz" pos="17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D84D85F-57CF-4C30-A26B-9C8FFF0AC8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6697A9B-31EF-4AF6-8013-8BB67B692F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78437-0E0E-4EE0-ADB7-35F44842DA23}" type="datetimeFigureOut">
              <a:rPr lang="ko-KR" altLang="en-US" smtClean="0"/>
              <a:t>2023-06-30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1C3F984-97B8-4D88-A5B8-5BD2116FBD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7DA8DCD-E53B-4B8A-94DE-E4B3DACCDE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7A9F4-51C5-45B1-87B0-A224D9D3A4FC}" type="slidenum">
              <a:rPr lang="ko-KR" altLang="en-US" smtClean="0"/>
              <a:t>‹№›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55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EEE47-5DCC-45F8-B981-F344E32420FA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21DC3-EA51-4687-A7C1-6A63FDCBFB3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1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1DC3-EA51-4687-A7C1-6A63FDCBFB3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1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39502"/>
            <a:ext cx="4176464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372" y="1491630"/>
            <a:ext cx="4176464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60122"/>
            <a:ext cx="2915816" cy="2675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28184" y="0"/>
            <a:ext cx="2915816" cy="34358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579862"/>
            <a:ext cx="4572000" cy="156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264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46270" y="3075998"/>
            <a:ext cx="18000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97730" y="1275606"/>
            <a:ext cx="1800000" cy="172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46270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9773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339751" y="3075998"/>
            <a:ext cx="4464497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339751" y="1275606"/>
            <a:ext cx="4464497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1164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2237" y="360041"/>
            <a:ext cx="316835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44605" y="360041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844605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82869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121133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96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75" y="1707654"/>
            <a:ext cx="5428593" cy="2974531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79406" y="1864434"/>
            <a:ext cx="3624668" cy="2343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rgbClr val="EB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rgbClr val="EB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14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4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0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19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38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2426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04671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26916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04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758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35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39502"/>
            <a:ext cx="4176464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372" y="1491630"/>
            <a:ext cx="4176464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4318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V="1">
            <a:off x="0" y="-1"/>
            <a:ext cx="4932040" cy="37858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56992" y="2269864"/>
            <a:ext cx="4787008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56992" y="2743440"/>
            <a:ext cx="478700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4" flipH="1">
            <a:off x="759096" y="1677208"/>
            <a:ext cx="3173758" cy="2033012"/>
          </a:xfrm>
          <a:prstGeom prst="rect">
            <a:avLst/>
          </a:prstGeom>
        </p:spPr>
      </p:pic>
      <p:sp>
        <p:nvSpPr>
          <p:cNvPr id="7" name="Right Triangle 6"/>
          <p:cNvSpPr/>
          <p:nvPr userDrawn="1"/>
        </p:nvSpPr>
        <p:spPr>
          <a:xfrm rot="10800000" flipV="1">
            <a:off x="6910736" y="3427539"/>
            <a:ext cx="2233264" cy="171596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8" y="533436"/>
            <a:ext cx="9144000" cy="136815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155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34761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779912" y="0"/>
            <a:ext cx="1512168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136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699542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907704" cy="5148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431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1707654"/>
            <a:ext cx="914400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Isosceles Triangle 2"/>
          <p:cNvSpPr/>
          <p:nvPr userDrawn="1"/>
        </p:nvSpPr>
        <p:spPr>
          <a:xfrm rot="10800000">
            <a:off x="118754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334778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550802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Isosceles Triangle 13"/>
          <p:cNvSpPr/>
          <p:nvPr userDrawn="1"/>
        </p:nvSpPr>
        <p:spPr>
          <a:xfrm rot="10800000">
            <a:off x="7668261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60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71799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932038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092277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23928" y="1707654"/>
            <a:ext cx="4283968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27584" y="1059582"/>
            <a:ext cx="3420000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128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42950"/>
            <a:ext cx="2915816" cy="4400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059832" y="0"/>
            <a:ext cx="6084168" cy="27157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609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55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69" r:id="rId12"/>
    <p:sldLayoutId id="2147483670" r:id="rId13"/>
    <p:sldLayoutId id="2147483656" r:id="rId14"/>
    <p:sldLayoutId id="2147483671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03648" y="105475"/>
            <a:ext cx="6912768" cy="1080121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0F6FC6"/>
              </a:buClr>
            </a:pPr>
            <a:r>
              <a:rPr lang="uk-UA" altLang="uk-UA" sz="15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ЛЬВІВСЬКИЙ </a:t>
            </a:r>
            <a:r>
              <a:rPr lang="uk-UA" altLang="uk-UA" sz="15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НАЦІОНАЛЬНИЙ </a:t>
            </a:r>
          </a:p>
          <a:p>
            <a:pPr>
              <a:spcBef>
                <a:spcPct val="0"/>
              </a:spcBef>
              <a:buClr>
                <a:srgbClr val="0F6FC6"/>
              </a:buClr>
            </a:pPr>
            <a:r>
              <a:rPr lang="uk-UA" altLang="uk-UA" sz="15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УНІВЕРСИТЕТ </a:t>
            </a:r>
          </a:p>
          <a:p>
            <a:pPr>
              <a:spcBef>
                <a:spcPct val="0"/>
              </a:spcBef>
              <a:buClr>
                <a:srgbClr val="0F6FC6"/>
              </a:buClr>
            </a:pPr>
            <a:r>
              <a:rPr lang="uk-UA" altLang="uk-UA" sz="15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ІМЕНІ </a:t>
            </a:r>
            <a:r>
              <a:rPr lang="uk-UA" altLang="uk-UA" sz="15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ІВАНА ФРАНКА</a:t>
            </a:r>
            <a:endParaRPr lang="ko-KR" altLang="en-US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4" y="108767"/>
            <a:ext cx="1152128" cy="120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3563888" y="1923678"/>
            <a:ext cx="3744415" cy="129261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defRPr/>
            </a:pPr>
            <a:r>
              <a:rPr lang="ru-RU" altLang="ko-KR" sz="4300" smtClean="0">
                <a:solidFill>
                  <a:srgbClr val="F6C700"/>
                </a:solidFill>
              </a:rPr>
              <a:t>ВСТУП </a:t>
            </a:r>
            <a:r>
              <a:rPr lang="ru-RU" altLang="ko-KR" sz="4300" smtClean="0">
                <a:solidFill>
                  <a:srgbClr val="F6C700"/>
                </a:solidFill>
              </a:rPr>
              <a:t>2023</a:t>
            </a:r>
            <a:endParaRPr lang="en-US" altLang="ko-KR" sz="4300" dirty="0">
              <a:solidFill>
                <a:srgbClr val="F6C700"/>
              </a:solidFill>
            </a:endParaRPr>
          </a:p>
        </p:txBody>
      </p:sp>
      <p:pic>
        <p:nvPicPr>
          <p:cNvPr id="8" name="Picture 4" descr="Світлина від Факультет управління фінансами та бізнесу ЛНУ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2" t="8953" r="11400" b="10462"/>
          <a:stretch/>
        </p:blipFill>
        <p:spPr bwMode="auto">
          <a:xfrm>
            <a:off x="143648" y="3836141"/>
            <a:ext cx="1260000" cy="1259999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45204" y="4155926"/>
            <a:ext cx="3581855" cy="716549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altLang="ko-KR" sz="1300" dirty="0">
                <a:solidFill>
                  <a:schemeClr val="bg1">
                    <a:lumMod val="50000"/>
                  </a:schemeClr>
                </a:solidFill>
              </a:rPr>
              <a:t>ФАКУЛЬТЕТ </a:t>
            </a:r>
            <a:endParaRPr lang="ru-RU" altLang="ko-KR" sz="13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ru-RU" altLang="ko-KR" sz="1300" dirty="0" smtClean="0">
                <a:solidFill>
                  <a:schemeClr val="bg1">
                    <a:lumMod val="50000"/>
                  </a:schemeClr>
                </a:solidFill>
              </a:rPr>
              <a:t>УПРАВЛІННЯ </a:t>
            </a:r>
          </a:p>
          <a:p>
            <a:pPr>
              <a:spcBef>
                <a:spcPts val="0"/>
              </a:spcBef>
              <a:defRPr/>
            </a:pPr>
            <a:r>
              <a:rPr lang="ru-RU" altLang="ko-KR" sz="1300" dirty="0" smtClean="0">
                <a:solidFill>
                  <a:schemeClr val="bg1">
                    <a:lumMod val="50000"/>
                  </a:schemeClr>
                </a:solidFill>
              </a:rPr>
              <a:t>ФІНАНСАМИ ТА </a:t>
            </a:r>
            <a:r>
              <a:rPr lang="ru-RU" altLang="ko-KR" sz="1300" dirty="0">
                <a:solidFill>
                  <a:schemeClr val="bg1">
                    <a:lumMod val="50000"/>
                  </a:schemeClr>
                </a:solidFill>
              </a:rPr>
              <a:t>БІЗНЕСУ</a:t>
            </a:r>
            <a:endParaRPr lang="en-US" altLang="ko-KR" sz="13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9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27584" y="2139702"/>
            <a:ext cx="4104456" cy="792088"/>
          </a:xfrm>
        </p:spPr>
        <p:txBody>
          <a:bodyPr/>
          <a:lstStyle/>
          <a:p>
            <a:r>
              <a:rPr lang="uk-UA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Обирайте </a:t>
            </a:r>
            <a:r>
              <a:rPr lang="uk-UA" sz="2200" b="1" dirty="0" smtClean="0">
                <a:solidFill>
                  <a:srgbClr val="6CA24D"/>
                </a:solidFill>
                <a:latin typeface="Arial" panose="020B0604020202020204" pitchFamily="34" charset="0"/>
              </a:rPr>
              <a:t>ОП</a:t>
            </a:r>
            <a:r>
              <a:rPr lang="uk-UA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uk-UA" sz="2200" dirty="0" smtClean="0">
                <a:solidFill>
                  <a:srgbClr val="478B21"/>
                </a:solidFill>
                <a:latin typeface="Arial" panose="020B0604020202020204" pitchFamily="34" charset="0"/>
              </a:rPr>
              <a:t>“</a:t>
            </a:r>
            <a:r>
              <a:rPr lang="uk-UA" sz="2200" b="1" dirty="0" smtClean="0">
                <a:solidFill>
                  <a:srgbClr val="478B21"/>
                </a:solidFill>
                <a:latin typeface="Arial" panose="020B0604020202020204" pitchFamily="34" charset="0"/>
              </a:rPr>
              <a:t>Інформаційні </a:t>
            </a:r>
            <a:r>
              <a:rPr lang="uk-UA" sz="2200" b="1" dirty="0">
                <a:solidFill>
                  <a:srgbClr val="478B21"/>
                </a:solidFill>
                <a:latin typeface="Arial" panose="020B0604020202020204" pitchFamily="34" charset="0"/>
              </a:rPr>
              <a:t>технології в </a:t>
            </a:r>
            <a:r>
              <a:rPr lang="uk-UA" sz="2200" b="1" dirty="0" smtClean="0">
                <a:solidFill>
                  <a:srgbClr val="478B21"/>
                </a:solidFill>
                <a:latin typeface="Arial" panose="020B0604020202020204" pitchFamily="34" charset="0"/>
              </a:rPr>
              <a:t>бізнесі</a:t>
            </a:r>
            <a:r>
              <a:rPr lang="uk-UA" sz="2200" dirty="0" smtClean="0">
                <a:solidFill>
                  <a:srgbClr val="478B21"/>
                </a:solidFill>
                <a:latin typeface="Arial" panose="020B0604020202020204" pitchFamily="34" charset="0"/>
              </a:rPr>
              <a:t>”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9572" y="915566"/>
            <a:ext cx="7848872" cy="720080"/>
          </a:xfrm>
        </p:spPr>
        <p:txBody>
          <a:bodyPr/>
          <a:lstStyle/>
          <a:p>
            <a:r>
              <a:rPr lang="uk-UA" altLang="ko-KR" sz="1800" b="1" dirty="0" smtClean="0"/>
              <a:t>Бажаєте отримати якісну освіту, що дозволить вам бути конкурентоспроможним на динамічному ринку праці в сучасному суспільстві?</a:t>
            </a:r>
            <a:endParaRPr lang="uk-UA" altLang="ko-KR" sz="1800" b="1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947248" y="2355726"/>
            <a:ext cx="2196752" cy="138570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altLang="ko-KR" b="1" dirty="0" smtClean="0"/>
              <a:t>Цікавитесь як функціонує ІТ-бізнес та як його організувати, а також інформаційними технологіями та програмуванням?</a:t>
            </a:r>
            <a:endParaRPr lang="uk-UA" altLang="ko-KR" b="1" dirty="0"/>
          </a:p>
        </p:txBody>
      </p:sp>
    </p:spTree>
    <p:extLst>
      <p:ext uri="{BB962C8B-B14F-4D97-AF65-F5344CB8AC3E}">
        <p14:creationId xmlns:p14="http://schemas.microsoft.com/office/powerpoint/2010/main" val="17898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51920" y="2427734"/>
            <a:ext cx="5292080" cy="1944216"/>
          </a:xfrm>
        </p:spPr>
        <p:txBody>
          <a:bodyPr/>
          <a:lstStyle/>
          <a:p>
            <a:r>
              <a:rPr lang="uk-UA" altLang="ko-KR" sz="3300" b="1" dirty="0" smtClean="0"/>
              <a:t>Освітня програма</a:t>
            </a:r>
          </a:p>
          <a:p>
            <a:r>
              <a:rPr lang="uk-UA" altLang="ko-KR" sz="3300" dirty="0" smtClean="0"/>
              <a:t>«Інформаційні </a:t>
            </a:r>
          </a:p>
          <a:p>
            <a:r>
              <a:rPr lang="uk-UA" altLang="ko-KR" sz="3300" dirty="0" smtClean="0"/>
              <a:t>технології в бізнесі»</a:t>
            </a:r>
            <a:endParaRPr lang="uk-UA" altLang="ko-KR" sz="33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52120" y="172886"/>
            <a:ext cx="4032448" cy="1813408"/>
          </a:xfrm>
        </p:spPr>
        <p:txBody>
          <a:bodyPr/>
          <a:lstStyle/>
          <a:p>
            <a:r>
              <a:rPr lang="uk-UA" sz="1500" b="1" dirty="0">
                <a:solidFill>
                  <a:srgbClr val="12461C"/>
                </a:solidFill>
              </a:rPr>
              <a:t>Галузь знань: </a:t>
            </a:r>
            <a:endParaRPr lang="uk-UA" sz="1500" b="1" dirty="0" smtClean="0">
              <a:solidFill>
                <a:srgbClr val="12461C"/>
              </a:solidFill>
            </a:endParaRPr>
          </a:p>
          <a:p>
            <a:r>
              <a:rPr lang="uk-UA" sz="1500" b="1" dirty="0" smtClean="0">
                <a:solidFill>
                  <a:srgbClr val="12461C"/>
                </a:solidFill>
              </a:rPr>
              <a:t>05 </a:t>
            </a:r>
            <a:r>
              <a:rPr lang="uk-UA" sz="1500" b="1" dirty="0">
                <a:solidFill>
                  <a:srgbClr val="12461C"/>
                </a:solidFill>
              </a:rPr>
              <a:t>«Соціальні та поведінкові науки</a:t>
            </a:r>
            <a:r>
              <a:rPr lang="uk-UA" sz="1500" b="1" dirty="0" smtClean="0">
                <a:solidFill>
                  <a:srgbClr val="12461C"/>
                </a:solidFill>
              </a:rPr>
              <a:t>»</a:t>
            </a:r>
          </a:p>
          <a:p>
            <a:endParaRPr lang="uk-UA" sz="1500" b="1" dirty="0">
              <a:solidFill>
                <a:srgbClr val="12461C"/>
              </a:solidFill>
            </a:endParaRPr>
          </a:p>
          <a:p>
            <a:r>
              <a:rPr lang="uk-UA" sz="1500" b="1" dirty="0">
                <a:solidFill>
                  <a:srgbClr val="12461C"/>
                </a:solidFill>
              </a:rPr>
              <a:t>Спеціальність: 051 «Економіка</a:t>
            </a:r>
            <a:r>
              <a:rPr lang="uk-UA" sz="1500" b="1" dirty="0" smtClean="0">
                <a:solidFill>
                  <a:srgbClr val="12461C"/>
                </a:solidFill>
              </a:rPr>
              <a:t>»</a:t>
            </a:r>
          </a:p>
          <a:p>
            <a:endParaRPr lang="uk-UA" sz="1500" b="1" dirty="0">
              <a:solidFill>
                <a:srgbClr val="12461C"/>
              </a:solidFill>
            </a:endParaRPr>
          </a:p>
          <a:p>
            <a:r>
              <a:rPr lang="uk-UA" sz="1500" b="1" dirty="0" smtClean="0">
                <a:solidFill>
                  <a:srgbClr val="12461C"/>
                </a:solidFill>
              </a:rPr>
              <a:t>Освітній ступінь: бакалавр</a:t>
            </a:r>
            <a:endParaRPr lang="uk-UA" sz="1500" b="1" dirty="0">
              <a:solidFill>
                <a:srgbClr val="12461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17450"/>
          <a:stretch/>
        </p:blipFill>
        <p:spPr>
          <a:xfrm>
            <a:off x="251520" y="172886"/>
            <a:ext cx="1872208" cy="1696923"/>
          </a:xfrm>
          <a:prstGeom prst="ellipse">
            <a:avLst/>
          </a:prstGeom>
        </p:spPr>
      </p:pic>
      <p:sp>
        <p:nvSpPr>
          <p:cNvPr id="5" name="Прямокутник 4"/>
          <p:cNvSpPr/>
          <p:nvPr/>
        </p:nvSpPr>
        <p:spPr>
          <a:xfrm rot="19270160">
            <a:off x="1607976" y="867460"/>
            <a:ext cx="2934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Випускова </a:t>
            </a:r>
            <a:r>
              <a:rPr lang="uk-UA" sz="1400" b="1" dirty="0" smtClean="0">
                <a:solidFill>
                  <a:schemeClr val="bg1"/>
                </a:solidFill>
              </a:rPr>
              <a:t>кафедра</a:t>
            </a:r>
            <a:endParaRPr lang="uk-U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-828600" y="1219812"/>
            <a:ext cx="413995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Чому саме </a:t>
            </a:r>
          </a:p>
          <a:p>
            <a:pPr algn="r"/>
            <a:r>
              <a:rPr lang="uk-UA" sz="2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ОП «Інформаційні </a:t>
            </a:r>
          </a:p>
          <a:p>
            <a:pPr algn="r"/>
            <a:r>
              <a:rPr lang="uk-UA" sz="2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технології в бізнесі»?</a:t>
            </a: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07904" y="0"/>
            <a:ext cx="0" cy="458052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3595126" y="218280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Flowchart: Connector 7"/>
          <p:cNvSpPr/>
          <p:nvPr/>
        </p:nvSpPr>
        <p:spPr>
          <a:xfrm>
            <a:off x="3607884" y="1291844"/>
            <a:ext cx="216000" cy="216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lowchart: Connector 8"/>
          <p:cNvSpPr/>
          <p:nvPr/>
        </p:nvSpPr>
        <p:spPr>
          <a:xfrm>
            <a:off x="3595126" y="2409808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599515" y="4472524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995936" y="214547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Освітня програма спрямована на фундаментальну підготовку спеціалістів широкого профілю в галузі економіки та ІТ-бізнесу</a:t>
            </a:r>
            <a:endParaRPr lang="uk-UA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95936" y="994755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1400" b="1" dirty="0" smtClean="0">
                <a:solidFill>
                  <a:schemeClr val="accent1"/>
                </a:solidFill>
                <a:cs typeface="Arial" pitchFamily="34" charset="0"/>
              </a:rPr>
              <a:t>Студенти отримують </a:t>
            </a:r>
            <a:r>
              <a:rPr lang="uk-UA" altLang="ko-KR" sz="1400" b="1" dirty="0">
                <a:solidFill>
                  <a:schemeClr val="accent1"/>
                </a:solidFill>
                <a:cs typeface="Arial" pitchFamily="34" charset="0"/>
              </a:rPr>
              <a:t>знання з різних галузей економіки та інших фундаментальних природничих наук, програмування, моделювання та прогнозування соціально-економічних процесів, статистики та інформаційних технологій, цифрової трансформації бізнесу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936" y="2517808"/>
            <a:ext cx="4795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До викладання навчальних дисциплін залучені працівники різних ІТ-компаній та бізнес-структур</a:t>
            </a:r>
            <a:endParaRPr lang="uk-UA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7831" y="4272747"/>
            <a:ext cx="48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Навчання за унікальними авторськими програмами орієнтоване на розвиток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Hard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Soft Skills</a:t>
            </a:r>
            <a:endParaRPr lang="uk-UA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95936" y="3179086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1400" b="1" dirty="0">
                <a:solidFill>
                  <a:schemeClr val="accent1"/>
                </a:solidFill>
                <a:cs typeface="Arial" pitchFamily="34" charset="0"/>
              </a:rPr>
              <a:t>Є можливість закріпити теоретичні знання під час проходження практик у ІТ-компаніях, інформаційно-аналітичних відділах органів влади та бізнес-структур тощо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Flowchart: Connector 7"/>
          <p:cNvSpPr/>
          <p:nvPr/>
        </p:nvSpPr>
        <p:spPr>
          <a:xfrm>
            <a:off x="3601238" y="3179086"/>
            <a:ext cx="216000" cy="216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50972"/>
            <a:ext cx="9144000" cy="576064"/>
          </a:xfrm>
        </p:spPr>
        <p:txBody>
          <a:bodyPr/>
          <a:lstStyle/>
          <a:p>
            <a:r>
              <a:rPr lang="uk-UA" altLang="ko-KR" dirty="0" smtClean="0"/>
              <a:t>КОМПЕТЕНЦІЇ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784085"/>
            <a:ext cx="9144000" cy="288032"/>
          </a:xfrm>
        </p:spPr>
        <p:txBody>
          <a:bodyPr/>
          <a:lstStyle/>
          <a:p>
            <a:r>
              <a:rPr lang="uk-UA" altLang="ko-KR" dirty="0"/>
              <a:t>Наші випускники здатні:</a:t>
            </a:r>
            <a:endParaRPr lang="en-US" altLang="ko-KR" dirty="0"/>
          </a:p>
        </p:txBody>
      </p:sp>
      <p:sp>
        <p:nvSpPr>
          <p:cNvPr id="9" name="Oval 21"/>
          <p:cNvSpPr>
            <a:spLocks noChangeAspect="1"/>
          </p:cNvSpPr>
          <p:nvPr/>
        </p:nvSpPr>
        <p:spPr>
          <a:xfrm>
            <a:off x="7389497" y="1282342"/>
            <a:ext cx="431671" cy="4352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23398" y="1530324"/>
            <a:ext cx="79200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6" idx="0"/>
          </p:cNvCxnSpPr>
          <p:nvPr/>
        </p:nvCxnSpPr>
        <p:spPr>
          <a:xfrm>
            <a:off x="500376" y="1563638"/>
            <a:ext cx="23022" cy="166112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9" idx="0"/>
          </p:cNvCxnSpPr>
          <p:nvPr/>
        </p:nvCxnSpPr>
        <p:spPr>
          <a:xfrm flipH="1">
            <a:off x="2179582" y="1538503"/>
            <a:ext cx="1" cy="1376486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23" idx="0"/>
          </p:cNvCxnSpPr>
          <p:nvPr/>
        </p:nvCxnSpPr>
        <p:spPr>
          <a:xfrm>
            <a:off x="3516018" y="1538503"/>
            <a:ext cx="1" cy="1881793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20072" y="1538503"/>
            <a:ext cx="0" cy="116046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38222" y="3224758"/>
            <a:ext cx="770351" cy="770351"/>
            <a:chOff x="4114800" y="1294238"/>
            <a:chExt cx="914400" cy="914400"/>
          </a:xfrm>
        </p:grpSpPr>
        <p:sp>
          <p:nvSpPr>
            <p:cNvPr id="16" name="Oval 15"/>
            <p:cNvSpPr/>
            <p:nvPr/>
          </p:nvSpPr>
          <p:spPr>
            <a:xfrm>
              <a:off x="4114800" y="129423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4175956" y="1355394"/>
              <a:ext cx="792088" cy="79208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94406" y="2914989"/>
            <a:ext cx="770351" cy="770351"/>
            <a:chOff x="4114800" y="1294238"/>
            <a:chExt cx="914400" cy="914400"/>
          </a:xfrm>
        </p:grpSpPr>
        <p:sp>
          <p:nvSpPr>
            <p:cNvPr id="19" name="Oval 18"/>
            <p:cNvSpPr/>
            <p:nvPr/>
          </p:nvSpPr>
          <p:spPr>
            <a:xfrm>
              <a:off x="4114800" y="129423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175956" y="1355394"/>
              <a:ext cx="792088" cy="7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30843" y="3368774"/>
            <a:ext cx="770351" cy="770351"/>
            <a:chOff x="4114800" y="1294238"/>
            <a:chExt cx="914400" cy="914400"/>
          </a:xfrm>
        </p:grpSpPr>
        <p:sp>
          <p:nvSpPr>
            <p:cNvPr id="22" name="Oval 21"/>
            <p:cNvSpPr/>
            <p:nvPr/>
          </p:nvSpPr>
          <p:spPr>
            <a:xfrm>
              <a:off x="4114800" y="129423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175956" y="1355394"/>
              <a:ext cx="792088" cy="7920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39202" y="2726391"/>
            <a:ext cx="770351" cy="770351"/>
            <a:chOff x="4114800" y="1294238"/>
            <a:chExt cx="914400" cy="914400"/>
          </a:xfrm>
        </p:grpSpPr>
        <p:sp>
          <p:nvSpPr>
            <p:cNvPr id="25" name="Oval 24"/>
            <p:cNvSpPr/>
            <p:nvPr/>
          </p:nvSpPr>
          <p:spPr>
            <a:xfrm>
              <a:off x="4114800" y="129423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4175956" y="1355394"/>
              <a:ext cx="792088" cy="7920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7" name="직사각형 1"/>
          <p:cNvSpPr/>
          <p:nvPr/>
        </p:nvSpPr>
        <p:spPr>
          <a:xfrm>
            <a:off x="-4799" y="1029773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</a:t>
            </a:r>
            <a:r>
              <a:rPr lang="uk-UA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직사각형 1"/>
          <p:cNvSpPr/>
          <p:nvPr/>
        </p:nvSpPr>
        <p:spPr>
          <a:xfrm>
            <a:off x="1651386" y="1029773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</a:t>
            </a:r>
            <a:r>
              <a:rPr lang="uk-UA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직사각형 1"/>
          <p:cNvSpPr/>
          <p:nvPr/>
        </p:nvSpPr>
        <p:spPr>
          <a:xfrm>
            <a:off x="2987824" y="1029773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3)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직사각형 1"/>
          <p:cNvSpPr/>
          <p:nvPr/>
        </p:nvSpPr>
        <p:spPr>
          <a:xfrm>
            <a:off x="4707215" y="1029773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4)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2593" y="1526105"/>
            <a:ext cx="1570305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uk-UA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</a:t>
            </a:r>
            <a:r>
              <a:rPr lang="uk-UA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риймати </a:t>
            </a:r>
            <a:r>
              <a:rPr lang="uk-UA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самостійні економічні рішення і здійснювати економічну діяльність різних видів в умовах цифрової </a:t>
            </a:r>
            <a:r>
              <a:rPr lang="uk-UA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економіки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40739" y="1530324"/>
            <a:ext cx="143708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uk-UA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</a:t>
            </a:r>
            <a:r>
              <a:rPr lang="uk-UA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оделювати соціально-економічні та бізнес-процеси;</a:t>
            </a:r>
            <a:endParaRPr lang="uk-UA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47538" y="1549953"/>
            <a:ext cx="148364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uk-UA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</a:t>
            </a:r>
            <a:r>
              <a:rPr lang="uk-UA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икористовувати </a:t>
            </a:r>
            <a:r>
              <a:rPr lang="uk-UA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інструментарій бізнес-аналітики для виявлення потреб і/чи проблем бізнесу та обґрунтовувати пропозиції щодо їх вирішення;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23149" y="1538503"/>
            <a:ext cx="14370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uk-UA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</a:t>
            </a:r>
            <a:r>
              <a:rPr lang="uk-UA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озробляти </a:t>
            </a:r>
            <a:r>
              <a:rPr lang="uk-UA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програмне забезпечення;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Rounded Rectangle 27"/>
          <p:cNvSpPr/>
          <p:nvPr/>
        </p:nvSpPr>
        <p:spPr>
          <a:xfrm>
            <a:off x="5073866" y="2961351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44" name="Rounded Rectangle 7"/>
          <p:cNvSpPr/>
          <p:nvPr/>
        </p:nvSpPr>
        <p:spPr>
          <a:xfrm>
            <a:off x="378460" y="3456249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45" name="Rectangle 16"/>
          <p:cNvSpPr/>
          <p:nvPr/>
        </p:nvSpPr>
        <p:spPr>
          <a:xfrm>
            <a:off x="2012624" y="3198271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46" name="Rectangle 16"/>
          <p:cNvSpPr/>
          <p:nvPr/>
        </p:nvSpPr>
        <p:spPr>
          <a:xfrm rot="2700000">
            <a:off x="3410302" y="3563020"/>
            <a:ext cx="217001" cy="3890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7" name="Straight Connector 12"/>
          <p:cNvCxnSpPr>
            <a:endCxn id="50" idx="0"/>
          </p:cNvCxnSpPr>
          <p:nvPr/>
        </p:nvCxnSpPr>
        <p:spPr>
          <a:xfrm>
            <a:off x="6396338" y="1538503"/>
            <a:ext cx="1" cy="1881793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20"/>
          <p:cNvGrpSpPr/>
          <p:nvPr/>
        </p:nvGrpSpPr>
        <p:grpSpPr>
          <a:xfrm>
            <a:off x="6011163" y="3368774"/>
            <a:ext cx="770351" cy="770351"/>
            <a:chOff x="4114800" y="1294238"/>
            <a:chExt cx="914400" cy="914400"/>
          </a:xfrm>
        </p:grpSpPr>
        <p:sp>
          <p:nvSpPr>
            <p:cNvPr id="49" name="Oval 21"/>
            <p:cNvSpPr/>
            <p:nvPr/>
          </p:nvSpPr>
          <p:spPr>
            <a:xfrm>
              <a:off x="4114800" y="129423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Oval 22"/>
            <p:cNvSpPr/>
            <p:nvPr/>
          </p:nvSpPr>
          <p:spPr>
            <a:xfrm>
              <a:off x="4175956" y="1355394"/>
              <a:ext cx="792088" cy="7920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51" name="직사각형 1"/>
          <p:cNvSpPr/>
          <p:nvPr/>
        </p:nvSpPr>
        <p:spPr>
          <a:xfrm>
            <a:off x="5868144" y="1029773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</a:t>
            </a:r>
            <a:r>
              <a:rPr lang="uk-UA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Rounded Rectangle 7"/>
          <p:cNvSpPr/>
          <p:nvPr/>
        </p:nvSpPr>
        <p:spPr>
          <a:xfrm>
            <a:off x="6270427" y="3587773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85871" y="1515279"/>
            <a:ext cx="143708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uk-UA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</a:t>
            </a:r>
            <a:r>
              <a:rPr lang="uk-UA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икористовувати ІТ у різних сферах економіки, управління й бізнесу;</a:t>
            </a:r>
            <a:endParaRPr lang="uk-UA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54" name="Straight Connector 13"/>
          <p:cNvCxnSpPr/>
          <p:nvPr/>
        </p:nvCxnSpPr>
        <p:spPr>
          <a:xfrm>
            <a:off x="7860719" y="1538503"/>
            <a:ext cx="0" cy="116046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23"/>
          <p:cNvGrpSpPr/>
          <p:nvPr/>
        </p:nvGrpSpPr>
        <p:grpSpPr>
          <a:xfrm>
            <a:off x="7486682" y="2726391"/>
            <a:ext cx="770351" cy="770351"/>
            <a:chOff x="4114800" y="1294238"/>
            <a:chExt cx="914400" cy="914400"/>
          </a:xfrm>
        </p:grpSpPr>
        <p:sp>
          <p:nvSpPr>
            <p:cNvPr id="56" name="Oval 24"/>
            <p:cNvSpPr/>
            <p:nvPr/>
          </p:nvSpPr>
          <p:spPr>
            <a:xfrm>
              <a:off x="4114800" y="129423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7" name="Oval 25"/>
            <p:cNvSpPr/>
            <p:nvPr/>
          </p:nvSpPr>
          <p:spPr>
            <a:xfrm>
              <a:off x="4175956" y="1355394"/>
              <a:ext cx="792088" cy="7920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8" name="직사각형 1"/>
          <p:cNvSpPr/>
          <p:nvPr/>
        </p:nvSpPr>
        <p:spPr>
          <a:xfrm>
            <a:off x="7354695" y="1029773"/>
            <a:ext cx="1056394" cy="43200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</a:t>
            </a:r>
            <a:r>
              <a:rPr lang="uk-UA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00378" y="1533540"/>
            <a:ext cx="123787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uk-UA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</a:t>
            </a:r>
            <a:r>
              <a:rPr lang="uk-UA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ганізовувати та розвивати власний цифровий бізнес;</a:t>
            </a:r>
            <a:endParaRPr lang="uk-UA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Rounded Rectangle 27"/>
          <p:cNvSpPr/>
          <p:nvPr/>
        </p:nvSpPr>
        <p:spPr>
          <a:xfrm>
            <a:off x="7721953" y="2961352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995936" y="2381823"/>
            <a:ext cx="1152128" cy="11521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85946" y="2471833"/>
            <a:ext cx="972108" cy="9721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325753"/>
            <a:ext cx="9144000" cy="576064"/>
          </a:xfrm>
        </p:spPr>
        <p:txBody>
          <a:bodyPr/>
          <a:lstStyle/>
          <a:p>
            <a:r>
              <a:rPr lang="uk-UA" dirty="0" smtClean="0"/>
              <a:t>ПРАЦЕВЛАШТУВАННЯ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901817"/>
            <a:ext cx="9144000" cy="288032"/>
          </a:xfrm>
        </p:spPr>
        <p:txBody>
          <a:bodyPr/>
          <a:lstStyle/>
          <a:p>
            <a:r>
              <a:rPr lang="uk-UA" altLang="ko-KR" dirty="0"/>
              <a:t>Набуті компетенції дозволяють працювати</a:t>
            </a:r>
            <a:endParaRPr lang="en-US" altLang="ko-KR" dirty="0"/>
          </a:p>
        </p:txBody>
      </p:sp>
      <p:sp>
        <p:nvSpPr>
          <p:cNvPr id="7" name="Oval 6"/>
          <p:cNvSpPr/>
          <p:nvPr/>
        </p:nvSpPr>
        <p:spPr>
          <a:xfrm>
            <a:off x="2715558" y="1555971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715558" y="2617749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15558" y="3679527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778" y="1694396"/>
            <a:ext cx="24482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uk-UA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</a:t>
            </a:r>
            <a:r>
              <a:rPr lang="uk-UA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SEO- та ІТ-компаніях, фінансових, консалтингових та аутсорсингових компаніях</a:t>
            </a:r>
            <a:endParaRPr lang="uk-UA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778" y="2848507"/>
            <a:ext cx="24482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uk-UA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Аналітичних </a:t>
            </a:r>
            <a:r>
              <a:rPr lang="uk-UA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відділах </a:t>
            </a:r>
            <a:r>
              <a:rPr lang="uk-UA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бізнес-структур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778" y="3817952"/>
            <a:ext cx="24482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uk-UA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</a:t>
            </a:r>
            <a:r>
              <a:rPr lang="uk-UA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ауково-дослідних інститутах у галузі економіки та інформаційної аналітики</a:t>
            </a:r>
            <a:endParaRPr lang="uk-UA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 flipH="1">
            <a:off x="5761632" y="1555971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flipH="1">
            <a:off x="5761632" y="2617749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5761632" y="3679527"/>
            <a:ext cx="680276" cy="6802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6528416" y="1694396"/>
            <a:ext cx="24482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</a:t>
            </a:r>
            <a:r>
              <a:rPr lang="uk-UA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органах державної влади та управління, органах місцевого самоврядування</a:t>
            </a:r>
            <a:endParaRPr lang="uk-UA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6528416" y="2756174"/>
            <a:ext cx="24482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Інформаційних </a:t>
            </a:r>
            <a:r>
              <a:rPr lang="uk-UA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відділах бюджетних організацій та об’єднань </a:t>
            </a:r>
            <a:r>
              <a:rPr lang="uk-UA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громадян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6528416" y="3910285"/>
            <a:ext cx="244827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1200" dirty="0" smtClean="0">
                <a:ea typeface="Calibri" panose="020F0502020204030204" pitchFamily="34" charset="0"/>
              </a:rPr>
              <a:t>Організовувати </a:t>
            </a:r>
            <a:r>
              <a:rPr lang="uk-UA" sz="1200" dirty="0">
                <a:ea typeface="Calibri" panose="020F0502020204030204" pitchFamily="34" charset="0"/>
              </a:rPr>
              <a:t>власний цифровий </a:t>
            </a:r>
            <a:r>
              <a:rPr lang="uk-UA" sz="1200" dirty="0" smtClean="0">
                <a:ea typeface="Calibri" panose="020F0502020204030204" pitchFamily="34" charset="0"/>
              </a:rPr>
              <a:t>бізнес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1" name="Straight Connector 30"/>
          <p:cNvCxnSpPr>
            <a:cxnSpLocks/>
            <a:stCxn id="6" idx="2"/>
            <a:endCxn id="8" idx="6"/>
          </p:cNvCxnSpPr>
          <p:nvPr/>
        </p:nvCxnSpPr>
        <p:spPr>
          <a:xfrm flipH="1">
            <a:off x="3395834" y="2957887"/>
            <a:ext cx="60010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6"/>
            <a:endCxn id="20" idx="6"/>
          </p:cNvCxnSpPr>
          <p:nvPr/>
        </p:nvCxnSpPr>
        <p:spPr>
          <a:xfrm>
            <a:off x="5148064" y="2957887"/>
            <a:ext cx="613568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cxnSpLocks/>
            <a:stCxn id="6" idx="3"/>
            <a:endCxn id="9" idx="6"/>
          </p:cNvCxnSpPr>
          <p:nvPr/>
        </p:nvCxnSpPr>
        <p:spPr>
          <a:xfrm rot="5400000">
            <a:off x="3453029" y="3308032"/>
            <a:ext cx="654439" cy="768827"/>
          </a:xfrm>
          <a:prstGeom prst="bentConnector2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cxnSpLocks/>
            <a:stCxn id="6" idx="1"/>
            <a:endCxn id="7" idx="6"/>
          </p:cNvCxnSpPr>
          <p:nvPr/>
        </p:nvCxnSpPr>
        <p:spPr>
          <a:xfrm rot="16200000" flipV="1">
            <a:off x="3453029" y="1838915"/>
            <a:ext cx="654439" cy="768827"/>
          </a:xfrm>
          <a:prstGeom prst="bentConnector2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cxnSpLocks/>
            <a:stCxn id="6" idx="7"/>
            <a:endCxn id="19" idx="6"/>
          </p:cNvCxnSpPr>
          <p:nvPr/>
        </p:nvCxnSpPr>
        <p:spPr>
          <a:xfrm rot="5400000" flipH="1" flipV="1">
            <a:off x="5043266" y="1832183"/>
            <a:ext cx="654439" cy="782293"/>
          </a:xfrm>
          <a:prstGeom prst="bentConnector2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cxnSpLocks/>
            <a:stCxn id="6" idx="5"/>
            <a:endCxn id="21" idx="6"/>
          </p:cNvCxnSpPr>
          <p:nvPr/>
        </p:nvCxnSpPr>
        <p:spPr>
          <a:xfrm rot="16200000" flipH="1">
            <a:off x="5043266" y="3301298"/>
            <a:ext cx="654439" cy="782293"/>
          </a:xfrm>
          <a:prstGeom prst="bentConnector2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27"/>
          <p:cNvSpPr/>
          <p:nvPr/>
        </p:nvSpPr>
        <p:spPr>
          <a:xfrm>
            <a:off x="5950969" y="2846679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ounded Rectangle 7"/>
          <p:cNvSpPr/>
          <p:nvPr/>
        </p:nvSpPr>
        <p:spPr>
          <a:xfrm>
            <a:off x="2909503" y="2803120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Rectangle 36"/>
          <p:cNvSpPr/>
          <p:nvPr/>
        </p:nvSpPr>
        <p:spPr>
          <a:xfrm>
            <a:off x="2942651" y="3910285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16"/>
          <p:cNvSpPr/>
          <p:nvPr/>
        </p:nvSpPr>
        <p:spPr>
          <a:xfrm>
            <a:off x="2897078" y="1786729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Oval 21"/>
          <p:cNvSpPr>
            <a:spLocks noChangeAspect="1"/>
          </p:cNvSpPr>
          <p:nvPr/>
        </p:nvSpPr>
        <p:spPr>
          <a:xfrm>
            <a:off x="4356164" y="2740248"/>
            <a:ext cx="431671" cy="4352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9"/>
          <p:cNvSpPr/>
          <p:nvPr/>
        </p:nvSpPr>
        <p:spPr>
          <a:xfrm>
            <a:off x="5952763" y="3889894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ectangle 16"/>
          <p:cNvSpPr/>
          <p:nvPr/>
        </p:nvSpPr>
        <p:spPr>
          <a:xfrm rot="2700000">
            <a:off x="6000161" y="1697338"/>
            <a:ext cx="217001" cy="3890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altLang="ko-KR" dirty="0"/>
              <a:t>К</a:t>
            </a:r>
            <a:r>
              <a:rPr lang="uk-UA" altLang="ko-KR" dirty="0" smtClean="0"/>
              <a:t>ар’єрні </a:t>
            </a:r>
            <a:r>
              <a:rPr lang="uk-UA" altLang="ko-KR" dirty="0"/>
              <a:t>перспективи</a:t>
            </a:r>
            <a:endParaRPr lang="ko-KR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114800" y="771550"/>
            <a:ext cx="914400" cy="914400"/>
            <a:chOff x="4114800" y="1294238"/>
            <a:chExt cx="914400" cy="914400"/>
          </a:xfrm>
        </p:grpSpPr>
        <p:sp>
          <p:nvSpPr>
            <p:cNvPr id="4" name="Oval 3"/>
            <p:cNvSpPr/>
            <p:nvPr/>
          </p:nvSpPr>
          <p:spPr>
            <a:xfrm>
              <a:off x="4114800" y="129423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175956" y="1355394"/>
              <a:ext cx="792088" cy="7920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cxnSp>
        <p:nvCxnSpPr>
          <p:cNvPr id="8" name="Straight Connector 7"/>
          <p:cNvCxnSpPr>
            <a:stCxn id="4" idx="4"/>
          </p:cNvCxnSpPr>
          <p:nvPr/>
        </p:nvCxnSpPr>
        <p:spPr>
          <a:xfrm>
            <a:off x="4572000" y="1685950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59632" y="2049062"/>
            <a:ext cx="6624736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59632" y="2049062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15816" y="2067694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0" y="2049062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28184" y="2049062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92723" y="2049062"/>
            <a:ext cx="0" cy="363112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46297" y="2427734"/>
            <a:ext cx="621100" cy="621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2607458" y="2427734"/>
            <a:ext cx="621100" cy="62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4264235" y="2427734"/>
            <a:ext cx="621100" cy="621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5923204" y="2427734"/>
            <a:ext cx="621100" cy="62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>
            <a:off x="7582173" y="2427734"/>
            <a:ext cx="621100" cy="621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Rounded Rectangle 27"/>
          <p:cNvSpPr/>
          <p:nvPr/>
        </p:nvSpPr>
        <p:spPr>
          <a:xfrm>
            <a:off x="6078280" y="2590184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7" name="Rounded Rectangle 7"/>
          <p:cNvSpPr/>
          <p:nvPr/>
        </p:nvSpPr>
        <p:spPr>
          <a:xfrm>
            <a:off x="1107226" y="2573806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8" name="Rectangle 16"/>
          <p:cNvSpPr/>
          <p:nvPr/>
        </p:nvSpPr>
        <p:spPr>
          <a:xfrm>
            <a:off x="2764216" y="2636321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9" name="Oval 21"/>
          <p:cNvSpPr>
            <a:spLocks noChangeAspect="1"/>
          </p:cNvSpPr>
          <p:nvPr/>
        </p:nvSpPr>
        <p:spPr>
          <a:xfrm>
            <a:off x="4351116" y="1011111"/>
            <a:ext cx="431671" cy="4352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Rectangle 9"/>
          <p:cNvSpPr/>
          <p:nvPr/>
        </p:nvSpPr>
        <p:spPr>
          <a:xfrm>
            <a:off x="7743716" y="2565847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16"/>
          <p:cNvSpPr/>
          <p:nvPr/>
        </p:nvSpPr>
        <p:spPr>
          <a:xfrm rot="2700000">
            <a:off x="4478616" y="2543558"/>
            <a:ext cx="217001" cy="3890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263851" y="3128650"/>
            <a:ext cx="175293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</a:t>
            </a:r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рограміст, тестувальник ПЗ, адміністратор та розробник БД</a:t>
            </a:r>
            <a:endParaRPr lang="uk-UA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45722" y="3084919"/>
            <a:ext cx="1554225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Web-</a:t>
            </a:r>
            <a:r>
              <a:rPr lang="uk-U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дизайнер,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web-</a:t>
            </a:r>
            <a:r>
              <a:rPr lang="uk-U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програміст, фахівець з комп’ютерної </a:t>
            </a:r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графіки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89838" y="3084919"/>
            <a:ext cx="155422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SMM-</a:t>
            </a:r>
            <a:r>
              <a:rPr lang="uk-U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менеджер, бізнес-аналітик, дата </a:t>
            </a:r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аналітик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44063" y="3084462"/>
            <a:ext cx="205702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Е</a:t>
            </a:r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конометрист, економічний радник, економіст-аналітик у банківських, страхових та кредитних установах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01091" y="3099422"/>
            <a:ext cx="1554225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</a:t>
            </a:r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пеціаліст з управління проєктами, менеджер з інформатизації</a:t>
            </a:r>
            <a:endParaRPr lang="uk-UA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>
            <a:spLocks/>
          </p:cNvSpPr>
          <p:nvPr/>
        </p:nvSpPr>
        <p:spPr>
          <a:xfrm>
            <a:off x="3194003" y="699542"/>
            <a:ext cx="2760779" cy="1547264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Що будемо вивчати?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87498" y="0"/>
            <a:ext cx="0" cy="2211710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hape 115"/>
          <p:cNvPicPr preferRelativeResize="0"/>
          <p:nvPr/>
        </p:nvPicPr>
        <p:blipFill rotWithShape="1">
          <a:blip r:embed="rId2">
            <a:alphaModFix/>
          </a:blip>
          <a:srcRect l="24137" r="4098"/>
          <a:stretch/>
        </p:blipFill>
        <p:spPr>
          <a:xfrm>
            <a:off x="6156176" y="71619"/>
            <a:ext cx="2253109" cy="125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16"/>
          <p:cNvPicPr preferRelativeResize="0"/>
          <p:nvPr/>
        </p:nvPicPr>
        <p:blipFill rotWithShape="1">
          <a:blip r:embed="rId3">
            <a:alphaModFix/>
          </a:blip>
          <a:srcRect t="7260"/>
          <a:stretch/>
        </p:blipFill>
        <p:spPr>
          <a:xfrm>
            <a:off x="107504" y="3213776"/>
            <a:ext cx="1898168" cy="1302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17"/>
          <p:cNvPicPr preferRelativeResize="0"/>
          <p:nvPr/>
        </p:nvPicPr>
        <p:blipFill rotWithShape="1">
          <a:blip r:embed="rId4">
            <a:alphaModFix/>
          </a:blip>
          <a:srcRect l="-830" t="6720" r="1" b="6948"/>
          <a:stretch/>
        </p:blipFill>
        <p:spPr>
          <a:xfrm>
            <a:off x="7156539" y="3128568"/>
            <a:ext cx="1887032" cy="121944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" name="Shape 118"/>
          <p:cNvPicPr preferRelativeResize="0"/>
          <p:nvPr/>
        </p:nvPicPr>
        <p:blipFill rotWithShape="1">
          <a:blip r:embed="rId5">
            <a:alphaModFix/>
          </a:blip>
          <a:srcRect b="12889"/>
          <a:stretch/>
        </p:blipFill>
        <p:spPr>
          <a:xfrm>
            <a:off x="827585" y="195486"/>
            <a:ext cx="2111524" cy="119762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" name="Shape 119"/>
          <p:cNvPicPr preferRelativeResize="0"/>
          <p:nvPr/>
        </p:nvPicPr>
        <p:blipFill rotWithShape="1">
          <a:blip r:embed="rId6">
            <a:alphaModFix/>
          </a:blip>
          <a:srcRect l="14619"/>
          <a:stretch/>
        </p:blipFill>
        <p:spPr>
          <a:xfrm>
            <a:off x="5076056" y="3640840"/>
            <a:ext cx="1930900" cy="127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67106" y="3746836"/>
            <a:ext cx="1344007" cy="1344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121"/>
          <p:cNvPicPr preferRelativeResize="0"/>
          <p:nvPr/>
        </p:nvPicPr>
        <p:blipFill rotWithShape="1">
          <a:blip r:embed="rId8">
            <a:alphaModFix/>
          </a:blip>
          <a:srcRect t="6829"/>
          <a:stretch/>
        </p:blipFill>
        <p:spPr>
          <a:xfrm>
            <a:off x="5629833" y="1516011"/>
            <a:ext cx="2152345" cy="139139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1" name="Shape 1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2845" y="1548321"/>
            <a:ext cx="1942355" cy="13267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Shape 123"/>
          <p:cNvGrpSpPr/>
          <p:nvPr/>
        </p:nvGrpSpPr>
        <p:grpSpPr>
          <a:xfrm>
            <a:off x="2317834" y="1786099"/>
            <a:ext cx="3167999" cy="2178000"/>
            <a:chOff x="3275857" y="3088135"/>
            <a:chExt cx="3167999" cy="2178000"/>
          </a:xfrm>
        </p:grpSpPr>
        <p:sp>
          <p:nvSpPr>
            <p:cNvPr id="23" name="Shape 124"/>
            <p:cNvSpPr/>
            <p:nvPr/>
          </p:nvSpPr>
          <p:spPr>
            <a:xfrm>
              <a:off x="3275857" y="3088135"/>
              <a:ext cx="3167999" cy="2178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9494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" name="Shape 125"/>
            <p:cNvPicPr preferRelativeResize="0"/>
            <p:nvPr/>
          </p:nvPicPr>
          <p:blipFill rotWithShape="1">
            <a:blip r:embed="rId10">
              <a:alphaModFix/>
            </a:blip>
            <a:srcRect t="7312" b="10864"/>
            <a:stretch/>
          </p:blipFill>
          <p:spPr>
            <a:xfrm>
              <a:off x="3419857" y="3187135"/>
              <a:ext cx="2879999" cy="19800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25" name="Shape 127"/>
          <p:cNvSpPr/>
          <p:nvPr/>
        </p:nvSpPr>
        <p:spPr>
          <a:xfrm>
            <a:off x="3034823" y="1848561"/>
            <a:ext cx="1800199" cy="564926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94946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-UA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16177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523" y="1472254"/>
            <a:ext cx="9144000" cy="7092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3535444" y="1133162"/>
            <a:ext cx="1972660" cy="3407324"/>
            <a:chOff x="2627784" y="1825002"/>
            <a:chExt cx="1198166" cy="2069560"/>
          </a:xfrm>
        </p:grpSpPr>
        <p:sp>
          <p:nvSpPr>
            <p:cNvPr id="7" name="Rounded Rectangle 6"/>
            <p:cNvSpPr/>
            <p:nvPr userDrawn="1"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0" name="Oval 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1" name="Rounded Rectangle 1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Picture Placeholder 2"/>
          <p:cNvSpPr>
            <a:spLocks noGrp="1"/>
          </p:cNvSpPr>
          <p:nvPr/>
        </p:nvSpPr>
        <p:spPr>
          <a:xfrm>
            <a:off x="3653463" y="1572998"/>
            <a:ext cx="1736623" cy="273829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53463" y="2283717"/>
            <a:ext cx="1736623" cy="7092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-50227" y="195486"/>
            <a:ext cx="9144000" cy="576064"/>
          </a:xfrm>
        </p:spPr>
        <p:txBody>
          <a:bodyPr/>
          <a:lstStyle/>
          <a:p>
            <a:r>
              <a:rPr lang="uk-UA" altLang="ko-KR" dirty="0" smtClean="0"/>
              <a:t>КОНТАКТИ ТА ІНФОРМАЦІЯ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02695" y="1779662"/>
            <a:ext cx="433093" cy="433093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3702695" y="2403731"/>
            <a:ext cx="433093" cy="43309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3702695" y="3027800"/>
            <a:ext cx="433093" cy="433093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3702695" y="3651870"/>
            <a:ext cx="433093" cy="433093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27"/>
          <p:cNvSpPr/>
          <p:nvPr/>
        </p:nvSpPr>
        <p:spPr>
          <a:xfrm>
            <a:off x="3818226" y="3786004"/>
            <a:ext cx="212535" cy="16325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9" name="Rounded Rectangle 7"/>
          <p:cNvSpPr/>
          <p:nvPr/>
        </p:nvSpPr>
        <p:spPr>
          <a:xfrm>
            <a:off x="3823767" y="1894163"/>
            <a:ext cx="216082" cy="18647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0" name="Rectangle 16"/>
          <p:cNvSpPr/>
          <p:nvPr/>
        </p:nvSpPr>
        <p:spPr>
          <a:xfrm>
            <a:off x="3812048" y="2555865"/>
            <a:ext cx="224890" cy="14780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21" name="Rectangle 16"/>
          <p:cNvSpPr/>
          <p:nvPr/>
        </p:nvSpPr>
        <p:spPr>
          <a:xfrm rot="2700000">
            <a:off x="3847577" y="3110596"/>
            <a:ext cx="153833" cy="27579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112007" y="2356324"/>
            <a:ext cx="1359522" cy="523643"/>
            <a:chOff x="803640" y="3362835"/>
            <a:chExt cx="2059657" cy="523643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17146"/>
              <a:ext cx="205965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deba.dep.financial@lnu.edu.ua.    </a:t>
              </a:r>
              <a:endParaRPr lang="ko-KR" altLang="en-US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 smtClean="0">
                  <a:solidFill>
                    <a:schemeClr val="bg1"/>
                  </a:solidFill>
                  <a:cs typeface="Arial" pitchFamily="34" charset="0"/>
                </a:rPr>
                <a:t>E-mail</a:t>
              </a:r>
              <a:endParaRPr lang="ko-KR" altLang="en-US" sz="9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12007" y="1730796"/>
            <a:ext cx="1359522" cy="457531"/>
            <a:chOff x="803640" y="3362835"/>
            <a:chExt cx="2059657" cy="457531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89534"/>
              <a:ext cx="2059657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uk-UA" altLang="ko-K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</a:t>
              </a:r>
              <a:r>
                <a:rPr lang="uk-UA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067) 77-39-777</a:t>
              </a:r>
              <a:r>
                <a:rPr lang="en-US" altLang="ko-K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uk-UA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моб. тел.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112007" y="2978714"/>
            <a:ext cx="1359522" cy="526781"/>
            <a:chOff x="803640" y="3362835"/>
            <a:chExt cx="2059657" cy="526781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20284"/>
              <a:ext cx="205965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Shevchuk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Iryna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</a:t>
              </a: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067-77-39-777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Telegram: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12007" y="3604241"/>
            <a:ext cx="1359522" cy="457531"/>
            <a:chOff x="803640" y="3362835"/>
            <a:chExt cx="2059657" cy="457531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89534"/>
              <a:ext cx="2059657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Iryna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Shevchuk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Messenger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202062" y="1653245"/>
            <a:ext cx="259228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Web</a:t>
            </a:r>
            <a:r>
              <a:rPr lang="uk-UA" altLang="ko-KR" sz="1400" dirty="0" smtClean="0">
                <a:solidFill>
                  <a:schemeClr val="bg1"/>
                </a:solidFill>
                <a:cs typeface="Arial" pitchFamily="34" charset="0"/>
              </a:rPr>
              <a:t>-сторінки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615" y="2404388"/>
            <a:ext cx="1049194" cy="23241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1" y="2435419"/>
            <a:ext cx="991257" cy="229313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/>
          <a:srcRect l="7007" t="4059" r="10508" b="6466"/>
          <a:stretch/>
        </p:blipFill>
        <p:spPr>
          <a:xfrm>
            <a:off x="1280082" y="2269466"/>
            <a:ext cx="2104754" cy="1382404"/>
          </a:xfrm>
          <a:prstGeom prst="rect">
            <a:avLst/>
          </a:prstGeom>
        </p:spPr>
      </p:pic>
      <p:pic>
        <p:nvPicPr>
          <p:cNvPr id="2050" name="Picture 2" descr="Відкрити світлин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941" y="2435420"/>
            <a:ext cx="1036737" cy="229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6" y="2571040"/>
            <a:ext cx="936000" cy="936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06" y="844323"/>
            <a:ext cx="762435" cy="76243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783" y="843558"/>
            <a:ext cx="763200" cy="763200"/>
          </a:xfrm>
          <a:prstGeom prst="rect">
            <a:avLst/>
          </a:prstGeom>
        </p:spPr>
      </p:pic>
      <p:pic>
        <p:nvPicPr>
          <p:cNvPr id="1026" name="Picture 2" descr="Відкрити світлину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00750"/>
            <a:ext cx="828000" cy="8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0"/>
          <a:srcRect t="4924" b="4571"/>
          <a:stretch/>
        </p:blipFill>
        <p:spPr>
          <a:xfrm>
            <a:off x="92288" y="3753199"/>
            <a:ext cx="2306877" cy="128153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69" y="3928383"/>
            <a:ext cx="936000" cy="936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870315" y="1662648"/>
            <a:ext cx="287114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altLang="ko-KR" sz="1400" dirty="0" smtClean="0">
                <a:solidFill>
                  <a:schemeClr val="bg1"/>
                </a:solidFill>
                <a:cs typeface="Arial" pitchFamily="34" charset="0"/>
              </a:rPr>
              <a:t>Сторінки у соціальних мережах</a:t>
            </a:r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   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4A4A"/>
      </a:accent1>
      <a:accent2>
        <a:srgbClr val="262626"/>
      </a:accent2>
      <a:accent3>
        <a:srgbClr val="EF4A4A"/>
      </a:accent3>
      <a:accent4>
        <a:srgbClr val="262626"/>
      </a:accent4>
      <a:accent5>
        <a:srgbClr val="EF4A4A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4A4A"/>
      </a:accent1>
      <a:accent2>
        <a:srgbClr val="262626"/>
      </a:accent2>
      <a:accent3>
        <a:srgbClr val="EF4A4A"/>
      </a:accent3>
      <a:accent4>
        <a:srgbClr val="262626"/>
      </a:accent4>
      <a:accent5>
        <a:srgbClr val="EF4A4A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6450</TotalTime>
  <Words>388</Words>
  <Application>Microsoft Office PowerPoint</Application>
  <PresentationFormat>Екран (16:9)</PresentationFormat>
  <Paragraphs>71</Paragraphs>
  <Slides>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9</vt:i4>
      </vt:variant>
    </vt:vector>
  </HeadingPairs>
  <TitlesOfParts>
    <vt:vector size="17" baseType="lpstr">
      <vt:lpstr>맑은 고딕</vt:lpstr>
      <vt:lpstr>Arial</vt:lpstr>
      <vt:lpstr>Arial Unicode MS</vt:lpstr>
      <vt:lpstr>Calibri</vt:lpstr>
      <vt:lpstr>Verdana</vt:lpstr>
      <vt:lpstr>Cover and End Slide Master</vt:lpstr>
      <vt:lpstr>Contents Slide Master</vt:lpstr>
      <vt:lpstr>Section Break Slide Master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Ірина Шевчук</cp:lastModifiedBy>
  <cp:revision>141</cp:revision>
  <dcterms:created xsi:type="dcterms:W3CDTF">2016-12-05T23:26:54Z</dcterms:created>
  <dcterms:modified xsi:type="dcterms:W3CDTF">2023-06-30T08:04:17Z</dcterms:modified>
</cp:coreProperties>
</file>