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97" r:id="rId3"/>
    <p:sldId id="298" r:id="rId4"/>
    <p:sldId id="257" r:id="rId5"/>
    <p:sldId id="328" r:id="rId6"/>
    <p:sldId id="279" r:id="rId7"/>
    <p:sldId id="314" r:id="rId8"/>
    <p:sldId id="313" r:id="rId9"/>
    <p:sldId id="300" r:id="rId10"/>
    <p:sldId id="315" r:id="rId11"/>
    <p:sldId id="316" r:id="rId12"/>
    <p:sldId id="317" r:id="rId13"/>
    <p:sldId id="318" r:id="rId14"/>
    <p:sldId id="319" r:id="rId15"/>
    <p:sldId id="325" r:id="rId16"/>
    <p:sldId id="306" r:id="rId17"/>
    <p:sldId id="321" r:id="rId18"/>
    <p:sldId id="322" r:id="rId19"/>
    <p:sldId id="296" r:id="rId20"/>
    <p:sldId id="323" r:id="rId21"/>
    <p:sldId id="307" r:id="rId22"/>
    <p:sldId id="281" r:id="rId23"/>
    <p:sldId id="284" r:id="rId24"/>
    <p:sldId id="285" r:id="rId25"/>
    <p:sldId id="286" r:id="rId26"/>
    <p:sldId id="287" r:id="rId27"/>
    <p:sldId id="301" r:id="rId28"/>
    <p:sldId id="327" r:id="rId29"/>
    <p:sldId id="304" r:id="rId30"/>
    <p:sldId id="294" r:id="rId31"/>
    <p:sldId id="308" r:id="rId32"/>
    <p:sldId id="330" r:id="rId33"/>
    <p:sldId id="329" r:id="rId3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0033"/>
    <a:srgbClr val="005696"/>
    <a:srgbClr val="0000FF"/>
    <a:srgbClr val="4D4D4D"/>
    <a:srgbClr val="B92D14"/>
    <a:srgbClr val="35759D"/>
    <a:srgbClr val="35B19D"/>
    <a:srgbClr val="000000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14" autoAdjust="0"/>
    <p:restoredTop sz="93486" autoAdjust="0"/>
  </p:normalViewPr>
  <p:slideViewPr>
    <p:cSldViewPr>
      <p:cViewPr>
        <p:scale>
          <a:sx n="77" d="100"/>
          <a:sy n="77" d="100"/>
        </p:scale>
        <p:origin x="-1140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290768598466718E-2"/>
          <c:y val="5.5337960533120838E-2"/>
          <c:w val="0.89440776573568759"/>
          <c:h val="0.682368170385439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бакалавр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2015/2016</c:v>
                </c:pt>
                <c:pt idx="1">
                  <c:v>2016/2017</c:v>
                </c:pt>
                <c:pt idx="2">
                  <c:v>2017/2018</c:v>
                </c:pt>
                <c:pt idx="3">
                  <c:v>2018/2019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399</c:v>
                </c:pt>
                <c:pt idx="1">
                  <c:v>304</c:v>
                </c:pt>
                <c:pt idx="2">
                  <c:v>265</c:v>
                </c:pt>
                <c:pt idx="3">
                  <c:v>232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спеціаліст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2015/2016</c:v>
                </c:pt>
                <c:pt idx="1">
                  <c:v>2016/2017</c:v>
                </c:pt>
                <c:pt idx="2">
                  <c:v>2017/2018</c:v>
                </c:pt>
                <c:pt idx="3">
                  <c:v>2018/2019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60</c:v>
                </c:pt>
                <c:pt idx="1">
                  <c:v>24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магістр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2015/2016</c:v>
                </c:pt>
                <c:pt idx="1">
                  <c:v>2016/2017</c:v>
                </c:pt>
                <c:pt idx="2">
                  <c:v>2017/2018</c:v>
                </c:pt>
                <c:pt idx="3">
                  <c:v>2018/2019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33</c:v>
                </c:pt>
                <c:pt idx="1">
                  <c:v>111</c:v>
                </c:pt>
                <c:pt idx="2">
                  <c:v>160</c:v>
                </c:pt>
                <c:pt idx="3">
                  <c:v>156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147456"/>
        <c:axId val="66148992"/>
        <c:axId val="0"/>
      </c:bar3DChart>
      <c:catAx>
        <c:axId val="66147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66148992"/>
        <c:crosses val="autoZero"/>
        <c:auto val="1"/>
        <c:lblAlgn val="ctr"/>
        <c:lblOffset val="100"/>
        <c:noMultiLvlLbl val="0"/>
      </c:catAx>
      <c:valAx>
        <c:axId val="66148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61474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2549042531414735E-2"/>
          <c:y val="0.83610245491848811"/>
          <c:w val="0.72083100997822169"/>
          <c:h val="0.11474544722717511"/>
        </c:manualLayout>
      </c:layout>
      <c:overlay val="0"/>
      <c:spPr>
        <a:solidFill>
          <a:schemeClr val="accent3">
            <a:lumMod val="20000"/>
            <a:lumOff val="80000"/>
          </a:schemeClr>
        </a:solidFill>
      </c:spPr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scene3d>
      <a:camera prst="orthographicFront"/>
      <a:lightRig rig="threePt" dir="t"/>
    </a:scene3d>
    <a:sp3d>
      <a:bevelT w="114300" prst="hardEdge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бакалавр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2015/2016</c:v>
                </c:pt>
                <c:pt idx="1">
                  <c:v>2016/2017</c:v>
                </c:pt>
                <c:pt idx="2">
                  <c:v>2017/2018</c:v>
                </c:pt>
                <c:pt idx="3">
                  <c:v>2018/2019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69</c:v>
                </c:pt>
                <c:pt idx="2">
                  <c:v>89</c:v>
                </c:pt>
                <c:pt idx="3">
                  <c:v>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спеціаліст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2015/2016</c:v>
                </c:pt>
                <c:pt idx="1">
                  <c:v>2016/2017</c:v>
                </c:pt>
                <c:pt idx="2">
                  <c:v>2017/2018</c:v>
                </c:pt>
                <c:pt idx="3">
                  <c:v>2018/2019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44</c:v>
                </c:pt>
                <c:pt idx="1">
                  <c:v>24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магістр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2015/2016</c:v>
                </c:pt>
                <c:pt idx="1">
                  <c:v>2016/2017</c:v>
                </c:pt>
                <c:pt idx="2">
                  <c:v>2017/2018</c:v>
                </c:pt>
                <c:pt idx="3">
                  <c:v>2018/2019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50</c:v>
                </c:pt>
                <c:pt idx="1">
                  <c:v>79</c:v>
                </c:pt>
                <c:pt idx="2">
                  <c:v>82</c:v>
                </c:pt>
                <c:pt idx="3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189184"/>
        <c:axId val="66190720"/>
        <c:axId val="0"/>
      </c:bar3DChart>
      <c:catAx>
        <c:axId val="66189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6190720"/>
        <c:crosses val="autoZero"/>
        <c:auto val="1"/>
        <c:lblAlgn val="ctr"/>
        <c:lblOffset val="100"/>
        <c:noMultiLvlLbl val="0"/>
      </c:catAx>
      <c:valAx>
        <c:axId val="66190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61891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361925063881789"/>
          <c:y val="0.90891169490011148"/>
          <c:w val="0.70126293837721732"/>
          <c:h val="7.2588633335534516E-2"/>
        </c:manualLayout>
      </c:layout>
      <c:overlay val="0"/>
      <c:spPr>
        <a:solidFill>
          <a:schemeClr val="accent3">
            <a:lumMod val="20000"/>
            <a:lumOff val="80000"/>
          </a:schemeClr>
        </a:solidFill>
      </c:spPr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scene3d>
      <a:camera prst="orthographicFront"/>
      <a:lightRig rig="threePt" dir="t"/>
    </a:scene3d>
    <a:sp3d>
      <a:bevelT prst="convex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AA77FB1-5821-4635-AF16-504EA4F7F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69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AEE9DC-C288-4907-BBAE-8635BCAC362F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39B0ED-AC90-4CDD-8ED3-BE3E869CE0F3}" type="slidenum">
              <a:rPr lang="en-US" sz="1200" smtClean="0"/>
              <a:pPr eaLnBrk="1" hangingPunct="1"/>
              <a:t>24</a:t>
            </a:fld>
            <a:endParaRPr lang="en-US" sz="12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E63CF4-CB3B-4CAA-AD53-ED3F359D1547}" type="slidenum">
              <a:rPr lang="en-US" sz="1200" smtClean="0"/>
              <a:pPr eaLnBrk="1" hangingPunct="1"/>
              <a:t>25</a:t>
            </a:fld>
            <a:endParaRPr lang="en-US" sz="120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2FC76E-0991-4342-B1DD-DF41AEAA2E40}" type="slidenum">
              <a:rPr lang="en-US" sz="1200" smtClean="0"/>
              <a:pPr eaLnBrk="1" hangingPunct="1"/>
              <a:t>26</a:t>
            </a:fld>
            <a:endParaRPr lang="en-US" sz="12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453B70-1AB5-4572-8EDB-9C7C8087421B}" type="slidenum">
              <a:rPr lang="en-US" sz="1200" smtClean="0"/>
              <a:pPr eaLnBrk="1" hangingPunct="1"/>
              <a:t>27</a:t>
            </a:fld>
            <a:endParaRPr 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746144-1832-4985-9282-76D2A0221A5F}" type="slidenum">
              <a:rPr lang="en-US" sz="1200" smtClean="0"/>
              <a:pPr eaLnBrk="1" hangingPunct="1"/>
              <a:t>29</a:t>
            </a:fld>
            <a:endParaRPr lang="en-US" sz="12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7468B4B-087D-47E8-B538-87807AF7F3BF}" type="slidenum">
              <a:rPr lang="en-US" sz="1200" smtClean="0"/>
              <a:pPr eaLnBrk="1" hangingPunct="1"/>
              <a:t>30</a:t>
            </a:fld>
            <a:endParaRPr lang="en-US" sz="12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48EFDE-2826-43F4-BEA2-77BBF92B5C2F}" type="slidenum">
              <a:rPr lang="en-US" sz="1200" smtClean="0"/>
              <a:pPr eaLnBrk="1" hangingPunct="1"/>
              <a:t>2</a:t>
            </a:fld>
            <a:endParaRPr lang="en-US" sz="12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C9A1A3-9F26-4379-9FD5-B544B58C67ED}" type="slidenum">
              <a:rPr lang="en-US" sz="1200" smtClean="0"/>
              <a:pPr eaLnBrk="1" hangingPunct="1"/>
              <a:t>3</a:t>
            </a:fld>
            <a:endParaRPr lang="en-US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B4114A-37AF-4EF1-A598-6F79054EAB3F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5DBA78-76A8-4042-AC23-B1695AA952CA}" type="slidenum">
              <a:rPr lang="en-US" sz="1200" smtClean="0"/>
              <a:pPr eaLnBrk="1" hangingPunct="1"/>
              <a:t>6</a:t>
            </a:fld>
            <a:endParaRPr lang="en-US" sz="12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DFF987-B4CC-49DA-9F48-427B69A19074}" type="slidenum">
              <a:rPr lang="en-US" sz="1200" smtClean="0"/>
              <a:pPr eaLnBrk="1" hangingPunct="1"/>
              <a:t>9</a:t>
            </a:fld>
            <a:endParaRPr lang="en-US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163587-FEFA-493E-B1F9-6E681A2E7024}" type="slidenum">
              <a:rPr lang="en-US" sz="1200" smtClean="0"/>
              <a:pPr eaLnBrk="1" hangingPunct="1"/>
              <a:t>19</a:t>
            </a:fld>
            <a:endParaRPr lang="en-US" sz="12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375BD0-86C4-4709-AF2A-A5DF5373E770}" type="slidenum">
              <a:rPr lang="en-US" sz="1200" smtClean="0"/>
              <a:pPr eaLnBrk="1" hangingPunct="1"/>
              <a:t>22</a:t>
            </a:fld>
            <a:endParaRPr lang="en-US" sz="12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558A14-3B8D-4B95-8769-3D228F41732C}" type="slidenum">
              <a:rPr lang="en-US" sz="1200" smtClean="0"/>
              <a:pPr eaLnBrk="1" hangingPunct="1"/>
              <a:t>23</a:t>
            </a:fld>
            <a:endParaRPr lang="en-US" sz="120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49308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70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87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17638"/>
            <a:ext cx="7315200" cy="7159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2438400"/>
            <a:ext cx="7315200" cy="41910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461455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17638"/>
            <a:ext cx="7315200" cy="7159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7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6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85252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4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7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6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143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76436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6005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3528" y="188640"/>
            <a:ext cx="8640638" cy="792088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uk-UA" altLang="ru-RU" sz="1800" b="1" dirty="0" smtClean="0">
                <a:latin typeface="Times New Roman" pitchFamily="18" charset="0"/>
              </a:rPr>
              <a:t/>
            </a:r>
            <a:br>
              <a:rPr lang="uk-UA" altLang="ru-RU" sz="1800" b="1" dirty="0" smtClean="0">
                <a:latin typeface="Times New Roman" pitchFamily="18" charset="0"/>
              </a:rPr>
            </a:br>
            <a:r>
              <a:rPr lang="uk-UA" altLang="ru-RU" sz="1800" b="1" dirty="0">
                <a:latin typeface="Times New Roman" pitchFamily="18" charset="0"/>
              </a:rPr>
              <a:t/>
            </a:r>
            <a:br>
              <a:rPr lang="uk-UA" altLang="ru-RU" sz="1800" b="1" dirty="0">
                <a:latin typeface="Times New Roman" pitchFamily="18" charset="0"/>
              </a:rPr>
            </a:br>
            <a:r>
              <a:rPr lang="uk-UA" altLang="ru-RU" sz="1800" b="1" dirty="0" smtClean="0">
                <a:latin typeface="Times New Roman" pitchFamily="18" charset="0"/>
              </a:rPr>
              <a:t/>
            </a:r>
            <a:br>
              <a:rPr lang="uk-UA" altLang="ru-RU" sz="1800" b="1" dirty="0" smtClean="0">
                <a:latin typeface="Times New Roman" pitchFamily="18" charset="0"/>
              </a:rPr>
            </a:br>
            <a:r>
              <a:rPr lang="uk-UA" altLang="ru-RU" sz="1800" b="1" dirty="0">
                <a:latin typeface="Times New Roman" pitchFamily="18" charset="0"/>
              </a:rPr>
              <a:t/>
            </a:r>
            <a:br>
              <a:rPr lang="uk-UA" altLang="ru-RU" sz="1800" b="1" dirty="0">
                <a:latin typeface="Times New Roman" pitchFamily="18" charset="0"/>
              </a:rPr>
            </a:br>
            <a:r>
              <a:rPr lang="uk-UA" altLang="ru-RU" sz="1800" b="1" dirty="0" smtClean="0">
                <a:latin typeface="Times New Roman" pitchFamily="18" charset="0"/>
              </a:rPr>
              <a:t/>
            </a:r>
            <a:br>
              <a:rPr lang="uk-UA" altLang="ru-RU" sz="1800" b="1" dirty="0" smtClean="0">
                <a:latin typeface="Times New Roman" pitchFamily="18" charset="0"/>
              </a:rPr>
            </a:br>
            <a:r>
              <a:rPr lang="uk-UA" altLang="ru-RU" sz="1800" b="1" dirty="0">
                <a:latin typeface="Times New Roman" pitchFamily="18" charset="0"/>
              </a:rPr>
              <a:t/>
            </a:r>
            <a:br>
              <a:rPr lang="uk-UA" altLang="ru-RU" sz="1800" b="1" dirty="0">
                <a:latin typeface="Times New Roman" pitchFamily="18" charset="0"/>
              </a:rPr>
            </a:br>
            <a:r>
              <a:rPr lang="uk-UA" altLang="ru-RU" sz="1800" b="1" dirty="0" smtClean="0">
                <a:latin typeface="Times New Roman" pitchFamily="18" charset="0"/>
              </a:rPr>
              <a:t/>
            </a:r>
            <a:br>
              <a:rPr lang="uk-UA" altLang="ru-RU" sz="1800" b="1" dirty="0" smtClean="0">
                <a:latin typeface="Times New Roman" pitchFamily="18" charset="0"/>
              </a:rPr>
            </a:br>
            <a:r>
              <a:rPr lang="uk-UA" altLang="ru-RU" sz="1800" b="1" dirty="0">
                <a:latin typeface="Times New Roman" pitchFamily="18" charset="0"/>
              </a:rPr>
              <a:t/>
            </a:r>
            <a:br>
              <a:rPr lang="uk-UA" altLang="ru-RU" sz="1800" b="1" dirty="0">
                <a:latin typeface="Times New Roman" pitchFamily="18" charset="0"/>
              </a:rPr>
            </a:br>
            <a:r>
              <a:rPr lang="uk-UA" altLang="ru-RU" sz="1800" b="1" dirty="0" smtClean="0">
                <a:latin typeface="Times New Roman" pitchFamily="18" charset="0"/>
              </a:rPr>
              <a:t/>
            </a:r>
            <a:br>
              <a:rPr lang="uk-UA" altLang="ru-RU" sz="1800" b="1" dirty="0" smtClean="0">
                <a:latin typeface="Times New Roman" pitchFamily="18" charset="0"/>
              </a:rPr>
            </a:br>
            <a:r>
              <a:rPr lang="uk-UA" altLang="ru-RU" sz="1800" b="1" dirty="0">
                <a:latin typeface="Times New Roman" pitchFamily="18" charset="0"/>
              </a:rPr>
              <a:t/>
            </a:r>
            <a:br>
              <a:rPr lang="uk-UA" altLang="ru-RU" sz="1800" b="1" dirty="0">
                <a:latin typeface="Times New Roman" pitchFamily="18" charset="0"/>
              </a:rPr>
            </a:br>
            <a:r>
              <a:rPr lang="uk-UA" altLang="ru-RU" sz="1800" b="1" dirty="0" smtClean="0">
                <a:latin typeface="Times New Roman" pitchFamily="18" charset="0"/>
              </a:rPr>
              <a:t/>
            </a:r>
            <a:br>
              <a:rPr lang="uk-UA" altLang="ru-RU" sz="1800" b="1" dirty="0" smtClean="0">
                <a:latin typeface="Times New Roman" pitchFamily="18" charset="0"/>
              </a:rPr>
            </a:br>
            <a:r>
              <a:rPr lang="uk-UA" altLang="ru-RU" sz="1800" b="1" dirty="0" smtClean="0">
                <a:latin typeface="Times New Roman" pitchFamily="18" charset="0"/>
              </a:rPr>
              <a:t/>
            </a:r>
            <a:br>
              <a:rPr lang="uk-UA" altLang="ru-RU" sz="1800" b="1" dirty="0" smtClean="0">
                <a:latin typeface="Times New Roman" pitchFamily="18" charset="0"/>
              </a:rPr>
            </a:br>
            <a:r>
              <a:rPr lang="uk-UA" altLang="ru-RU" sz="1800" b="1" dirty="0">
                <a:latin typeface="Times New Roman" pitchFamily="18" charset="0"/>
              </a:rPr>
              <a:t/>
            </a:r>
            <a:br>
              <a:rPr lang="uk-UA" altLang="ru-RU" sz="1800" b="1" dirty="0">
                <a:latin typeface="Times New Roman" pitchFamily="18" charset="0"/>
              </a:rPr>
            </a:br>
            <a:r>
              <a:rPr lang="uk-UA" altLang="ru-RU" sz="2000" b="1" dirty="0" smtClean="0">
                <a:latin typeface="Times New Roman" pitchFamily="18" charset="0"/>
              </a:rPr>
              <a:t>ЛЬВІВСЬКИЙ НАЦІОНАЛЬНИЙ УНІВЕРСИТЕТ </a:t>
            </a:r>
            <a:br>
              <a:rPr lang="uk-UA" altLang="ru-RU" sz="2000" b="1" dirty="0" smtClean="0">
                <a:latin typeface="Times New Roman" pitchFamily="18" charset="0"/>
              </a:rPr>
            </a:br>
            <a:r>
              <a:rPr lang="uk-UA" altLang="ru-RU" sz="2000" b="1" dirty="0" smtClean="0">
                <a:latin typeface="Times New Roman" pitchFamily="18" charset="0"/>
              </a:rPr>
              <a:t>ІМЕН</a:t>
            </a:r>
            <a:r>
              <a:rPr lang="ru-RU" altLang="ru-RU" sz="2000" b="1" dirty="0" smtClean="0">
                <a:latin typeface="Times New Roman" pitchFamily="18" charset="0"/>
              </a:rPr>
              <a:t>І </a:t>
            </a:r>
            <a:r>
              <a:rPr lang="uk-UA" altLang="ru-RU" sz="2000" b="1" dirty="0" smtClean="0">
                <a:latin typeface="Times New Roman" pitchFamily="18" charset="0"/>
              </a:rPr>
              <a:t>ІВАНА ФРАНКА</a:t>
            </a:r>
            <a:r>
              <a:rPr lang="uk-UA" altLang="ru-RU" sz="1800" b="1" dirty="0" smtClean="0">
                <a:latin typeface="Times New Roman" pitchFamily="18" charset="0"/>
              </a:rPr>
              <a:t/>
            </a:r>
            <a:br>
              <a:rPr lang="uk-UA" altLang="ru-RU" sz="1800" b="1" dirty="0" smtClean="0">
                <a:latin typeface="Times New Roman" pitchFamily="18" charset="0"/>
              </a:rPr>
            </a:br>
            <a:r>
              <a:rPr lang="uk-UA" altLang="ru-RU" sz="1800" b="1" dirty="0" smtClean="0">
                <a:latin typeface="Times New Roman" pitchFamily="18" charset="0"/>
              </a:rPr>
              <a:t/>
            </a:r>
            <a:br>
              <a:rPr lang="uk-UA" altLang="ru-RU" sz="1800" b="1" dirty="0" smtClean="0">
                <a:latin typeface="Times New Roman" pitchFamily="18" charset="0"/>
              </a:rPr>
            </a:br>
            <a:r>
              <a:rPr lang="uk-UA" altLang="ru-RU" sz="2400" b="1" dirty="0" smtClean="0">
                <a:latin typeface="Times New Roman" pitchFamily="18" charset="0"/>
              </a:rPr>
              <a:t>Факультет управління </a:t>
            </a:r>
            <a:br>
              <a:rPr lang="uk-UA" altLang="ru-RU" sz="2400" b="1" dirty="0" smtClean="0">
                <a:latin typeface="Times New Roman" pitchFamily="18" charset="0"/>
              </a:rPr>
            </a:br>
            <a:r>
              <a:rPr lang="uk-UA" altLang="ru-RU" sz="2400" b="1" dirty="0" smtClean="0">
                <a:latin typeface="Times New Roman" pitchFamily="18" charset="0"/>
              </a:rPr>
              <a:t>фінансами </a:t>
            </a:r>
            <a:r>
              <a:rPr lang="uk-UA" altLang="ru-RU" sz="2400" b="1" dirty="0">
                <a:latin typeface="Times New Roman" pitchFamily="18" charset="0"/>
              </a:rPr>
              <a:t>та бізнесу </a:t>
            </a:r>
            <a:r>
              <a:rPr lang="uk-UA" altLang="ru-RU" sz="2400" b="1" dirty="0" smtClean="0">
                <a:latin typeface="Times New Roman" pitchFamily="18" charset="0"/>
              </a:rPr>
              <a:t/>
            </a:r>
            <a:br>
              <a:rPr lang="uk-UA" altLang="ru-RU" sz="2400" b="1" dirty="0" smtClean="0">
                <a:latin typeface="Times New Roman" pitchFamily="18" charset="0"/>
              </a:rPr>
            </a:br>
            <a:r>
              <a:rPr lang="uk-UA" altLang="ru-RU" sz="2400" b="1" dirty="0" smtClean="0">
                <a:latin typeface="Times New Roman" pitchFamily="18" charset="0"/>
              </a:rPr>
              <a:t/>
            </a:r>
            <a:br>
              <a:rPr lang="uk-UA" altLang="ru-RU" sz="2400" b="1" dirty="0" smtClean="0">
                <a:latin typeface="Times New Roman" pitchFamily="18" charset="0"/>
              </a:rPr>
            </a:br>
            <a:r>
              <a:rPr lang="uk-UA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Кафедра </a:t>
            </a:r>
            <a:br>
              <a:rPr lang="uk-UA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державних та </a:t>
            </a:r>
            <a:br>
              <a:rPr lang="uk-UA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місцевих фінансів</a:t>
            </a:r>
            <a:r>
              <a:rPr lang="en-US" sz="4400" b="1" dirty="0" smtClean="0"/>
              <a:t> </a:t>
            </a:r>
            <a:endParaRPr lang="ru-RU" sz="4400" b="1" dirty="0" smtClean="0"/>
          </a:p>
        </p:txBody>
      </p:sp>
      <p:sp>
        <p:nvSpPr>
          <p:cNvPr id="4099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7504" y="1484784"/>
            <a:ext cx="5688632" cy="2664296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endParaRPr lang="uk-UA" altLang="ru-RU" b="1" dirty="0" smtClean="0">
              <a:latin typeface="Times New Roman" pitchFamily="18" charset="0"/>
            </a:endParaRPr>
          </a:p>
          <a:p>
            <a:pPr algn="l" eaLnBrk="1" hangingPunct="1">
              <a:lnSpc>
                <a:spcPct val="90000"/>
              </a:lnSpc>
            </a:pPr>
            <a:endParaRPr lang="uk-UA" altLang="ru-RU" b="1" dirty="0" smtClean="0">
              <a:latin typeface="Times New Roman" pitchFamily="18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uk-UA" altLang="ru-RU" b="1" dirty="0" smtClean="0">
                <a:latin typeface="Times New Roman" pitchFamily="18" charset="0"/>
              </a:rPr>
              <a:t/>
            </a:r>
            <a:br>
              <a:rPr lang="uk-UA" altLang="ru-RU" b="1" dirty="0" smtClean="0">
                <a:latin typeface="Times New Roman" pitchFamily="18" charset="0"/>
              </a:rPr>
            </a:br>
            <a:endParaRPr lang="ru-RU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340768"/>
            <a:ext cx="8568952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uk-UA" sz="1600" dirty="0" smtClean="0">
                <a:effectLst/>
                <a:latin typeface="Times New Roman"/>
                <a:ea typeface="Times New Roman"/>
              </a:rPr>
              <a:t>	</a:t>
            </a:r>
            <a:r>
              <a:rPr lang="uk-UA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ЗАСОБИ ДІАГНОСТИКИ З НОРМАТИВНИХ </a:t>
            </a:r>
            <a:r>
              <a:rPr lang="uk-UA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ДИСЦИПЛІН</a:t>
            </a:r>
          </a:p>
          <a:p>
            <a:pPr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uk-UA" sz="2400" b="1" dirty="0" smtClean="0">
                <a:latin typeface="Times New Roman"/>
                <a:ea typeface="Times New Roman"/>
              </a:rPr>
              <a:t>спеціальність </a:t>
            </a:r>
            <a:r>
              <a:rPr lang="uk-UA" sz="2400" b="1" dirty="0">
                <a:latin typeface="Times New Roman"/>
                <a:ea typeface="Times New Roman"/>
              </a:rPr>
              <a:t>«Фінанси, банківська справа та страхування» </a:t>
            </a:r>
            <a:endParaRPr lang="uk-UA" sz="24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uk-UA" sz="1800" b="1" i="1" dirty="0" smtClean="0">
                <a:effectLst/>
                <a:latin typeface="Times New Roman"/>
                <a:ea typeface="Times New Roman"/>
              </a:rPr>
              <a:t>Освітні  ступені  бакалавр, магістр</a:t>
            </a:r>
            <a:r>
              <a:rPr lang="uk-UA" sz="1600" i="1" dirty="0" smtClean="0">
                <a:effectLst/>
                <a:latin typeface="Times New Roman"/>
                <a:ea typeface="Times New Roman"/>
              </a:rPr>
              <a:t> </a:t>
            </a:r>
            <a:endParaRPr lang="ru-RU" sz="1600" i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Picture 4" descr="IMG-09f3ed9b1e4f240b9ecec84fb7127995-V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5"/>
            <a:ext cx="223224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71800" y="2984759"/>
            <a:ext cx="6048672" cy="3299878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marL="742950" lvl="1" indent="-285750" algn="just">
              <a:spcAft>
                <a:spcPts val="0"/>
              </a:spcAft>
              <a:buFont typeface="Wingdings" pitchFamily="2" charset="2"/>
              <a:buChar char="Ø"/>
              <a:tabLst>
                <a:tab pos="540385" algn="l"/>
                <a:tab pos="630555" algn="l"/>
              </a:tabLst>
            </a:pPr>
            <a:endParaRPr lang="uk-UA" sz="1800" b="1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marL="742950" lvl="1" indent="-285750" algn="just">
              <a:spcAft>
                <a:spcPts val="0"/>
              </a:spcAft>
              <a:buFont typeface="Wingdings" pitchFamily="2" charset="2"/>
              <a:buChar char="Ø"/>
              <a:tabLst>
                <a:tab pos="540385" algn="l"/>
                <a:tab pos="630555" algn="l"/>
              </a:tabLst>
            </a:pPr>
            <a:r>
              <a:rPr lang="uk-UA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ФІНАНСИ, МИТНА ТА ПОДАТКОВА СПРАВА: комплексний тест-контроль </a:t>
            </a:r>
            <a:r>
              <a:rPr lang="uk-UA" sz="1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/ </a:t>
            </a:r>
            <a:r>
              <a:rPr lang="uk-UA" sz="1800" dirty="0">
                <a:solidFill>
                  <a:schemeClr val="bg1"/>
                </a:solidFill>
                <a:latin typeface="Times New Roman"/>
                <a:ea typeface="Times New Roman"/>
              </a:rPr>
              <a:t>[Стасишин А. В., Західна О. Р. та ін.]; за </a:t>
            </a:r>
            <a:r>
              <a:rPr lang="uk-UA" sz="1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ред. </a:t>
            </a:r>
            <a:r>
              <a:rPr lang="uk-UA" sz="1800" dirty="0">
                <a:solidFill>
                  <a:schemeClr val="bg1"/>
                </a:solidFill>
                <a:latin typeface="Times New Roman"/>
                <a:ea typeface="Times New Roman"/>
              </a:rPr>
              <a:t>Н. С Ситник. - </a:t>
            </a:r>
            <a:r>
              <a:rPr lang="uk-UA" b="1" dirty="0">
                <a:solidFill>
                  <a:schemeClr val="bg1"/>
                </a:solidFill>
                <a:latin typeface="Times New Roman"/>
                <a:ea typeface="Times New Roman"/>
              </a:rPr>
              <a:t>Ч.1.</a:t>
            </a:r>
            <a:r>
              <a:rPr lang="uk-UA" sz="18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uk-UA" sz="1800" dirty="0">
                <a:solidFill>
                  <a:schemeClr val="bg1"/>
                </a:solidFill>
                <a:latin typeface="Times New Roman"/>
                <a:ea typeface="Times New Roman"/>
              </a:rPr>
              <a:t>- Львів:  ЛНУ імені Івана Франка. 2018. – 716 с</a:t>
            </a:r>
            <a:r>
              <a:rPr lang="uk-UA" sz="1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.</a:t>
            </a:r>
            <a:endParaRPr lang="uk-UA" sz="18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lvl="1" algn="just">
              <a:spcAft>
                <a:spcPts val="0"/>
              </a:spcAft>
              <a:tabLst>
                <a:tab pos="540385" algn="l"/>
                <a:tab pos="630555" algn="l"/>
              </a:tabLst>
            </a:pPr>
            <a:endParaRPr lang="ru-RU" sz="18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uk-UA" sz="18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ФІНАНСИ, МИТНА ТА ПОДАТКОВА СПРАВА: комплексний тест-контроль </a:t>
            </a:r>
            <a:r>
              <a:rPr lang="uk-UA" sz="18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/ </a:t>
            </a:r>
            <a:r>
              <a:rPr lang="uk-UA" sz="18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[Стасишин А. В., Західна О. Р. та ін.]; за </a:t>
            </a:r>
            <a:r>
              <a:rPr lang="uk-UA" sz="18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ред. </a:t>
            </a:r>
            <a:r>
              <a:rPr lang="uk-UA" sz="18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Н. С Ситник. - </a:t>
            </a:r>
            <a:r>
              <a:rPr lang="uk-UA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Ч.2.</a:t>
            </a:r>
            <a:r>
              <a:rPr lang="uk-UA" sz="1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18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- Львів:  ЛНУ імені Івана Франка. 2018. – 348 с</a:t>
            </a:r>
            <a:r>
              <a:rPr lang="uk-UA" sz="18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lvl="1" algn="just">
              <a:lnSpc>
                <a:spcPct val="107000"/>
              </a:lnSpc>
              <a:spcAft>
                <a:spcPts val="0"/>
              </a:spcAft>
            </a:pPr>
            <a:endParaRPr lang="ru-RU" sz="18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831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064896" cy="859234"/>
          </a:xfr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Р</a:t>
            </a:r>
            <a:r>
              <a:rPr lang="uk-UA" sz="28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озроблено та з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апроваджено англомовні курси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564904"/>
            <a:ext cx="8064896" cy="4104456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marL="8001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u="sng" dirty="0" smtClean="0">
                <a:latin typeface="Times New Roman" pitchFamily="18" charset="0"/>
                <a:ea typeface="Calibri"/>
                <a:cs typeface="Times New Roman" pitchFamily="18" charset="0"/>
              </a:rPr>
              <a:t>Дисципліни:</a:t>
            </a:r>
          </a:p>
          <a:p>
            <a:pPr marL="800100" lvl="1" indent="0">
              <a:spcBef>
                <a:spcPts val="0"/>
              </a:spcBef>
              <a:spcAft>
                <a:spcPts val="0"/>
              </a:spcAft>
              <a:buNone/>
            </a:pPr>
            <a:endParaRPr lang="uk-UA" sz="2400" b="1" u="sng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085850"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«Управління 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зовнішньоекономічною та митною діяльністю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»; </a:t>
            </a:r>
            <a:endParaRPr lang="uk-UA" sz="24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085850"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«Комунікації в управлінні фінансами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endParaRPr lang="uk-UA" sz="2400" b="1" u="sng" dirty="0" smtClean="0">
              <a:effectLst/>
              <a:latin typeface="Times New Roman"/>
              <a:ea typeface="Calibri"/>
              <a:cs typeface="Times New Roman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u="sng" dirty="0" smtClean="0">
                <a:effectLst/>
                <a:latin typeface="Times New Roman"/>
                <a:ea typeface="Calibri"/>
                <a:cs typeface="Times New Roman"/>
              </a:rPr>
              <a:t>для </a:t>
            </a:r>
            <a:r>
              <a:rPr lang="uk-UA" sz="2400" b="1" u="sng" dirty="0" smtClean="0">
                <a:effectLst/>
                <a:latin typeface="Times New Roman"/>
                <a:ea typeface="Calibri"/>
                <a:cs typeface="Times New Roman"/>
              </a:rPr>
              <a:t>студентів магістрів</a:t>
            </a:r>
            <a:r>
              <a:rPr lang="uk-UA" sz="1200" b="1" u="sng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smtClean="0">
                <a:effectLst/>
                <a:latin typeface="Times New Roman"/>
                <a:ea typeface="Calibri"/>
                <a:cs typeface="Times New Roman"/>
              </a:rPr>
              <a:t>спеціалізації  </a:t>
            </a:r>
            <a:r>
              <a:rPr lang="uk-UA" sz="2400" b="1" i="1" dirty="0" smtClean="0">
                <a:effectLst/>
                <a:latin typeface="Times New Roman"/>
                <a:ea typeface="Calibri"/>
                <a:cs typeface="Times New Roman"/>
              </a:rPr>
              <a:t>«Фінанси, митна та податкова справа</a:t>
            </a:r>
            <a:r>
              <a:rPr lang="uk-UA" sz="2400" b="1" i="1" dirty="0" smtClean="0">
                <a:effectLst/>
                <a:latin typeface="Times New Roman"/>
                <a:ea typeface="Calibri"/>
                <a:cs typeface="Times New Roman"/>
              </a:rPr>
              <a:t>»,</a:t>
            </a:r>
            <a:r>
              <a:rPr lang="uk-UA" sz="2400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uk-UA" sz="2400" b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1" dirty="0" smtClean="0">
                <a:effectLst/>
                <a:latin typeface="Times New Roman"/>
                <a:ea typeface="Calibri"/>
                <a:cs typeface="Times New Roman"/>
              </a:rPr>
              <a:t>«Управління фінансами та правове забезпечення бізнесу</a:t>
            </a:r>
            <a:r>
              <a:rPr lang="uk-UA" sz="2400" b="1" i="1" dirty="0" smtClean="0">
                <a:effectLst/>
                <a:latin typeface="Times New Roman"/>
                <a:ea typeface="Calibri"/>
                <a:cs typeface="Times New Roman"/>
              </a:rPr>
              <a:t>»</a:t>
            </a:r>
            <a:r>
              <a:rPr lang="uk-UA" sz="12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uk-UA" sz="12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uk-UA" sz="2000" b="1" i="1" dirty="0" smtClean="0">
                <a:effectLst/>
                <a:latin typeface="Times New Roman"/>
                <a:ea typeface="Calibri"/>
                <a:cs typeface="Times New Roman"/>
              </a:rPr>
              <a:t>(доц. </a:t>
            </a:r>
            <a:r>
              <a:rPr lang="uk-UA" sz="2000" b="1" i="1" dirty="0" err="1" smtClean="0">
                <a:effectLst/>
                <a:latin typeface="Times New Roman"/>
                <a:ea typeface="Calibri"/>
                <a:cs typeface="Times New Roman"/>
              </a:rPr>
              <a:t>Голинський</a:t>
            </a:r>
            <a:r>
              <a:rPr lang="uk-UA" sz="2000" b="1" i="1" dirty="0" smtClean="0">
                <a:effectLst/>
                <a:latin typeface="Times New Roman"/>
                <a:ea typeface="Calibri"/>
                <a:cs typeface="Times New Roman"/>
              </a:rPr>
              <a:t> Ю.О. ,  доц. </a:t>
            </a:r>
            <a:r>
              <a:rPr lang="uk-UA" sz="2000" b="1" i="1" dirty="0" err="1" smtClean="0">
                <a:effectLst/>
                <a:latin typeface="Times New Roman"/>
                <a:ea typeface="Calibri"/>
                <a:cs typeface="Times New Roman"/>
              </a:rPr>
              <a:t>Дубик</a:t>
            </a:r>
            <a:r>
              <a:rPr lang="uk-UA" sz="2000" b="1" i="1" dirty="0" smtClean="0">
                <a:effectLst/>
                <a:latin typeface="Times New Roman"/>
                <a:ea typeface="Calibri"/>
                <a:cs typeface="Times New Roman"/>
              </a:rPr>
              <a:t> В.Я.)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344708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17638"/>
            <a:ext cx="7315200" cy="1075258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</a:t>
            </a:r>
            <a:r>
              <a:rPr lang="ru-RU" sz="2800" b="1" dirty="0" err="1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апроваджено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електронні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навчальні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курси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 системі 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MUDLE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3068960"/>
            <a:ext cx="7330008" cy="2952328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3600" b="1" u="sng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Дисципліни</a:t>
            </a:r>
          </a:p>
          <a:p>
            <a:pPr marL="2057400" lvl="3" indent="-4572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«</a:t>
            </a:r>
            <a:r>
              <a:rPr lang="ru-RU" sz="3200" b="1" dirty="0" err="1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Податкова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справа» </a:t>
            </a:r>
          </a:p>
          <a:p>
            <a:pPr marL="2057400" lvl="3" indent="-4572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3200" b="1" dirty="0" err="1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Митна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справа»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000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2000" b="1" i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(Проф. Ярема Я.Р., доц. Голинський Ю.О. )  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94433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5" y="1268760"/>
            <a:ext cx="8064896" cy="648072"/>
          </a:xfr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АВТОРСЬКІ  КУРСИ  </a:t>
            </a:r>
            <a:r>
              <a:rPr lang="uk-UA" sz="2000" b="1" kern="1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ЦИКЛУ ЗАГАЛЬНОЇ ПІДГОТОВКИ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060848"/>
            <a:ext cx="8064896" cy="2016224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ОСНОВИ ВЕДЕННЯ СУЧАСНОГО БІЗНЕСУ  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доц. </a:t>
            </a:r>
            <a:r>
              <a:rPr lang="uk-UA" sz="1800" i="1" dirty="0">
                <a:latin typeface="Times New Roman" pitchFamily="18" charset="0"/>
                <a:cs typeface="Times New Roman" pitchFamily="18" charset="0"/>
              </a:rPr>
              <a:t>Попович Д.В., </a:t>
            </a:r>
            <a:r>
              <a:rPr lang="uk-UA" sz="1800" i="1" dirty="0" err="1" smtClean="0">
                <a:latin typeface="Times New Roman" pitchFamily="18" charset="0"/>
                <a:cs typeface="Times New Roman" pitchFamily="18" charset="0"/>
              </a:rPr>
              <a:t>доц.Сич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i="1" dirty="0">
                <a:latin typeface="Times New Roman" pitchFamily="18" charset="0"/>
                <a:cs typeface="Times New Roman" pitchFamily="18" charset="0"/>
              </a:rPr>
              <a:t>О.А.);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ОСНОВИ ВЕДЕННЯ ВЛАСНОГО ТА  СІМЕЙНОГО БЮДЖЕТУ </a:t>
            </a:r>
          </a:p>
          <a:p>
            <a:pPr marL="0" lvl="0" indent="0">
              <a:buNone/>
            </a:pPr>
            <a:r>
              <a:rPr lang="uk-UA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доц. </a:t>
            </a:r>
            <a:r>
              <a:rPr lang="uk-UA" sz="1800" i="1" dirty="0">
                <a:latin typeface="Times New Roman" pitchFamily="18" charset="0"/>
                <a:cs typeface="Times New Roman" pitchFamily="18" charset="0"/>
              </a:rPr>
              <a:t>Західна О.Р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.,доц.   </a:t>
            </a:r>
            <a:r>
              <a:rPr lang="uk-UA" sz="1800" i="1" dirty="0" err="1" smtClean="0">
                <a:latin typeface="Times New Roman" pitchFamily="18" charset="0"/>
                <a:cs typeface="Times New Roman" pitchFamily="18" charset="0"/>
              </a:rPr>
              <a:t>Смолінська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 С.Д.);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КРИПТОВАЛЮТИ ТА ВІРТУАЛЬНІ БІРЖІ 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доц. </a:t>
            </a:r>
            <a:r>
              <a:rPr lang="uk-UA" sz="1800" i="1" dirty="0" err="1" smtClean="0">
                <a:latin typeface="Times New Roman" pitchFamily="18" charset="0"/>
                <a:cs typeface="Times New Roman" pitchFamily="18" charset="0"/>
              </a:rPr>
              <a:t>Петик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i="1" dirty="0">
                <a:latin typeface="Times New Roman" pitchFamily="18" charset="0"/>
                <a:cs typeface="Times New Roman" pitchFamily="18" charset="0"/>
              </a:rPr>
              <a:t>Л.О.);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СТАРТАП: ВІД СТВОРЕННЯ ДО РЕАЛІЗАЦІЇ 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доц. Попович </a:t>
            </a:r>
            <a:r>
              <a:rPr lang="uk-UA" sz="1800" i="1" dirty="0">
                <a:latin typeface="Times New Roman" pitchFamily="18" charset="0"/>
                <a:cs typeface="Times New Roman" pitchFamily="18" charset="0"/>
              </a:rPr>
              <a:t>Д.В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.).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632934"/>
              </p:ext>
            </p:extLst>
          </p:nvPr>
        </p:nvGraphicFramePr>
        <p:xfrm>
          <a:off x="755575" y="5157192"/>
          <a:ext cx="8064898" cy="936103"/>
        </p:xfrm>
        <a:graphic>
          <a:graphicData uri="http://schemas.openxmlformats.org/drawingml/2006/table">
            <a:tbl>
              <a:tblPr firstRow="1" firstCol="1" bandRow="1">
                <a:effectLst>
                  <a:reflection blurRad="6350" stA="52000" endA="300" endPos="35000" dir="5400000" sy="-100000" algn="bl" rotWithShape="0"/>
                </a:effectLst>
              </a:tblPr>
              <a:tblGrid>
                <a:gridCol w="2890629"/>
                <a:gridCol w="1438948"/>
                <a:gridCol w="1930482"/>
                <a:gridCol w="1804839"/>
              </a:tblGrid>
              <a:tr h="496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2017/2018</a:t>
                      </a:r>
                      <a:endParaRPr lang="uk-UA" sz="1800" b="1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2018/2019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2019/2020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39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Кількість студентів, осіб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397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867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850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576" y="4221088"/>
            <a:ext cx="8064895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hangingPunct="0"/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Кількість студентів Університету,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які обрали 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дисципліни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циклу загальної підготовки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44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772816"/>
            <a:ext cx="7704856" cy="859234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Науково-методичні семінари кафедри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068960"/>
            <a:ext cx="7560840" cy="2376264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2000" b="1" i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uk-UA" sz="2200" b="1" i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З метою впровадження нових  методів </a:t>
            </a:r>
            <a:r>
              <a:rPr lang="uk-UA" sz="2200" b="1" i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навчання </a:t>
            </a:r>
            <a:r>
              <a:rPr lang="uk-UA" sz="2200" b="1" i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та поширенню передового досвіду викладачів </a:t>
            </a:r>
            <a:r>
              <a:rPr lang="uk-UA" sz="2200" b="1" i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проведено</a:t>
            </a:r>
            <a:r>
              <a:rPr lang="uk-UA" sz="2200" b="1" i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</a:p>
          <a:p>
            <a:pPr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20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9 семінарів та заслухано 18 доповідей</a:t>
            </a:r>
          </a:p>
          <a:p>
            <a:pPr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20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2400" b="1" i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навчально-методичного </a:t>
            </a:r>
            <a:r>
              <a:rPr lang="uk-UA" sz="2400" b="1" i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характеру</a:t>
            </a:r>
            <a:r>
              <a:rPr lang="uk-UA" sz="20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2000" b="1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 algn="just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1600" dirty="0" smtClean="0">
                <a:effectLst/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8260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776864" cy="720080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indent="457200" algn="ctr">
              <a:lnSpc>
                <a:spcPts val="1800"/>
              </a:lnSpc>
              <a:spcBef>
                <a:spcPts val="600"/>
              </a:spcBef>
              <a:spcAft>
                <a:spcPts val="0"/>
              </a:spcAft>
            </a:pPr>
            <a:r>
              <a:rPr lang="uk-UA" sz="28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uk-UA" sz="28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</a:br>
            <a:r>
              <a:rPr lang="uk-UA" sz="28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uk-UA" sz="28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</a:br>
            <a:r>
              <a:rPr lang="uk-UA" sz="28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З</a:t>
            </a:r>
            <a:r>
              <a:rPr lang="x-none" sz="2800" b="1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АБЕЗПЕЧЕ</a:t>
            </a:r>
            <a:r>
              <a:rPr lang="uk-UA" sz="28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ННЯ</a:t>
            </a:r>
            <a:r>
              <a:rPr lang="x-none" sz="2800" b="1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БАЗАМИ ПРАКТИКИ</a:t>
            </a:r>
            <a:r>
              <a:rPr lang="uk-UA" sz="2000" b="1" dirty="0" smtClean="0">
                <a:effectLst/>
                <a:latin typeface="Times New Roman"/>
                <a:ea typeface="Times New Roman"/>
              </a:rPr>
              <a:t/>
            </a:r>
            <a:br>
              <a:rPr lang="uk-UA" sz="2000" b="1" dirty="0" smtClean="0">
                <a:effectLst/>
                <a:latin typeface="Times New Roman"/>
                <a:ea typeface="Times New Roman"/>
              </a:rPr>
            </a:br>
            <a:r>
              <a:rPr lang="uk-UA" sz="2000" b="1" dirty="0" smtClean="0">
                <a:effectLst/>
                <a:latin typeface="Times New Roman"/>
                <a:ea typeface="Times New Roman"/>
              </a:rPr>
              <a:t/>
            </a:r>
            <a:br>
              <a:rPr lang="uk-UA" sz="2000" b="1" dirty="0" smtClean="0">
                <a:effectLst/>
                <a:latin typeface="Times New Roman"/>
                <a:ea typeface="Times New Roman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6021288"/>
            <a:ext cx="7776864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lvl="0"/>
            <a:r>
              <a:rPr lang="uk-UA" sz="1800" b="1" dirty="0" smtClean="0">
                <a:solidFill>
                  <a:schemeClr val="bg1"/>
                </a:solidFill>
                <a:latin typeface="Times New Roman" pitchFamily="18" charset="0"/>
              </a:rPr>
              <a:t>КІЛЬКІСТЬ БАЗ ПРАКТИКИ </a:t>
            </a:r>
          </a:p>
          <a:p>
            <a:pPr lvl="0"/>
            <a:r>
              <a:rPr lang="uk-UA" sz="1800" b="1" dirty="0" smtClean="0">
                <a:solidFill>
                  <a:schemeClr val="bg1"/>
                </a:solidFill>
                <a:latin typeface="Times New Roman" pitchFamily="18" charset="0"/>
              </a:rPr>
              <a:t>ПО КАФЕДРІ ДЕРЖАВНИХ ТА МІСЦЕВИХ ФІНАНСІВ – 120 ОД.</a:t>
            </a:r>
            <a:endParaRPr lang="uk-UA" sz="1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7776864" cy="3600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55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347" y="1988840"/>
            <a:ext cx="8208913" cy="1296144"/>
          </a:xfr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marL="0" indent="0" algn="r" eaLnBrk="1" hangingPunct="1">
              <a:lnSpc>
                <a:spcPct val="80000"/>
              </a:lnSpc>
              <a:buNone/>
            </a:pPr>
            <a:r>
              <a:rPr lang="uk-UA" sz="2400" b="1" i="1" dirty="0" smtClean="0">
                <a:solidFill>
                  <a:schemeClr val="bg1"/>
                </a:solidFill>
                <a:latin typeface="Times New Roman" pitchFamily="18" charset="0"/>
              </a:rPr>
              <a:t>2016 – 2020 </a:t>
            </a:r>
            <a:r>
              <a:rPr lang="uk-UA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р.р</a:t>
            </a:r>
            <a:r>
              <a:rPr lang="uk-UA" sz="2400" b="1" i="1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uk-UA" sz="1800" b="1" dirty="0" smtClean="0">
                <a:solidFill>
                  <a:schemeClr val="bg1"/>
                </a:solidFill>
                <a:latin typeface="Times New Roman" pitchFamily="18" charset="0"/>
              </a:rPr>
              <a:t>– «БЮДЖЕТНО-ПОДАТКОВА ПОЛІТИКА АКТИВІЗАЦІЇ ПІДПРИЄМНИЦТВА У СТРАТЕГІЇ ЗАБЕЗПЕЧЕННЯ КОНКУРЕНТОСПРОМОЖНОСТІ 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</a:rPr>
              <a:t>національної 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</a:rPr>
              <a:t>економіки» </a:t>
            </a:r>
            <a:r>
              <a:rPr lang="uk-UA" sz="2000" b="1" i="1" dirty="0" smtClean="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</a:rPr>
              <a:t>№0116U001657</a:t>
            </a:r>
            <a:r>
              <a:rPr lang="uk-UA" sz="2000" b="1" i="1" dirty="0" smtClean="0">
                <a:solidFill>
                  <a:schemeClr val="bg1"/>
                </a:solidFill>
                <a:latin typeface="Times New Roman" pitchFamily="18" charset="0"/>
              </a:rPr>
              <a:t>)</a:t>
            </a:r>
            <a:r>
              <a:rPr lang="uk-UA" sz="20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uk-UA" sz="2000" i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uk-UA" sz="2400" b="1" i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uk-UA" sz="2400" b="1" i="1" dirty="0" smtClean="0">
                <a:solidFill>
                  <a:schemeClr val="bg1"/>
                </a:solidFill>
                <a:latin typeface="Times New Roman" pitchFamily="18" charset="0"/>
              </a:rPr>
              <a:t>За результатами наукової роботи викладачів кафедри видано дві колективні монографії: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uk-UA" sz="2400" b="1" i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0243" name="Picture 14" descr="Cartoon Owl Clip Art at Clker.com - vector clip art online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445223"/>
            <a:ext cx="1240135" cy="122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3024" y="3375088"/>
            <a:ext cx="7275319" cy="26609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/>
              <a:buChar char=""/>
              <a:tabLst>
                <a:tab pos="540385" algn="l"/>
                <a:tab pos="630555" algn="l"/>
              </a:tabLst>
            </a:pPr>
            <a:r>
              <a:rPr lang="uk-UA" sz="1600" b="1" u="sng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БЮДЖЕТНО-ПОДАТКОВА ПОЛІТИКА АКТИВІЗАЦІЇ ПІДПРИЄМНИЦТВА В </a:t>
            </a:r>
            <a:r>
              <a:rPr lang="uk-UA" sz="1600" b="1" u="sng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УКРАЇНІ</a:t>
            </a:r>
            <a:r>
              <a:rPr lang="uk-UA" sz="1800" b="1" dirty="0" smtClean="0">
                <a:effectLst/>
                <a:latin typeface="Times New Roman" pitchFamily="18" charset="0"/>
                <a:ea typeface="TTC6o00"/>
                <a:cs typeface="Times New Roman" pitchFamily="18" charset="0"/>
              </a:rPr>
              <a:t>: </a:t>
            </a:r>
            <a:r>
              <a:rPr lang="uk-UA" sz="1800" b="1" dirty="0" smtClean="0">
                <a:effectLst/>
                <a:latin typeface="Times New Roman" pitchFamily="18" charset="0"/>
                <a:ea typeface="TTC6o00"/>
                <a:cs typeface="Times New Roman" pitchFamily="18" charset="0"/>
              </a:rPr>
              <a:t>[монографія] // Н.С. Ситник, АВ. </a:t>
            </a:r>
            <a:r>
              <a:rPr lang="uk-UA" sz="1800" b="1" dirty="0" err="1" smtClean="0">
                <a:effectLst/>
                <a:latin typeface="Times New Roman" pitchFamily="18" charset="0"/>
                <a:ea typeface="TTC6o00"/>
                <a:cs typeface="Times New Roman" pitchFamily="18" charset="0"/>
              </a:rPr>
              <a:t>Стасишин</a:t>
            </a:r>
            <a:r>
              <a:rPr lang="uk-UA" sz="1800" b="1" dirty="0" smtClean="0">
                <a:effectLst/>
                <a:latin typeface="Times New Roman" pitchFamily="18" charset="0"/>
                <a:ea typeface="TTC6o00"/>
                <a:cs typeface="Times New Roman" pitchFamily="18" charset="0"/>
              </a:rPr>
              <a:t>, У.З. </a:t>
            </a:r>
            <a:r>
              <a:rPr lang="uk-UA" sz="1800" b="1" dirty="0" err="1" smtClean="0">
                <a:effectLst/>
                <a:latin typeface="Times New Roman" pitchFamily="18" charset="0"/>
                <a:ea typeface="TTC6o00"/>
                <a:cs typeface="Times New Roman" pitchFamily="18" charset="0"/>
              </a:rPr>
              <a:t>Ватаманюк-Зелінська</a:t>
            </a:r>
            <a:r>
              <a:rPr lang="uk-UA" sz="1800" b="1" dirty="0" smtClean="0">
                <a:effectLst/>
                <a:latin typeface="Times New Roman" pitchFamily="18" charset="0"/>
                <a:ea typeface="TTC6o00"/>
                <a:cs typeface="Times New Roman" pitchFamily="18" charset="0"/>
              </a:rPr>
              <a:t> та ін.] </a:t>
            </a:r>
            <a:r>
              <a:rPr lang="uk-UA" sz="18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під </a:t>
            </a:r>
            <a:r>
              <a:rPr lang="uk-UA" sz="1800" b="1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заг</a:t>
            </a:r>
            <a:r>
              <a:rPr lang="uk-UA" sz="18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. ред. </a:t>
            </a:r>
            <a:r>
              <a:rPr lang="uk-UA" sz="1800" b="1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д.е.н</a:t>
            </a:r>
            <a:r>
              <a:rPr lang="uk-UA" sz="18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. Ситник Н.С. – </a:t>
            </a:r>
            <a:r>
              <a:rPr lang="uk-UA" sz="18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Львів: </a:t>
            </a:r>
            <a:r>
              <a:rPr lang="uk-UA" sz="18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«Сполом», – 2016. – Ч 1. – 417 с</a:t>
            </a:r>
            <a:r>
              <a:rPr lang="uk-UA" sz="18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ru-RU" sz="1800" b="1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/>
              <a:buChar char=""/>
              <a:tabLst>
                <a:tab pos="540385" algn="l"/>
                <a:tab pos="630555" algn="l"/>
              </a:tabLst>
            </a:pPr>
            <a:endParaRPr lang="uk-UA" sz="1600" b="1" u="sng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/>
              <a:buChar char=""/>
              <a:tabLst>
                <a:tab pos="540385" algn="l"/>
                <a:tab pos="630555" algn="l"/>
              </a:tabLst>
            </a:pPr>
            <a:r>
              <a:rPr lang="uk-UA" sz="1600" b="1" u="sng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КОНКУРЕНТОСПРОМОЖНІСТЬ </a:t>
            </a:r>
            <a:r>
              <a:rPr lang="uk-UA" sz="1600" b="1" u="sng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НАЦІОНАЛЬНОЇ ЕКОНОМІКИ: ФІСКАЛЬНІ ВАЖЕЛІ ТА СТИМУЛИ</a:t>
            </a:r>
            <a:r>
              <a:rPr lang="uk-UA" sz="16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r>
              <a:rPr lang="uk-UA" sz="18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uk-UA" sz="1800" b="1" dirty="0" smtClean="0">
                <a:effectLst/>
                <a:latin typeface="Times New Roman" pitchFamily="18" charset="0"/>
                <a:ea typeface="TTC6o00"/>
                <a:cs typeface="Times New Roman" pitchFamily="18" charset="0"/>
              </a:rPr>
              <a:t>[монографія] </a:t>
            </a:r>
            <a:r>
              <a:rPr lang="uk-UA" sz="18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/ [Ситник Н.С., </a:t>
            </a:r>
            <a:r>
              <a:rPr lang="uk-UA" sz="1800" b="1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Стасишин</a:t>
            </a:r>
            <a:r>
              <a:rPr lang="uk-UA" sz="18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А.В., </a:t>
            </a:r>
            <a:r>
              <a:rPr lang="uk-UA" sz="1800" b="1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Ватаманюк-Зелінська</a:t>
            </a:r>
            <a:r>
              <a:rPr lang="uk-UA" sz="18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У.З.]; під </a:t>
            </a:r>
            <a:r>
              <a:rPr lang="uk-UA" sz="1800" b="1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заг</a:t>
            </a:r>
            <a:r>
              <a:rPr lang="uk-UA" sz="18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. ред. </a:t>
            </a:r>
            <a:r>
              <a:rPr lang="uk-UA" sz="1800" b="1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д.е.н</a:t>
            </a:r>
            <a:r>
              <a:rPr lang="uk-UA" sz="18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. Ситник Н.С. – Львів : «Апріорі», 2017. – Ч.2. – 512 с.</a:t>
            </a:r>
            <a:endParaRPr lang="ru-RU" sz="1800" b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3025" y="1320159"/>
            <a:ext cx="8208912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НАУКОВА РОБОТА КАФЕДРИ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17638"/>
            <a:ext cx="7992888" cy="931242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lvl="0" algn="ctr">
              <a:tabLst>
                <a:tab pos="685800" algn="l"/>
              </a:tabLst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Наукові публікації працівників кафедри за період 2016-2018 </a:t>
            </a:r>
            <a:r>
              <a:rPr kumimoji="0" lang="uk-UA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р.р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6541206"/>
              </p:ext>
            </p:extLst>
          </p:nvPr>
        </p:nvGraphicFramePr>
        <p:xfrm>
          <a:off x="1763688" y="2492893"/>
          <a:ext cx="6768752" cy="3856587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4919115"/>
                <a:gridCol w="1849637"/>
              </a:tblGrid>
              <a:tr h="4157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МОНОГРАФІЇ</a:t>
                      </a:r>
                      <a:endParaRPr lang="ru-RU" sz="20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28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63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НАВЧАЛЬНІ   ПОСІБНИКИ</a:t>
                      </a:r>
                      <a:endParaRPr lang="ru-RU" sz="20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8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331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СТАТТІ, </a:t>
                      </a:r>
                      <a:r>
                        <a:rPr lang="uk-UA" sz="20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всього</a:t>
                      </a:r>
                      <a:endParaRPr lang="ru-RU" sz="20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 них</a:t>
                      </a:r>
                      <a:r>
                        <a:rPr lang="uk-UA" sz="2000" b="1" i="0" cap="all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uk-UA" sz="2000" b="1" i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видання, які </a:t>
                      </a:r>
                      <a:r>
                        <a:rPr lang="uk-UA" sz="2000" b="1" i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внесено до </a:t>
                      </a:r>
                      <a:r>
                        <a:rPr lang="uk-UA" sz="2000" b="1" i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міжнародних </a:t>
                      </a:r>
                      <a:r>
                        <a:rPr lang="uk-UA" sz="2000" b="1" i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наукометричних</a:t>
                      </a:r>
                      <a:r>
                        <a:rPr lang="uk-UA" sz="2000" b="1" i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баз даних</a:t>
                      </a:r>
                      <a:endParaRPr lang="ru-RU" sz="20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153</a:t>
                      </a:r>
                      <a:endParaRPr lang="ru-RU" sz="28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 i="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102</a:t>
                      </a:r>
                      <a:endParaRPr lang="ru-RU" sz="28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26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000" b="1" i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ТЕЗИ ДОПОВІДЕЙ</a:t>
                      </a:r>
                      <a:endParaRPr lang="ru-RU" sz="2000" b="1" i="0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000" b="1" i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Публікації </a:t>
                      </a:r>
                      <a:r>
                        <a:rPr lang="uk-UA" sz="2000" b="1" i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 результатами участі у конференціях</a:t>
                      </a:r>
                      <a:endParaRPr lang="ru-RU" sz="20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8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105</a:t>
                      </a:r>
                      <a:endParaRPr lang="ru-RU" sz="28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63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400" b="1" i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РАЗОМ</a:t>
                      </a:r>
                      <a:endParaRPr lang="ru-RU" sz="24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280</a:t>
                      </a:r>
                      <a:endParaRPr lang="ru-RU" sz="28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26" descr="Результат пошуку зображень за запитом &quot;сова пише мульт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00757"/>
            <a:ext cx="1656184" cy="172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25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08912" cy="936104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/>
            <a:r>
              <a:rPr lang="uk-UA" sz="30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Організація міжнародних та вітчизняних конференцій</a:t>
            </a:r>
            <a:endParaRPr lang="ru-RU" sz="3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2132856"/>
            <a:ext cx="6912768" cy="4608512"/>
          </a:xfr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lvl="0" algn="just">
              <a:lnSpc>
                <a:spcPct val="107000"/>
              </a:lnSpc>
              <a:spcAft>
                <a:spcPts val="0"/>
              </a:spcAft>
              <a:buFont typeface="Wingdings"/>
              <a:buChar char=""/>
              <a:tabLst>
                <a:tab pos="685800" algn="l"/>
              </a:tabLst>
            </a:pPr>
            <a:r>
              <a:rPr lang="uk-UA" sz="1600" b="1" u="sng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I Міжнародна науково-практична конференція</a:t>
            </a:r>
            <a:r>
              <a:rPr lang="uk-UA" sz="16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«Формування нової парадигми управління фінансами та бізнесом в умовах посилення євроінтеграційних процесів в Україні» (м. Львів, 27 жовтня 2016 р.). </a:t>
            </a:r>
            <a:endParaRPr lang="ru-RU" sz="1600" b="1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/>
              <a:buChar char=""/>
              <a:tabLst>
                <a:tab pos="685800" algn="l"/>
              </a:tabLst>
            </a:pPr>
            <a:r>
              <a:rPr lang="uk-UA" sz="1600" b="1" u="sng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I Всеукраїнська науково-практична конференція</a:t>
            </a:r>
            <a:r>
              <a:rPr lang="uk-UA" sz="16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«Державна фінансова політика України в умовах євроінтеграції: погляди науковців та практиків» (м. Львів, 14 грудня 2017 р.).</a:t>
            </a:r>
            <a:endParaRPr lang="ru-RU" sz="1600" b="1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/>
              <a:buChar char=""/>
              <a:tabLst>
                <a:tab pos="685800" algn="l"/>
              </a:tabLst>
            </a:pPr>
            <a:r>
              <a:rPr lang="uk-UA" sz="1600" b="1" u="sng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ІІ Всеукраїнська науково-практична конференція з міжнародною участю </a:t>
            </a:r>
            <a:r>
              <a:rPr lang="uk-UA" sz="16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«Глобалізація напрямів формування промислового потенціалу в умовах постіндустріальних трансформацій» (спільно з кафедрою теоретичної та прикладної економіки КПІ ім. Ігоря Сікорського (м. Київ, 26 квітня 2017 року).</a:t>
            </a:r>
            <a:endParaRPr lang="ru-RU" sz="1600" b="1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/>
              <a:buChar char=""/>
              <a:tabLst>
                <a:tab pos="685800" algn="l"/>
              </a:tabLst>
            </a:pPr>
            <a:r>
              <a:rPr lang="uk-UA" sz="1600" b="1" u="sng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ІІІ Всеукраїнська науково-практична конференції з міжнародною участю </a:t>
            </a:r>
            <a:r>
              <a:rPr lang="uk-UA" sz="16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«Глобалізація напрямів формування промислового потенціалу в умовах постіндустріальних трансформацій» (спільно з кафедрою теоретичної та прикладної економіки КПІ ім. Ігоря Сікорського та кафедрою інформаційного менеджменту ДВНЗ “КНЕУ ім. Вадима Гетьмана (м. Київ, 4 квітня 2018 року).</a:t>
            </a:r>
            <a:endParaRPr lang="ru-RU" sz="1600" b="1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1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41169"/>
            <a:ext cx="183671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/>
          <a:stretch>
            <a:fillRect/>
          </a:stretch>
        </p:blipFill>
        <p:spPr bwMode="auto">
          <a:xfrm>
            <a:off x="251520" y="2276872"/>
            <a:ext cx="151216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7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96752"/>
            <a:ext cx="8713092" cy="1452786"/>
          </a:xfr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lvl="0"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</a:t>
            </a:r>
            <a:r>
              <a:rPr lang="ru-RU" sz="2800" b="1" dirty="0" err="1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ахист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дисертацій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на </a:t>
            </a: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здобуття наукового ступеня доктора </a:t>
            </a: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економічних </a:t>
            </a: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наук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період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з 2015-2018 </a:t>
            </a:r>
            <a:r>
              <a:rPr lang="ru-RU" sz="2800" b="1" dirty="0" err="1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р.р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16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8115" name="Rectangle 3"/>
          <p:cNvSpPr>
            <a:spLocks noChangeArrowheads="1"/>
          </p:cNvSpPr>
          <p:nvPr/>
        </p:nvSpPr>
        <p:spPr bwMode="auto">
          <a:xfrm>
            <a:off x="4427538" y="2420938"/>
            <a:ext cx="43195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uk-UA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1268" name="Picture 5" descr="Картинки по запросу картинки з науковця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244827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18" name="Rectangle 6"/>
          <p:cNvSpPr>
            <a:spLocks noChangeArrowheads="1"/>
          </p:cNvSpPr>
          <p:nvPr/>
        </p:nvSpPr>
        <p:spPr bwMode="auto">
          <a:xfrm>
            <a:off x="2843808" y="2780928"/>
            <a:ext cx="6120805" cy="3600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just">
              <a:lnSpc>
                <a:spcPct val="80000"/>
              </a:lnSpc>
              <a:spcBef>
                <a:spcPct val="20000"/>
              </a:spcBef>
              <a:defRPr/>
            </a:pPr>
            <a:endParaRPr lang="uk-UA" sz="1800" b="1" dirty="0" smtClean="0">
              <a:latin typeface="Times New Roman" pitchFamily="18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uk-UA" b="1" dirty="0" smtClean="0">
                <a:latin typeface="Times New Roman" pitchFamily="18" charset="0"/>
              </a:rPr>
              <a:t>СИТНИК Н.С. за </a:t>
            </a:r>
            <a:r>
              <a:rPr lang="uk-UA" b="1" dirty="0">
                <a:latin typeface="Times New Roman" pitchFamily="18" charset="0"/>
              </a:rPr>
              <a:t>спеціальністю 08.00.03 - економіка та управління національним господарством </a:t>
            </a: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uk-UA" b="1" dirty="0" smtClean="0">
              <a:latin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uk-UA" b="1" dirty="0" smtClean="0">
                <a:latin typeface="Times New Roman" pitchFamily="18" charset="0"/>
              </a:rPr>
              <a:t>ЯРЕМА Я.Р. </a:t>
            </a:r>
            <a:r>
              <a:rPr lang="uk-UA" b="1" dirty="0" smtClean="0">
                <a:latin typeface="Times New Roman" pitchFamily="18" charset="0"/>
              </a:rPr>
              <a:t>за спеціальністю </a:t>
            </a:r>
            <a:r>
              <a:rPr lang="uk-UA" b="1" dirty="0">
                <a:latin typeface="Times New Roman" pitchFamily="18" charset="0"/>
              </a:rPr>
              <a:t>08.00.04 – економіка та управління </a:t>
            </a:r>
            <a:r>
              <a:rPr lang="uk-UA" b="1" dirty="0" smtClean="0">
                <a:latin typeface="Times New Roman" pitchFamily="18" charset="0"/>
              </a:rPr>
              <a:t>підприємствами</a:t>
            </a:r>
            <a:endParaRPr lang="uk-UA" b="1" dirty="0" smtClean="0">
              <a:latin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uk-UA" b="1" dirty="0" smtClean="0">
              <a:latin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uk-UA" b="1" dirty="0" smtClean="0">
                <a:latin typeface="Times New Roman" pitchFamily="18" charset="0"/>
              </a:rPr>
              <a:t>ВАТАМАНЮК-ЗЕЛІНСЬКА </a:t>
            </a:r>
            <a:r>
              <a:rPr lang="uk-UA" b="1" dirty="0" smtClean="0">
                <a:latin typeface="Times New Roman" pitchFamily="18" charset="0"/>
              </a:rPr>
              <a:t>У.З. за </a:t>
            </a:r>
            <a:r>
              <a:rPr lang="uk-UA" b="1" dirty="0">
                <a:latin typeface="Times New Roman" pitchFamily="18" charset="0"/>
              </a:rPr>
              <a:t>спеціальністю 08.00.04 – економіка та управління </a:t>
            </a:r>
            <a:r>
              <a:rPr lang="uk-UA" b="1" dirty="0" smtClean="0">
                <a:latin typeface="Times New Roman" pitchFamily="18" charset="0"/>
              </a:rPr>
              <a:t>підприємствами</a:t>
            </a:r>
            <a:endParaRPr lang="en-US" dirty="0">
              <a:solidFill>
                <a:srgbClr val="4D4D4D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484784"/>
            <a:ext cx="8210178" cy="1944216"/>
          </a:xfr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eaLnBrk="1" hangingPunct="1">
              <a:defRPr/>
            </a:pPr>
            <a:r>
              <a:rPr lang="uk-UA" sz="2000" b="1" dirty="0" smtClean="0">
                <a:solidFill>
                  <a:srgbClr val="FF0000"/>
                </a:solidFill>
              </a:rPr>
              <a:t/>
            </a:r>
            <a:br>
              <a:rPr lang="uk-UA" sz="2000" b="1" dirty="0" smtClean="0">
                <a:solidFill>
                  <a:srgbClr val="FF0000"/>
                </a:solidFill>
              </a:rPr>
            </a:b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Місія 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кафедри 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полягає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у формуванні творчої, всебічно розвинутої особистості, справжнього професіонала для наукової та практичної роботи у сфері фінансів, митної та податкової справи з метою підвищення рівня та якості життя людей і прогресивного розвитку суспільства.</a:t>
            </a:r>
            <a:r>
              <a:rPr lang="ru-RU" sz="2400" dirty="0"/>
              <a:t/>
            </a:r>
            <a:br>
              <a:rPr lang="ru-RU" sz="2400" dirty="0"/>
            </a:br>
            <a:endParaRPr lang="en-US" sz="2400" dirty="0" smtClean="0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648" y="3645024"/>
            <a:ext cx="7416824" cy="2232248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marL="0" indent="0">
              <a:buNone/>
            </a:pPr>
            <a:r>
              <a:rPr lang="uk-UA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Основна мета кафедри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підвищення якості підготовки фахівців до рівня, що забезпечить їм можливість зайняти достойне місце в соціумі та успішно працювати за фахом у розбудові суспільства, яке базується на глобальній економіці знань.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000" i="1" dirty="0" smtClean="0"/>
          </a:p>
        </p:txBody>
      </p:sp>
      <p:pic>
        <p:nvPicPr>
          <p:cNvPr id="5124" name="Picture 9" descr="3D люди с гистограммы и красная стрелка Фото со стока - 223923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805264"/>
            <a:ext cx="2627784" cy="79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016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016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016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01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2" grpId="0" animBg="1"/>
      <p:bldP spid="220163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16732"/>
            <a:ext cx="8640960" cy="864096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/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Захист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дисертацій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на здобуття наукового ступеня кандидата економічних наук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за 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період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з 2015-2018 р.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96753"/>
            <a:ext cx="7772400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47664" y="2042771"/>
            <a:ext cx="7416824" cy="47089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uk-UA" sz="1400" b="1" dirty="0" smtClean="0">
                <a:effectLst/>
                <a:latin typeface="Times New Roman"/>
                <a:ea typeface="Times New Roman"/>
              </a:rPr>
              <a:t>КЛЕПАНЧУК О.Ю. «Податкове регулювання малого бізнесу в трансформаційній економіці України». 08.00.03 – економіка та управління національним </a:t>
            </a:r>
            <a:r>
              <a:rPr lang="uk-UA" sz="1400" b="1" dirty="0" smtClean="0">
                <a:effectLst/>
                <a:latin typeface="Times New Roman"/>
                <a:ea typeface="Times New Roman"/>
              </a:rPr>
              <a:t>господарством;</a:t>
            </a:r>
            <a:r>
              <a:rPr lang="uk-UA" sz="1400" b="1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uk-UA" sz="1400" b="1" dirty="0" smtClean="0">
              <a:effectLst/>
              <a:latin typeface="Times New Roman"/>
              <a:ea typeface="Times New Roman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uk-UA" sz="1400" b="1" dirty="0" smtClean="0">
                <a:effectLst/>
                <a:latin typeface="Times New Roman"/>
                <a:ea typeface="Times New Roman"/>
              </a:rPr>
              <a:t>КРУГЛЯКОВА В.В. </a:t>
            </a:r>
            <a:r>
              <a:rPr lang="uk-UA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«Управління інноваційним потенціалом суб’єктів господарювання харчової промисловості України». </a:t>
            </a:r>
            <a:r>
              <a:rPr lang="uk-UA" sz="1400" b="1" dirty="0" smtClean="0">
                <a:effectLst/>
                <a:latin typeface="Times New Roman"/>
                <a:ea typeface="Times New Roman"/>
              </a:rPr>
              <a:t>08.00.03 – економіка та управління національним </a:t>
            </a:r>
            <a:r>
              <a:rPr lang="uk-UA" sz="1400" b="1" dirty="0" smtClean="0">
                <a:effectLst/>
                <a:latin typeface="Times New Roman"/>
                <a:ea typeface="Times New Roman"/>
              </a:rPr>
              <a:t>господарством;</a:t>
            </a:r>
            <a:endParaRPr lang="uk-UA" sz="1400" b="1" dirty="0" smtClean="0">
              <a:effectLst/>
              <a:latin typeface="Times New Roman"/>
              <a:ea typeface="Times New Roman"/>
            </a:endParaRPr>
          </a:p>
          <a:p>
            <a:pPr marL="285750" lvl="0" indent="-285750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uk-UA" sz="1400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0" lvl="0" indent="-285750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uk-UA" sz="1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ШЕВЧУК </a:t>
            </a:r>
            <a:r>
              <a:rPr lang="uk-UA" sz="1400" b="1" dirty="0">
                <a:solidFill>
                  <a:prstClr val="black"/>
                </a:solidFill>
                <a:latin typeface="Times New Roman"/>
                <a:ea typeface="Times New Roman"/>
              </a:rPr>
              <a:t>Н.В.</a:t>
            </a:r>
            <a:r>
              <a:rPr lang="uk-UA" sz="1400" b="1" dirty="0">
                <a:latin typeface="Times New Roman"/>
                <a:ea typeface="Times New Roman"/>
              </a:rPr>
              <a:t> «</a:t>
            </a:r>
            <a:r>
              <a:rPr lang="uk-UA" sz="1400" b="1" dirty="0">
                <a:solidFill>
                  <a:prstClr val="black"/>
                </a:solidFill>
                <a:latin typeface="Times New Roman"/>
                <a:ea typeface="Times New Roman"/>
              </a:rPr>
              <a:t>Фінансове забезпечення функціонування пенсійної системи України</a:t>
            </a:r>
            <a:r>
              <a:rPr lang="uk-UA" sz="1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». </a:t>
            </a:r>
            <a:r>
              <a:rPr lang="uk-UA" sz="1400" b="1" dirty="0" smtClean="0">
                <a:latin typeface="Times New Roman"/>
                <a:ea typeface="Times New Roman"/>
              </a:rPr>
              <a:t>08.00.08 </a:t>
            </a:r>
            <a:r>
              <a:rPr lang="uk-UA" sz="1400" b="1" dirty="0">
                <a:latin typeface="Times New Roman"/>
                <a:ea typeface="Times New Roman"/>
              </a:rPr>
              <a:t>– гроші, фінанси і </a:t>
            </a:r>
            <a:r>
              <a:rPr lang="uk-UA" sz="1400" b="1" dirty="0" smtClean="0">
                <a:latin typeface="Times New Roman"/>
                <a:ea typeface="Times New Roman"/>
              </a:rPr>
              <a:t>кредит.</a:t>
            </a:r>
            <a:endParaRPr lang="uk-UA" sz="1400" b="1" dirty="0" smtClean="0">
              <a:effectLst/>
              <a:latin typeface="Times New Roman"/>
              <a:ea typeface="Times New Roman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uk-UA" sz="1400" b="1" dirty="0" smtClean="0">
              <a:effectLst/>
              <a:latin typeface="Times New Roman"/>
              <a:ea typeface="Times New Roman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uk-UA" b="1" u="sng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Аспірантами кафедри </a:t>
            </a:r>
            <a:endParaRPr lang="ru-RU" b="1" u="sng" dirty="0" smtClean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uk-UA" sz="1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ОСТАФІЙ М.М.</a:t>
            </a:r>
            <a:r>
              <a:rPr lang="uk-UA" sz="1400" b="1" dirty="0" smtClean="0">
                <a:effectLst/>
                <a:latin typeface="Times New Roman"/>
                <a:ea typeface="Times New Roman"/>
              </a:rPr>
              <a:t> «Фінансовий механізм державної підтримки підприємництва в Україні». 08.00.08 – гроші, фінанси і </a:t>
            </a:r>
            <a:r>
              <a:rPr lang="uk-UA" sz="1400" b="1" dirty="0" smtClean="0">
                <a:effectLst/>
                <a:latin typeface="Times New Roman"/>
                <a:ea typeface="Times New Roman"/>
              </a:rPr>
              <a:t>кредит;</a:t>
            </a:r>
            <a:endParaRPr lang="uk-UA" sz="1400" b="1" dirty="0" smtClean="0">
              <a:effectLst/>
              <a:latin typeface="Times New Roman"/>
              <a:ea typeface="Times New Roman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uk-UA" sz="1400" b="1" dirty="0" smtClean="0">
              <a:effectLst/>
              <a:latin typeface="Times New Roman"/>
              <a:ea typeface="Times New Roman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uk-UA" sz="1400" b="1" dirty="0" smtClean="0">
                <a:effectLst/>
                <a:latin typeface="Times New Roman"/>
                <a:ea typeface="Times New Roman"/>
              </a:rPr>
              <a:t>ЯРОШ М.В. «Реформування непрямого оподаткування в Україні в умовах інтеграції до ЄС». 08.00.08 – гроші, фінанси і </a:t>
            </a:r>
            <a:r>
              <a:rPr lang="uk-UA" sz="1400" b="1" dirty="0" smtClean="0">
                <a:effectLst/>
                <a:latin typeface="Times New Roman"/>
                <a:ea typeface="Times New Roman"/>
              </a:rPr>
              <a:t>кредит;</a:t>
            </a:r>
            <a:endParaRPr lang="ru-RU" sz="1400" b="1" dirty="0" smtClean="0">
              <a:effectLst/>
              <a:latin typeface="Times New Roman"/>
              <a:ea typeface="Times New Roman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uk-UA" sz="1400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0" lvl="0" indent="-285750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uk-UA" sz="1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СТАРУХ А.І.</a:t>
            </a:r>
            <a:r>
              <a:rPr lang="uk-UA" sz="1400" b="1" dirty="0" smtClean="0">
                <a:effectLst/>
                <a:latin typeface="Times New Roman"/>
                <a:ea typeface="Times New Roman"/>
              </a:rPr>
              <a:t> «Організаційно-економічний механізм стимулювання розвитку підприємництва в національному секторі економіки».08.00.03 – економіка та управління національним господарством</a:t>
            </a:r>
            <a:endParaRPr lang="ru-RU" sz="1400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6" y="5013176"/>
            <a:ext cx="1362192" cy="173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90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268760"/>
            <a:ext cx="7056784" cy="720080"/>
          </a:xfr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 eaLnBrk="1" hangingPunct="1"/>
            <a:r>
              <a:rPr lang="uk-UA" sz="2200" b="1" dirty="0" smtClean="0">
                <a:solidFill>
                  <a:srgbClr val="FF3300"/>
                </a:solidFill>
                <a:latin typeface="Times New Roman" pitchFamily="18" charset="0"/>
              </a:rPr>
              <a:t/>
            </a:r>
            <a:br>
              <a:rPr lang="uk-UA" sz="2200" b="1" dirty="0" smtClean="0">
                <a:solidFill>
                  <a:srgbClr val="FF3300"/>
                </a:solidFill>
                <a:latin typeface="Times New Roman" pitchFamily="18" charset="0"/>
              </a:rPr>
            </a:br>
            <a:r>
              <a:rPr lang="uk-UA" sz="2800" b="1" dirty="0" smtClean="0">
                <a:solidFill>
                  <a:srgbClr val="FF3300"/>
                </a:solidFill>
                <a:latin typeface="Times New Roman" pitchFamily="18" charset="0"/>
              </a:rPr>
              <a:t>НАУКОВІ  СЕМІНАРИ</a:t>
            </a:r>
            <a:r>
              <a:rPr lang="uk-UA" sz="2800" b="1" dirty="0" smtClean="0">
                <a:solidFill>
                  <a:srgbClr val="FF3300"/>
                </a:solidFill>
                <a:latin typeface="Times New Roman" pitchFamily="18" charset="0"/>
              </a:rPr>
              <a:t/>
            </a:r>
            <a:br>
              <a:rPr lang="uk-UA" sz="2800" b="1" dirty="0" smtClean="0">
                <a:solidFill>
                  <a:srgbClr val="FF3300"/>
                </a:solidFill>
                <a:latin typeface="Times New Roman" pitchFamily="18" charset="0"/>
              </a:rPr>
            </a:br>
            <a:endParaRPr lang="ru-RU" sz="2800" dirty="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12292" name="Picture 6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05263"/>
            <a:ext cx="1944911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104733"/>
            <a:ext cx="6336704" cy="1900530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marL="0" indent="0"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рганізовано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та проведено  </a:t>
            </a:r>
            <a:endParaRPr lang="uk-UA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наукових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семінарів</a:t>
            </a:r>
            <a:endParaRPr lang="uk-UA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uk-UA" sz="2000" i="1" dirty="0" smtClean="0"/>
              <a:t>з актуальних проблем реалізації державної фінансової політики України</a:t>
            </a:r>
            <a:r>
              <a:rPr lang="uk-UA" sz="2000" dirty="0" smtClean="0"/>
              <a:t>. </a:t>
            </a:r>
            <a:endParaRPr lang="ru-RU" sz="2000" dirty="0" smtClean="0"/>
          </a:p>
          <a:p>
            <a:pPr marL="0" indent="0">
              <a:buNone/>
            </a:pPr>
            <a:endParaRPr lang="uk-UA" sz="2000" dirty="0" smtClean="0"/>
          </a:p>
          <a:p>
            <a:r>
              <a:rPr lang="uk-UA" sz="1400" dirty="0"/>
              <a:t> 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4144539"/>
            <a:ext cx="5976664" cy="255454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l"/>
            <a:endParaRPr lang="uk-UA" b="1" dirty="0" smtClean="0">
              <a:solidFill>
                <a:schemeClr val="bg1"/>
              </a:solidFill>
              <a:effectLst/>
              <a:latin typeface="Times New Roman"/>
              <a:ea typeface="Calibri"/>
            </a:endParaRPr>
          </a:p>
          <a:p>
            <a:pPr algn="r"/>
            <a:r>
              <a:rPr lang="uk-UA" b="1" dirty="0" smtClean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Колектив </a:t>
            </a:r>
            <a:r>
              <a:rPr lang="uk-UA" b="1" dirty="0" smtClean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кафедри прийняв участь у громадському обговоренні проекту Постанови КМУ  щодо нової   методики нормативного фінансування закладів вищої освіти та  подали свої зауваження і пропозиції до  постанови в цілому.   </a:t>
            </a:r>
            <a:endParaRPr lang="uk-UA" b="1" dirty="0" smtClean="0">
              <a:solidFill>
                <a:schemeClr val="bg1"/>
              </a:solidFill>
              <a:effectLst/>
              <a:latin typeface="Times New Roman"/>
              <a:ea typeface="Calibri"/>
            </a:endParaRPr>
          </a:p>
          <a:p>
            <a:pPr algn="l"/>
            <a:r>
              <a:rPr lang="uk-UA" b="1" dirty="0" smtClean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  </a:t>
            </a:r>
            <a:endParaRPr lang="uk-UA" b="1" dirty="0" smtClean="0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1340768"/>
            <a:ext cx="6984775" cy="576064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/>
            <a:r>
              <a:rPr lang="uk-UA" sz="2800" b="1" cap="all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студентськА</a:t>
            </a:r>
            <a:r>
              <a:rPr lang="uk-UA" sz="24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cap="all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НауковА</a:t>
            </a:r>
            <a:r>
              <a:rPr lang="uk-UA" sz="24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РОБОТА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26" descr="Результат пошуку зображень за запитом &quot;сова пише мульт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4"/>
            <a:ext cx="187220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861445" y="2173505"/>
            <a:ext cx="7992888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Наукові публікації студентів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спеціальністю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Фінанси, банківська справа та страхування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період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2016-2018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р.р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477327"/>
              </p:ext>
            </p:extLst>
          </p:nvPr>
        </p:nvGraphicFramePr>
        <p:xfrm>
          <a:off x="2051720" y="3645024"/>
          <a:ext cx="6552728" cy="2935092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5400600"/>
                <a:gridCol w="1152128"/>
              </a:tblGrid>
              <a:tr h="181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СТАТТІ У НАУКОВИХ ФАХОВИХ ВИДАННЯХ</a:t>
                      </a:r>
                      <a:endParaRPr lang="ru-RU" sz="2000" b="1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</a:t>
                      </a:r>
                      <a:endParaRPr lang="ru-RU" sz="2800" b="1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589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КІЛЬКІСТЬ ТЕЗ ДОПОВІДЕЙ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МІЖНАРОДНИХ  КОНФЕРЕНЦІЯХ </a:t>
                      </a:r>
                      <a:endParaRPr lang="ru-RU" sz="2000" b="1" i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uk-UA" sz="1400" b="1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Україна-Румунія; Україна-Польща; Польща, Литва, Білорусь; Угорщина, Австрія; Литва, Латвія, Македонія, Польща, Молдова, Грузія; Білорусь, Латвія, Грузія, Казахстан)</a:t>
                      </a:r>
                      <a:endParaRPr lang="ru-RU" sz="14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800" b="1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ru-RU" sz="2800" b="1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97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КІЛЬКІСТЬ ТЕЗ ДОПОВІДЕЙ НА ВІТЧИЗНЯНИХ КОНФЕРЕНЦІЯХ </a:t>
                      </a:r>
                      <a:endParaRPr lang="ru-RU" sz="2000" b="1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289</a:t>
                      </a:r>
                      <a:endParaRPr lang="ru-RU" sz="2800" b="1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340768"/>
            <a:ext cx="7776864" cy="792088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eaLnBrk="1" hangingPunct="1">
              <a:defRPr/>
            </a:pP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</a:t>
            </a:r>
            <a:r>
              <a:rPr lang="uk-UA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СТУДЕНТСЬКІ НАУКОВІ ГУРТКИ</a:t>
            </a:r>
            <a:r>
              <a:rPr lang="uk-UA" sz="2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uk-UA" sz="2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ru-RU" sz="2800" b="1" i="1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2699792" y="2420888"/>
            <a:ext cx="5976664" cy="39087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uk-UA" sz="28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«ФІНАНСІВ ТА БІЗНЕСУ» </a:t>
            </a:r>
          </a:p>
          <a:p>
            <a:pPr algn="l">
              <a:defRPr/>
            </a:pPr>
            <a:r>
              <a:rPr lang="uk-UA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  <a:r>
              <a:rPr lang="uk-UA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uk-UA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(наук. керівник –</a:t>
            </a:r>
            <a:r>
              <a:rPr lang="uk-UA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к.е.н</a:t>
            </a:r>
            <a:r>
              <a:rPr lang="uk-UA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., доц. Сич О.А</a:t>
            </a:r>
            <a:r>
              <a:rPr lang="uk-UA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.);</a:t>
            </a:r>
          </a:p>
          <a:p>
            <a:pPr algn="l">
              <a:defRPr/>
            </a:pPr>
            <a:endParaRPr lang="uk-UA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uk-UA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</a:t>
            </a:r>
            <a:r>
              <a:rPr lang="uk-UA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ПОДАТКОВИЙ ПРОСТІР» </a:t>
            </a:r>
            <a:endParaRPr lang="uk-UA" sz="2400" b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l">
              <a:defRPr/>
            </a:pPr>
            <a:r>
              <a:rPr lang="uk-UA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uk-UA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</a:t>
            </a:r>
            <a:r>
              <a:rPr lang="uk-UA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</a:t>
            </a:r>
            <a:r>
              <a:rPr lang="uk-UA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наук. керівник –  </a:t>
            </a:r>
            <a:r>
              <a:rPr lang="uk-UA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д.е.н</a:t>
            </a:r>
            <a:r>
              <a:rPr lang="uk-UA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., проф. Ярема </a:t>
            </a:r>
            <a:r>
              <a:rPr lang="uk-UA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Я.Р</a:t>
            </a:r>
            <a:r>
              <a:rPr lang="uk-UA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.); </a:t>
            </a:r>
          </a:p>
          <a:p>
            <a:pPr algn="l">
              <a:defRPr/>
            </a:pPr>
            <a:endParaRPr lang="uk-UA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uk-UA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НАУКОВО-ПРАКТИЧНИЙ ГУРТОК МИТНОЇ СПРАВИ </a:t>
            </a:r>
            <a:endParaRPr lang="uk-UA" sz="2400" b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l">
              <a:defRPr/>
            </a:pPr>
            <a:r>
              <a:rPr lang="uk-UA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uk-UA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  <a:r>
              <a:rPr lang="uk-UA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</a:t>
            </a:r>
            <a:r>
              <a:rPr lang="uk-UA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наук. керівник – </a:t>
            </a:r>
            <a:r>
              <a:rPr lang="uk-UA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к.е.н</a:t>
            </a:r>
            <a:r>
              <a:rPr lang="uk-UA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., доц. </a:t>
            </a:r>
            <a:r>
              <a:rPr lang="uk-UA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Голинський</a:t>
            </a:r>
            <a:r>
              <a:rPr lang="uk-UA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Ю.О.).</a:t>
            </a:r>
            <a:endParaRPr lang="uk-UA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l">
              <a:defRPr/>
            </a:pPr>
            <a:endParaRPr lang="uk-UA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" name="Picture 36" descr="F:\KINGSTON (G)\наук.-практ. семінар\DSCF11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2304256" cy="16426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_DSC185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 b="33052"/>
          <a:stretch>
            <a:fillRect/>
          </a:stretch>
        </p:blipFill>
        <p:spPr bwMode="auto">
          <a:xfrm>
            <a:off x="203966" y="4545054"/>
            <a:ext cx="2304256" cy="15159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352928" cy="936104"/>
          </a:xfr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РЕЗУЛЬТАТИ РОБОТИ НАУКОВИХ ГУРТКІВ </a:t>
            </a:r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за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період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з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2016-2018 р.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р.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2276872"/>
            <a:ext cx="6912768" cy="4392488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marL="0" indent="0" algn="r">
              <a:buNone/>
            </a:pPr>
            <a:r>
              <a:rPr lang="uk-UA" sz="2000" b="1" i="1" u="sng" dirty="0" smtClean="0">
                <a:latin typeface="Times New Roman" pitchFamily="18" charset="0"/>
                <a:cs typeface="Times New Roman" pitchFamily="18" charset="0"/>
              </a:rPr>
              <a:t>«ФІНАНСИ, МИТНА ТА ПОДАТКОВА СПРАВА»</a:t>
            </a:r>
          </a:p>
          <a:p>
            <a:pPr marL="0" indent="0" algn="r"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Збірники 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наукових праць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1400" dirty="0"/>
              <a:t> </a:t>
            </a:r>
            <a:endParaRPr lang="ru-RU" sz="1400" dirty="0"/>
          </a:p>
          <a:p>
            <a:pPr>
              <a:buFont typeface="Wingdings" pitchFamily="2" charset="2"/>
              <a:buChar char="Ø"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Податковий механізм фінансового оздоровлення підприємств: матеріали круглого столу за участю студентів наукового гуртка «Скарбник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– Львів: ФУФБ, 2016. – 88 с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Фінанси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, митна та податкова справа: збірник наукових праць студентів. Випуск 1 / ред.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кол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. : Н.С.Ситник, Я.Р. Ярема,  У.З.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Ватаманюк-Зелінська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, Л.О.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Петик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, О.А. Сич,  О.Р. Західна, Ю.О.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Голинський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відп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. ред. Н.С.Ситник). – Львів : ЛНУ, 2017. – 349 с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Фінанси, митна та податкова справа: збірник наукових праць студентів. Випуск 2/ ред.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кол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. : Н.С.Ситник, Я.Р. Ярема,  У.З.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Ватаманюк-Зелінська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, Л.О.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Петик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, О.А. Сич,  О.Р. Західна, Ю.О.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Голинський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відп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. ред. Н.С.Ситник). – Львів : ЛНУ, 2018. – 426 с.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  <p:pic>
        <p:nvPicPr>
          <p:cNvPr id="1026" name="Picture 2" descr="C:\Users\user\Desktop\IMG-a2adc58cbb6943364decef3255e31558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1512169" cy="197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IMG-4813eedc4d21e20909fc9702fbc657df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365104"/>
            <a:ext cx="1512168" cy="188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12776"/>
            <a:ext cx="7848872" cy="2736304"/>
          </a:xfrm>
          <a:solidFill>
            <a:schemeClr val="accent2">
              <a:lumMod val="60000"/>
              <a:lumOff val="40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indent="228600" algn="ctr"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Переможці </a:t>
            </a:r>
            <a:r>
              <a:rPr lang="uk-UA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у номінації  «BIG IDEA</a:t>
            </a:r>
            <a:r>
              <a:rPr lang="uk-UA" sz="3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» </a:t>
            </a:r>
            <a:r>
              <a:rPr lang="uk-UA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uk-UA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uk-UA" sz="2800" b="1" dirty="0" smtClean="0">
                <a:latin typeface="Times New Roman"/>
                <a:ea typeface="Calibri"/>
                <a:cs typeface="Times New Roman"/>
              </a:rPr>
              <a:t>серед </a:t>
            </a:r>
            <a:r>
              <a:rPr lang="uk-UA" sz="2800" b="1" dirty="0">
                <a:latin typeface="Times New Roman"/>
                <a:ea typeface="Calibri"/>
                <a:cs typeface="Times New Roman"/>
              </a:rPr>
              <a:t>13 команд із вищих навчальних закладів України</a:t>
            </a:r>
            <a:r>
              <a:rPr lang="uk-UA" sz="2800" b="1" dirty="0" smtClean="0">
                <a:latin typeface="Times New Roman"/>
                <a:ea typeface="Calibri"/>
                <a:cs typeface="Times New Roman"/>
              </a:rPr>
              <a:t>.</a:t>
            </a:r>
            <a:r>
              <a:rPr lang="uk-UA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sz="28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2800" b="1" dirty="0">
                <a:latin typeface="Calibri"/>
                <a:ea typeface="Calibri"/>
                <a:cs typeface="Times New Roman"/>
              </a:rPr>
            </a:br>
            <a:r>
              <a:rPr lang="ru-RU" sz="2800" b="1" dirty="0" smtClean="0">
                <a:latin typeface="Calibri"/>
                <a:ea typeface="Calibri"/>
                <a:cs typeface="Times New Roman"/>
              </a:rPr>
              <a:t>С</a:t>
            </a:r>
            <a:r>
              <a:rPr lang="uk-UA" sz="2800" b="1" dirty="0" err="1" smtClean="0">
                <a:effectLst/>
                <a:latin typeface="Times New Roman"/>
                <a:ea typeface="Calibri"/>
                <a:cs typeface="Times New Roman"/>
              </a:rPr>
              <a:t>тудентська</a:t>
            </a:r>
            <a:r>
              <a:rPr lang="uk-UA" sz="2800" b="1" dirty="0" smtClean="0">
                <a:effectLst/>
                <a:latin typeface="Times New Roman"/>
                <a:ea typeface="Calibri"/>
                <a:cs typeface="Times New Roman"/>
              </a:rPr>
              <a:t> бізнес-гра </a:t>
            </a:r>
            <a:r>
              <a:rPr lang="uk-UA" sz="2800" b="1" dirty="0" smtClean="0">
                <a:effectLst/>
                <a:latin typeface="Times New Roman"/>
                <a:ea typeface="Calibri"/>
                <a:cs typeface="Times New Roman"/>
              </a:rPr>
              <a:t>«Корпорація ідей» </a:t>
            </a:r>
            <a:r>
              <a:rPr lang="uk-UA" sz="2800" b="1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uk-UA" sz="2800" b="1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uk-UA" sz="2800" b="1" dirty="0" smtClean="0">
                <a:effectLst/>
                <a:latin typeface="Times New Roman"/>
                <a:ea typeface="Calibri"/>
                <a:cs typeface="Times New Roman"/>
              </a:rPr>
              <a:t>м</a:t>
            </a:r>
            <a:r>
              <a:rPr lang="uk-UA" sz="2800" b="1" dirty="0" smtClean="0"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uk-UA" sz="2800" b="1" dirty="0" smtClean="0">
                <a:effectLst/>
                <a:latin typeface="Times New Roman"/>
                <a:ea typeface="Calibri"/>
                <a:cs typeface="Times New Roman"/>
              </a:rPr>
              <a:t>Харків.  </a:t>
            </a:r>
            <a:endParaRPr lang="ru-RU" sz="28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Picture 5" descr="Картинки по запросу картинки з гроши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441803"/>
            <a:ext cx="4176464" cy="17955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ownloads\20190424_1127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41803"/>
            <a:ext cx="3096344" cy="191683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736" y="1844824"/>
            <a:ext cx="6718077" cy="1872207"/>
          </a:xfr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lvl="0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uk-UA" sz="1800" b="1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публікація  наукових результатів </a:t>
            </a:r>
            <a:r>
              <a:rPr lang="uk-UA" sz="2000" b="1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у зарубіжних виданнях;</a:t>
            </a:r>
            <a:endParaRPr lang="ru-RU" sz="2000" b="1" dirty="0" smtClean="0">
              <a:solidFill>
                <a:schemeClr val="bg1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участь  </a:t>
            </a:r>
            <a:r>
              <a:rPr lang="uk-UA" sz="2000" b="1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у програмах міжнародної академічної мобільності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sz="2000" b="1" i="1" u="sng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(</a:t>
            </a:r>
            <a:r>
              <a:rPr lang="uk-UA" sz="2000" b="1" i="1" u="sng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5 викладачів кафедри  та 6 студентів);</a:t>
            </a:r>
            <a:r>
              <a:rPr lang="uk-UA" sz="2000" b="1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sz="2000" b="1" dirty="0" smtClean="0">
              <a:solidFill>
                <a:schemeClr val="bg1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bg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x-none" sz="2000" b="1" smtClean="0">
                <a:solidFill>
                  <a:schemeClr val="bg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участь  </a:t>
            </a:r>
            <a:r>
              <a:rPr lang="x-none" sz="2000" b="1" smtClean="0">
                <a:solidFill>
                  <a:schemeClr val="bg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у </a:t>
            </a:r>
            <a:r>
              <a:rPr lang="uk-UA" sz="2000" b="1" dirty="0" smtClean="0">
                <a:solidFill>
                  <a:schemeClr val="bg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міжнародних </a:t>
            </a:r>
            <a:r>
              <a:rPr lang="x-none" sz="2000" b="1" smtClean="0">
                <a:solidFill>
                  <a:schemeClr val="bg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конференціях</a:t>
            </a:r>
            <a:r>
              <a:rPr lang="uk-UA" sz="2000" b="1" dirty="0" smtClean="0">
                <a:solidFill>
                  <a:schemeClr val="bg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x-none" sz="2000" b="1" smtClean="0">
                <a:solidFill>
                  <a:schemeClr val="bg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семінарах</a:t>
            </a: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20484" name="AutoShape 7" descr="Картинки по запросу картинки про подат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5" name="AutoShape 9" descr="Картинки по запросу картинки про податки"/>
          <p:cNvSpPr>
            <a:spLocks noChangeAspect="1" noChangeArrowheads="1"/>
          </p:cNvSpPr>
          <p:nvPr/>
        </p:nvSpPr>
        <p:spPr bwMode="auto">
          <a:xfrm>
            <a:off x="4427538" y="3284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6380" name="Rectangle 12"/>
          <p:cNvSpPr>
            <a:spLocks noChangeArrowheads="1"/>
          </p:cNvSpPr>
          <p:nvPr/>
        </p:nvSpPr>
        <p:spPr bwMode="auto">
          <a:xfrm>
            <a:off x="611188" y="3573463"/>
            <a:ext cx="82089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endParaRPr lang="uk-UA" dirty="0">
              <a:latin typeface="Times New Roman" pitchFamily="18" charset="0"/>
            </a:endParaRPr>
          </a:p>
        </p:txBody>
      </p:sp>
      <p:sp>
        <p:nvSpPr>
          <p:cNvPr id="186383" name="Rectangle 15"/>
          <p:cNvSpPr>
            <a:spLocks noChangeArrowheads="1"/>
          </p:cNvSpPr>
          <p:nvPr/>
        </p:nvSpPr>
        <p:spPr bwMode="auto">
          <a:xfrm>
            <a:off x="611188" y="765175"/>
            <a:ext cx="75453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</a:t>
            </a:r>
            <a:endParaRPr lang="ru-RU" sz="26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1" y="1196975"/>
            <a:ext cx="7968171" cy="575841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/>
            <a:r>
              <a:rPr lang="uk-UA" sz="2800" b="1" cap="all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uk-UA" sz="2800" b="1" cap="all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uk-UA" sz="2800" b="1" cap="all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міжнародна співпраця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3424" y="3768157"/>
            <a:ext cx="7680139" cy="26446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marL="342900" lvl="0" algn="r" eaLnBrk="0" hangingPunct="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</a:pPr>
            <a:r>
              <a:rPr lang="uk-UA" b="1" u="sng" kern="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ГРАНТОВІ </a:t>
            </a:r>
            <a:r>
              <a:rPr lang="uk-UA" b="1" u="sng" kern="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ЗАЯВКИ НА МІЖНАРОДНІ ПРОЕКТИ:</a:t>
            </a:r>
            <a:endParaRPr lang="ru-RU" b="1" u="sng" kern="0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r" eaLnBrk="0" hangingPunct="0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Font typeface="Wingdings"/>
              <a:buChar char=""/>
            </a:pPr>
            <a:r>
              <a:rPr lang="uk-UA" sz="1800" b="1" i="1" kern="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Еразмус</a:t>
            </a:r>
            <a:r>
              <a:rPr lang="uk-UA" sz="1800" b="1" i="1" kern="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+ </a:t>
            </a:r>
            <a:r>
              <a:rPr lang="uk-UA" sz="1800" b="1" i="1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(КА2</a:t>
            </a:r>
            <a:r>
              <a:rPr lang="uk-UA" sz="1800" b="1" i="1" kern="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); </a:t>
            </a:r>
            <a:endParaRPr lang="ru-RU" sz="1800" b="1" i="1" kern="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r" eaLnBrk="0" hangingPunct="0">
              <a:spcBef>
                <a:spcPct val="20000"/>
              </a:spcBef>
              <a:spcAft>
                <a:spcPts val="0"/>
              </a:spcAft>
              <a:buFont typeface="Wingdings"/>
              <a:buChar char=""/>
            </a:pPr>
            <a:r>
              <a:rPr lang="uk-UA" sz="1800" b="1" i="1" kern="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Програма ЕРАЗМУС+ напрямок «Модуль Жан Моне</a:t>
            </a:r>
            <a:r>
              <a:rPr lang="uk-UA" sz="1800" b="1" i="1" kern="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»; </a:t>
            </a:r>
            <a:endParaRPr lang="ru-RU" sz="1800" b="1" i="1" kern="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r" eaLnBrk="0" hangingPunct="0">
              <a:spcBef>
                <a:spcPct val="20000"/>
              </a:spcBef>
              <a:spcAft>
                <a:spcPts val="0"/>
              </a:spcAft>
              <a:buFont typeface="Wingdings"/>
              <a:buChar char=""/>
            </a:pPr>
            <a:r>
              <a:rPr lang="uk-UA" sz="1800" b="1" i="1" kern="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Проект «Програма підтримки підприємництва у системі освіти</a:t>
            </a:r>
            <a:r>
              <a:rPr lang="uk-UA" sz="1800" b="1" i="1" kern="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 за </a:t>
            </a:r>
            <a:r>
              <a:rPr lang="uk-UA" sz="1800" b="1" i="1" kern="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підтримки Британської </a:t>
            </a:r>
            <a:r>
              <a:rPr lang="uk-UA" sz="1800" b="1" i="1" kern="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Ради;</a:t>
            </a:r>
            <a:endParaRPr lang="ru-RU" sz="1800" b="1" i="1" kern="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r" eaLnBrk="0" hangingPunct="0">
              <a:spcBef>
                <a:spcPct val="20000"/>
              </a:spcBef>
              <a:spcAft>
                <a:spcPts val="0"/>
              </a:spcAft>
              <a:buFont typeface="Wingdings"/>
              <a:buChar char=""/>
            </a:pPr>
            <a:r>
              <a:rPr lang="uk-UA" sz="1800" b="1" i="1" kern="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Проект «Програма малих грантів громадської дипломатії Посольства США в Україні» .</a:t>
            </a:r>
            <a:endParaRPr lang="ru-RU" sz="1800" b="1" i="1" kern="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r" eaLnBrk="0" hangingPunct="0">
              <a:spcBef>
                <a:spcPct val="20000"/>
              </a:spcBef>
              <a:spcAft>
                <a:spcPts val="600"/>
              </a:spcAft>
            </a:pPr>
            <a:r>
              <a:rPr lang="uk-UA" sz="1600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sz="1600" kern="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9" name="Picture 6" descr="Результат пошуку зображень за запитом &quot;європейський союз і україн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25" y="1896612"/>
            <a:ext cx="1730303" cy="17445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700808"/>
            <a:ext cx="8447286" cy="1224136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r" eaLnBrk="1" hangingPunct="1">
              <a:defRPr/>
            </a:pP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Профорієнтаційна </a:t>
            </a:r>
            <a:r>
              <a:rPr lang="uk-UA" sz="20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робота кафедри </a:t>
            </a:r>
            <a:r>
              <a:rPr lang="x-none" sz="2000" b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державних та місцевих фінансів </a:t>
            </a:r>
            <a:r>
              <a:rPr lang="uk-UA" sz="20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спрямована на популяризацію </a:t>
            </a: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спеціальності </a:t>
            </a:r>
            <a:r>
              <a:rPr lang="uk-UA" sz="20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«Фінанси, банківська справа та страхування</a:t>
            </a: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03848" y="3212976"/>
            <a:ext cx="5688632" cy="3031581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/>
          <a:lstStyle/>
          <a:p>
            <a:pPr marL="6286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uk-UA" sz="18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</a:t>
            </a:r>
            <a:r>
              <a:rPr lang="x-none" sz="1800" b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світн</a:t>
            </a:r>
            <a:r>
              <a:rPr lang="uk-UA" sz="18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я </a:t>
            </a:r>
            <a:r>
              <a:rPr lang="x-none" sz="1800" b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програм</a:t>
            </a:r>
            <a:r>
              <a:rPr lang="uk-UA" sz="18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а </a:t>
            </a:r>
            <a:r>
              <a:rPr lang="uk-UA" sz="18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для учнів старших класів «Бізнес ХХІ століття», учасниками якої стало понад 350 слухачів </a:t>
            </a:r>
            <a:r>
              <a:rPr lang="uk-UA" sz="1800" b="1" i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(координатор Попович Д.В</a:t>
            </a:r>
            <a:r>
              <a:rPr lang="uk-UA" sz="1800" b="1" i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.);</a:t>
            </a:r>
            <a:endParaRPr lang="ru-RU" sz="1800" b="1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6286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uk-UA" sz="18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Сторінки кафедри в соціальних мережах </a:t>
            </a:r>
            <a:r>
              <a:rPr lang="uk-UA" sz="1800" b="1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Facebook</a:t>
            </a:r>
            <a:r>
              <a:rPr lang="uk-UA" sz="18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1800" b="1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Instagram</a:t>
            </a:r>
            <a:r>
              <a:rPr lang="uk-UA" sz="18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  <a:endParaRPr lang="uk-UA" sz="1800" b="1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6286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uk-UA" sz="1800" b="1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Веб-сторінка</a:t>
            </a:r>
            <a:r>
              <a:rPr lang="uk-UA" sz="18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кафедри із презентацією </a:t>
            </a:r>
            <a:r>
              <a:rPr lang="uk-UA" sz="18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спеціальності та </a:t>
            </a:r>
            <a:r>
              <a:rPr lang="uk-UA" sz="1800" b="1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спеціалізацій</a:t>
            </a:r>
            <a:r>
              <a:rPr lang="uk-UA" sz="18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; </a:t>
            </a:r>
            <a:endParaRPr lang="uk-UA" sz="1800" b="1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6286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uk-UA" sz="18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Відеоролик </a:t>
            </a:r>
            <a:r>
              <a:rPr lang="uk-UA" sz="18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«Спеціальність очима студентів</a:t>
            </a:r>
            <a:r>
              <a:rPr lang="uk-UA" sz="18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», інформаційні буклети.</a:t>
            </a:r>
            <a:endParaRPr lang="ru-RU" sz="1800" b="1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196752"/>
            <a:ext cx="6768752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uk-UA" sz="2400" b="1" kern="0" dirty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ПРОФОРІЄНТАЦІЙНА РОБОТА</a:t>
            </a:r>
            <a:endParaRPr lang="ru-RU" sz="24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1"/>
            <a:ext cx="2448271" cy="269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51275" y="1482054"/>
            <a:ext cx="4969197" cy="1368499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r>
              <a:rPr lang="uk-UA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Кафедра державних та місцевих фінансів продовжує реалізацію </a:t>
            </a:r>
            <a:r>
              <a:rPr lang="uk-UA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освітньої </a:t>
            </a:r>
            <a:r>
              <a:rPr lang="uk-UA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програми </a:t>
            </a:r>
            <a:endParaRPr lang="uk-UA" sz="1800" b="1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r>
              <a:rPr lang="uk-UA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для </a:t>
            </a:r>
            <a:r>
              <a:rPr lang="uk-UA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учнів старших класів 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r>
              <a:rPr lang="uk-UA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«Бізнес ХХІ століття»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107504" y="4077072"/>
            <a:ext cx="3599755" cy="244682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120000"/>
              <a:defRPr/>
            </a:pPr>
            <a:r>
              <a:rPr lang="uk-UA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Понад </a:t>
            </a:r>
            <a:r>
              <a:rPr lang="uk-UA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350 </a:t>
            </a:r>
            <a:r>
              <a:rPr lang="uk-UA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учнів прийняли участь </a:t>
            </a:r>
            <a:r>
              <a:rPr lang="uk-UA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у </a:t>
            </a:r>
            <a:r>
              <a:rPr lang="uk-UA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заняттях.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120000"/>
              <a:defRPr/>
            </a:pPr>
            <a:r>
              <a:rPr lang="uk-UA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Даний </a:t>
            </a:r>
            <a:r>
              <a:rPr lang="uk-UA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освітній проект організовано </a:t>
            </a:r>
            <a:r>
              <a:rPr lang="uk-UA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третій </a:t>
            </a:r>
            <a:r>
              <a:rPr lang="uk-UA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рік поспіль в рамках популяризації спеціалізації «Фінанси, митна та податкова справа</a:t>
            </a:r>
            <a:r>
              <a:rPr lang="uk-UA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»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120000"/>
              <a:defRPr/>
            </a:pPr>
            <a:r>
              <a:rPr lang="uk-UA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 </a:t>
            </a:r>
            <a:r>
              <a:rPr lang="uk-UA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(</a:t>
            </a:r>
            <a:r>
              <a:rPr lang="uk-UA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координатор проекту </a:t>
            </a:r>
            <a:r>
              <a:rPr lang="uk-UA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к.е.н</a:t>
            </a:r>
            <a:r>
              <a:rPr lang="uk-UA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., доцент Дарія Попович</a:t>
            </a:r>
            <a:r>
              <a:rPr lang="uk-UA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)</a:t>
            </a:r>
            <a:endParaRPr lang="uk-UA" sz="1800" b="1" i="1" dirty="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23557" name="Picture 11" descr="IMG_20171122_1819349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275905" cy="21605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  <a:extLst/>
        </p:spPr>
      </p:pic>
      <p:pic>
        <p:nvPicPr>
          <p:cNvPr id="23558" name="Picture 15" descr="24177026_1707932129250863_5925521297693302530_n-300x1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996952"/>
            <a:ext cx="5113213" cy="302433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  <a:extLst/>
        </p:spPr>
      </p:pic>
    </p:spTree>
    <p:extLst>
      <p:ext uri="{BB962C8B-B14F-4D97-AF65-F5344CB8AC3E}">
        <p14:creationId xmlns:p14="http://schemas.microsoft.com/office/powerpoint/2010/main" val="276360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340768"/>
            <a:ext cx="7344816" cy="504056"/>
          </a:xfr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 eaLnBrk="1" hangingPunct="1">
              <a:defRPr/>
            </a:pPr>
            <a:r>
              <a:rPr lang="uk-UA" sz="24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uk-UA" sz="2400" b="1" dirty="0" smtClean="0">
                <a:latin typeface="Times New Roman"/>
                <a:ea typeface="Calibri"/>
                <a:cs typeface="Times New Roman"/>
              </a:rPr>
            </a:br>
            <a:r>
              <a:rPr lang="uk-UA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ВИХОВНА </a:t>
            </a:r>
            <a:r>
              <a:rPr lang="uk-UA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РОБОТА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endParaRPr lang="en-US" sz="2400" b="1" i="1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2532" name="Picture 4" descr="Картинки по запросу картинки со студент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293096"/>
            <a:ext cx="165618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07704" y="1916832"/>
            <a:ext cx="6768752" cy="2664296"/>
          </a:xfr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/>
          <a:lstStyle/>
          <a:p>
            <a:pPr marL="62865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uk-UA" sz="1600" b="1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спрямована на забезпечення гармонійного розвитку особистості, формування у студентів гуманістичного світогляду, соціально-політичної орієнтації, моральності й культури на основі національних традицій.</a:t>
            </a:r>
            <a:endParaRPr lang="ru-RU" sz="1600" b="1" dirty="0" smtClean="0">
              <a:solidFill>
                <a:schemeClr val="bg1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6286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uk-UA" sz="1600" b="1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спрямована на </a:t>
            </a:r>
            <a:r>
              <a:rPr lang="uk-UA" sz="1600" b="1" dirty="0" smtClean="0">
                <a:solidFill>
                  <a:schemeClr val="bg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професійне виховання</a:t>
            </a:r>
            <a:r>
              <a:rPr lang="uk-UA" sz="1600" b="1" i="1" dirty="0" smtClean="0">
                <a:solidFill>
                  <a:schemeClr val="bg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uk-UA" sz="1600" b="1" dirty="0" smtClean="0">
                <a:solidFill>
                  <a:schemeClr val="bg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з метою створення  умов для самовизначення:  проводяться різноманітні зустрічі  відомими представниками бізнесу</a:t>
            </a:r>
            <a:r>
              <a:rPr lang="uk-UA" sz="1600" b="1" i="1" dirty="0" smtClean="0">
                <a:solidFill>
                  <a:schemeClr val="bg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uk-UA" sz="1600" b="1" dirty="0" smtClean="0">
                <a:solidFill>
                  <a:schemeClr val="bg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провідними спеціалістами у сфері фінансів, громадськими діячами, а також  зустрічі із потенційними роботодавцями тощо.</a:t>
            </a:r>
            <a:endParaRPr lang="ru-RU" sz="1600" b="1" dirty="0" smtClean="0">
              <a:solidFill>
                <a:schemeClr val="bg1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1600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62865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uk-UA" sz="18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Участь порадників </a:t>
            </a:r>
            <a:r>
              <a:rPr lang="uk-UA" sz="18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академічних груп </a:t>
            </a:r>
            <a:r>
              <a:rPr lang="uk-UA" sz="18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приймають </a:t>
            </a:r>
            <a:r>
              <a:rPr lang="uk-UA" sz="18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участь у роботі Ради порадників</a:t>
            </a:r>
            <a:r>
              <a:rPr lang="uk-UA" sz="18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  <a:endParaRPr lang="uk-UA" sz="1800" b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62865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uk-UA" sz="18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Участь у зустрічах з працівниками </a:t>
            </a:r>
            <a:r>
              <a:rPr lang="uk-UA" sz="18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психологічної служби Університету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412874"/>
            <a:ext cx="8661400" cy="1584078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</a:rPr>
              <a:t>    	Професійну підготовку фахівців кафедра здійснює</a:t>
            </a:r>
            <a:br>
              <a:rPr lang="uk-UA" sz="2400" b="1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</a:rPr>
              <a:t>за </a:t>
            </a:r>
            <a:r>
              <a:rPr lang="en-US" sz="2400" b="1" i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uk-UA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спеціальністю </a:t>
            </a:r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uk-UA" sz="2400" b="1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</a:rPr>
              <a:t>«</a:t>
            </a: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ФІНАНСИ, БАНКІВСЬКА СПРАВА </a:t>
            </a: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ТА СТРАХУВАННЯ»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 flipV="1">
            <a:off x="5940152" y="5013324"/>
            <a:ext cx="2808312" cy="165603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ru-RU" sz="2800" b="1" i="1" dirty="0" smtClean="0">
              <a:solidFill>
                <a:srgbClr val="35B19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gerian" pitchFamily="82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ru-RU" sz="2800" b="1" i="1" dirty="0">
              <a:solidFill>
                <a:srgbClr val="35B19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gerian" pitchFamily="82" charset="0"/>
            </a:endParaRPr>
          </a:p>
        </p:txBody>
      </p:sp>
      <p:sp>
        <p:nvSpPr>
          <p:cNvPr id="222214" name="Rectangle 6"/>
          <p:cNvSpPr>
            <a:spLocks noChangeArrowheads="1"/>
          </p:cNvSpPr>
          <p:nvPr/>
        </p:nvSpPr>
        <p:spPr bwMode="auto">
          <a:xfrm>
            <a:off x="288651" y="3280500"/>
            <a:ext cx="7163669" cy="309634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/>
          <a:lstStyle/>
          <a:p>
            <a:pPr algn="l">
              <a:defRPr/>
            </a:pPr>
            <a:r>
              <a:rPr lang="uk-UA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Спеціалізації:</a:t>
            </a:r>
          </a:p>
          <a:p>
            <a:pPr algn="l">
              <a:defRPr/>
            </a:pPr>
            <a:endParaRPr lang="uk-UA" sz="2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>
              <a:buFont typeface="Wingdings" pitchFamily="2" charset="2"/>
              <a:buChar char="Ø"/>
              <a:defRPr/>
            </a:pPr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ФІНАНСИ</a:t>
            </a:r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МИТНА ТА ПОДАТКОВА </a:t>
            </a:r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СПРАВА</a:t>
            </a:r>
          </a:p>
          <a:p>
            <a:pPr lvl="1" algn="l">
              <a:defRPr/>
            </a:pPr>
            <a:endParaRPr lang="uk-UA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>
              <a:buFont typeface="Wingdings" pitchFamily="2" charset="2"/>
              <a:buChar char="Ø"/>
              <a:defRPr/>
            </a:pPr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УПРАВЛІННЯ ФІНАНСАМИ ТА ПРАВОВЕ ЗАБЕЗПЕЧЕННЯ БІЗНЕСУ</a:t>
            </a:r>
          </a:p>
        </p:txBody>
      </p:sp>
      <p:pic>
        <p:nvPicPr>
          <p:cNvPr id="6148" name="Picture 5" descr="Картинки по запросу картинки со студент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157788"/>
            <a:ext cx="1440160" cy="151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5" name="Rectangle 7"/>
          <p:cNvSpPr>
            <a:spLocks noChangeArrowheads="1"/>
          </p:cNvSpPr>
          <p:nvPr/>
        </p:nvSpPr>
        <p:spPr bwMode="auto">
          <a:xfrm>
            <a:off x="684213" y="5157788"/>
            <a:ext cx="42481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defRPr/>
            </a:pPr>
            <a:endParaRPr lang="en-US" sz="1800" dirty="0">
              <a:solidFill>
                <a:srgbClr val="4D4D4D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2222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068638"/>
            <a:ext cx="8064500" cy="1296987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1800" b="1" i="1" dirty="0" smtClean="0">
                <a:solidFill>
                  <a:srgbClr val="FF3300"/>
                </a:solidFill>
                <a:latin typeface="Times New Roman" pitchFamily="18" charset="0"/>
              </a:rPr>
              <a:t>Яскраві концерти і неперевершені виступи, різноманітні конкурси і спортивні змагання, цікаві екскурсії та пізнавальні бесіди, наукові конференції та тематичні семінари…</a:t>
            </a:r>
            <a:endParaRPr lang="ru-RU" sz="1800" b="1" i="1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3068638"/>
            <a:ext cx="7820025" cy="1152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000" smtClean="0">
                <a:latin typeface="Times New Roman" pitchFamily="18" charset="0"/>
              </a:rPr>
              <a:t>                </a:t>
            </a:r>
            <a:endParaRPr lang="ru-RU" sz="2000" smtClean="0">
              <a:latin typeface="Times New Roman" pitchFamily="18" charset="0"/>
            </a:endParaRPr>
          </a:p>
        </p:txBody>
      </p:sp>
      <p:pic>
        <p:nvPicPr>
          <p:cNvPr id="25604" name="Рисунок 36" descr="Опис : https://pp.vk.me/c320917/v320917318/6b0d/PChNkpyUcT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406851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Рисунок 15" descr="Опис : https://pp.vk.me/c633230/v633230318/4827/Va8litK1n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96752"/>
            <a:ext cx="417671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Рисунок 8" descr="Опис : https://pp.vk.me/c604429/v604429318/b452/4bGTLZ7Vh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625"/>
            <a:ext cx="410502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Рисунок 6" descr="D:\Desktop\Виховна робота\20151126_1416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365625"/>
            <a:ext cx="3889126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IMG-820d24b682db85e9876dc7af147cb26f-V-300x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31686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7" descr="IMG-cade35ddf67b32dc86a61d0ab8a73b09-V-300x2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305911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9" descr="IMG-7a33e52ceb064f8a1e7077bfe9335978-V-300x2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97425"/>
            <a:ext cx="2808287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1" descr="FB_IMG_1512248243344-300x2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268413"/>
            <a:ext cx="32400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3" descr="DSC_2137-300x2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797425"/>
            <a:ext cx="28575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5" descr="FB_IMG_1522335673739-200x3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773238"/>
            <a:ext cx="2160588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824" name="Rectangle 16"/>
          <p:cNvSpPr>
            <a:spLocks noGrp="1" noChangeArrowheads="1"/>
          </p:cNvSpPr>
          <p:nvPr>
            <p:ph type="title"/>
          </p:nvPr>
        </p:nvSpPr>
        <p:spPr>
          <a:xfrm>
            <a:off x="395288" y="3716338"/>
            <a:ext cx="8424862" cy="936625"/>
          </a:xfrm>
        </p:spPr>
        <p:txBody>
          <a:bodyPr/>
          <a:lstStyle/>
          <a:p>
            <a:pPr eaLnBrk="1" hangingPunct="1">
              <a:defRPr/>
            </a:pPr>
            <a:r>
              <a:rPr lang="uk-UA" sz="1800" b="1" dirty="0" smtClean="0">
                <a:latin typeface="Times New Roman" pitchFamily="18" charset="0"/>
              </a:rPr>
              <a:t>          </a:t>
            </a:r>
            <a:r>
              <a:rPr lang="uk-UA" sz="2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Ось таким </a:t>
            </a:r>
            <a:br>
              <a:rPr lang="uk-UA" sz="2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uk-UA" sz="2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різноманітним є</a:t>
            </a:r>
            <a:r>
              <a:rPr lang="uk-UA" sz="1800" i="1" dirty="0" smtClean="0">
                <a:solidFill>
                  <a:srgbClr val="FF3300"/>
                </a:solidFill>
                <a:latin typeface="Times New Roman" pitchFamily="18" charset="0"/>
              </a:rPr>
              <a:t>                                                      </a:t>
            </a:r>
            <a:r>
              <a:rPr lang="uk-UA" sz="2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студентське життя!</a:t>
            </a:r>
            <a:endParaRPr lang="ru-RU" sz="2000" b="1" i="1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7315200" cy="715962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ПЕРСПЕКТИВИ РОЗВИТКУ КАФЕДРИ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1057" y="2204864"/>
            <a:ext cx="7560840" cy="1872208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sz="1600" b="1" i="1" dirty="0">
                <a:latin typeface="Times New Roman" pitchFamily="18" charset="0"/>
                <a:ea typeface="Calibri"/>
                <a:cs typeface="Times New Roman" pitchFamily="18" charset="0"/>
              </a:rPr>
              <a:t>Розвиток кадрового потенціалу та підвищення педагогічної </a:t>
            </a:r>
            <a:r>
              <a:rPr lang="uk-UA" sz="16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майстерності;</a:t>
            </a:r>
          </a:p>
          <a:p>
            <a:pPr>
              <a:buFont typeface="Wingdings" pitchFamily="2" charset="2"/>
              <a:buChar char="Ø"/>
            </a:pPr>
            <a:r>
              <a:rPr lang="uk-UA" sz="1600" b="1" i="1" dirty="0">
                <a:latin typeface="Times New Roman" pitchFamily="18" charset="0"/>
                <a:cs typeface="Times New Roman" pitchFamily="18" charset="0"/>
              </a:rPr>
              <a:t>Організаційне та якісне забезпечення   освітнього 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процесу;</a:t>
            </a:r>
          </a:p>
          <a:p>
            <a:pPr>
              <a:buFont typeface="Wingdings" pitchFamily="2" charset="2"/>
              <a:buChar char="Ø"/>
            </a:pP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Публікація </a:t>
            </a:r>
            <a:r>
              <a:rPr lang="uk-UA" sz="1600" b="1" i="1" dirty="0">
                <a:latin typeface="Times New Roman" pitchFamily="18" charset="0"/>
                <a:cs typeface="Times New Roman" pitchFamily="18" charset="0"/>
              </a:rPr>
              <a:t>навчальних посібників та 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підручників;</a:t>
            </a:r>
          </a:p>
          <a:p>
            <a:pPr>
              <a:buFont typeface="Wingdings" pitchFamily="2" charset="2"/>
              <a:buChar char="Ø"/>
            </a:pPr>
            <a:r>
              <a:rPr lang="uk-UA" sz="1600" b="1" i="1" dirty="0">
                <a:latin typeface="Times New Roman" pitchFamily="18" charset="0"/>
                <a:cs typeface="Times New Roman" pitchFamily="18" charset="0"/>
              </a:rPr>
              <a:t>Удосконалення навчально-методичного 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забезпечення;</a:t>
            </a:r>
          </a:p>
          <a:p>
            <a:pPr>
              <a:buFont typeface="Wingdings" pitchFamily="2" charset="2"/>
              <a:buChar char="Ø"/>
            </a:pPr>
            <a:r>
              <a:rPr lang="uk-UA" sz="1600" b="1" i="1" dirty="0">
                <a:latin typeface="Times New Roman" pitchFamily="18" charset="0"/>
                <a:cs typeface="Times New Roman" pitchFamily="18" charset="0"/>
              </a:rPr>
              <a:t>Формування власного інформаційного освітнього середовища у межах єдиного інформаційного простору 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Університету;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4221088"/>
            <a:ext cx="7272808" cy="25545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uk-UA" sz="16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Розвиток наукового потенціалу </a:t>
            </a:r>
            <a:r>
              <a:rPr lang="uk-UA" sz="1600" b="1" i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кафедри;</a:t>
            </a:r>
            <a:endParaRPr lang="uk-UA" sz="1600" b="1" i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uk-UA" sz="16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Розвиток наукового потенціалу </a:t>
            </a:r>
            <a:r>
              <a:rPr lang="uk-UA" sz="1600" b="1" i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студентів;</a:t>
            </a:r>
            <a:endParaRPr lang="uk-UA" sz="1600" b="1" i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uk-UA" sz="1600" b="1" i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Розвиток міжнародної співпраці;</a:t>
            </a:r>
            <a:endParaRPr lang="uk-UA" sz="1600" b="1" i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uk-UA" sz="16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Формування у студентів активної громадянської позиції, соціально-політичної орієнтації, почуття власної гідності, моральності й культури на основі національних </a:t>
            </a:r>
            <a:r>
              <a:rPr lang="uk-UA" sz="1600" b="1" i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традицій;</a:t>
            </a:r>
            <a:endParaRPr lang="ru-RU" sz="16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uk-UA" sz="16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Сприяння професійному вихованню  </a:t>
            </a:r>
            <a:r>
              <a:rPr lang="uk-UA" sz="1600" b="1" i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молоді;</a:t>
            </a:r>
            <a:endParaRPr lang="uk-UA" sz="1600" b="1" i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uk-UA" sz="16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Популяризація спеціальності 072 «Фінанси, банківська справа та страхування</a:t>
            </a:r>
            <a:r>
              <a:rPr lang="uk-UA" sz="1600" b="1" i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1800" kern="0" dirty="0">
              <a:solidFill>
                <a:prstClr val="black"/>
              </a:solidFill>
              <a:latin typeface="Microsoft Sans Serif"/>
            </a:endParaRPr>
          </a:p>
        </p:txBody>
      </p:sp>
      <p:pic>
        <p:nvPicPr>
          <p:cNvPr id="5" name="Picture 4" descr="boo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365103"/>
            <a:ext cx="1440160" cy="223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05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2204864"/>
            <a:ext cx="6264696" cy="4176464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obliqueBottomRigh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uk-UA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7200" b="1" dirty="0" smtClean="0">
                <a:latin typeface="Times New Roman" pitchFamily="18" charset="0"/>
                <a:cs typeface="Times New Roman" pitchFamily="18" charset="0"/>
              </a:rPr>
              <a:t>Дякую </a:t>
            </a:r>
            <a:endParaRPr lang="uk-UA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72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7200" b="1" dirty="0" smtClean="0">
                <a:latin typeface="Times New Roman" pitchFamily="18" charset="0"/>
                <a:cs typeface="Times New Roman" pitchFamily="18" charset="0"/>
              </a:rPr>
              <a:t>увагу!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140968"/>
            <a:ext cx="2304257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22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17638"/>
            <a:ext cx="7690048" cy="715962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/>
          <a:lstStyle/>
          <a:p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КАДРОВИЙ СКЛАД КАФЕДРИ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2492896"/>
            <a:ext cx="6120680" cy="3744416"/>
          </a:xfrm>
          <a:solidFill>
            <a:schemeClr val="accent2">
              <a:lumMod val="75000"/>
            </a:schemeClr>
          </a:solidFill>
          <a:ln w="127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ДОКТОР ЕКОНОМІЧНИХ НАУК,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ПРОФЕСОР       </a:t>
            </a:r>
            <a:r>
              <a:rPr lang="uk-U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ОСОБИ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uk-UA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uk-UA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КАНДИДАТ ЕКОНОМІЧНИХ НАУК, ДОЦЕНТ            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ОСІБ</a:t>
            </a:r>
            <a:endParaRPr lang="uk-UA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lvl="0" indent="0" algn="ctr" eaLnBrk="1" hangingPunct="1">
              <a:spcBef>
                <a:spcPts val="0"/>
              </a:spcBef>
              <a:buNone/>
              <a:defRPr/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marL="0" lvl="0" indent="0" algn="ctr" eaLnBrk="1" hangingPunct="1">
              <a:spcBef>
                <a:spcPts val="0"/>
              </a:spcBef>
              <a:buNone/>
              <a:defRPr/>
            </a:pP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</a:pPr>
            <a:endParaRPr lang="ru-RU" dirty="0"/>
          </a:p>
        </p:txBody>
      </p:sp>
      <p:pic>
        <p:nvPicPr>
          <p:cNvPr id="7190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98" y="3789040"/>
            <a:ext cx="2052078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815" y="1268760"/>
            <a:ext cx="7920880" cy="648072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/>
            <a:r>
              <a:rPr lang="uk-UA" sz="32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Підвищення кваліфікації, стажування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8377" y="3016406"/>
            <a:ext cx="7128792" cy="3705508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just">
              <a:lnSpc>
                <a:spcPct val="107000"/>
              </a:lnSpc>
              <a:spcAft>
                <a:spcPts val="0"/>
              </a:spcAft>
              <a:buFont typeface="Wingdings"/>
              <a:buChar char=""/>
              <a:tabLst>
                <a:tab pos="540385" algn="l"/>
              </a:tabLst>
            </a:pPr>
            <a:r>
              <a:rPr lang="uk-UA" sz="2000" b="1" i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ДОЦ. СМОЛІНСЬКА С. Д</a:t>
            </a:r>
            <a:r>
              <a:rPr lang="uk-UA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uk-UA" sz="18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(Державна </a:t>
            </a:r>
            <a:r>
              <a:rPr lang="uk-UA" sz="1800" i="1" dirty="0">
                <a:latin typeface="Times New Roman" pitchFamily="18" charset="0"/>
                <a:ea typeface="Calibri"/>
                <a:cs typeface="Times New Roman" pitchFamily="18" charset="0"/>
              </a:rPr>
              <a:t>вища технічно-економічна школа ім. Броніслава Маркевича в Ярославі (Польща</a:t>
            </a:r>
            <a:r>
              <a:rPr lang="uk-UA" sz="18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); </a:t>
            </a:r>
            <a:endParaRPr lang="uk-UA" sz="1800" i="1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Font typeface="Wingdings"/>
              <a:buChar char=""/>
              <a:tabLst>
                <a:tab pos="540385" algn="l"/>
              </a:tabLst>
            </a:pPr>
            <a:r>
              <a:rPr lang="uk-UA" sz="2000" b="1" i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ДОЦ. ЯСІНОВСЬКА І. Ф. </a:t>
            </a:r>
            <a:r>
              <a:rPr lang="uk-UA" sz="20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sz="1800" i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(Державна вища технічно-економічна школа ім. Броніслава Маркевича в Ярославі (Польща);</a:t>
            </a:r>
            <a:endParaRPr lang="ru-RU" sz="1800" i="1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Font typeface="Wingdings"/>
              <a:buChar char=""/>
              <a:tabLst>
                <a:tab pos="540385" algn="l"/>
              </a:tabLst>
            </a:pPr>
            <a:r>
              <a:rPr lang="uk-UA" sz="2000" b="1" i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ДОЦ. ГОЛИНСЬКИЙ Ю.О. </a:t>
            </a:r>
            <a:r>
              <a:rPr lang="uk-UA" sz="1800" i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(Шяуляйський університет (Литва);</a:t>
            </a:r>
            <a:endParaRPr lang="ru-RU" sz="1800" i="1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Font typeface="Wingdings"/>
              <a:buChar char=""/>
            </a:pPr>
            <a:r>
              <a:rPr lang="uk-UA" sz="2000" b="1" i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ДОЦ. СИЧ О.А.</a:t>
            </a:r>
            <a:r>
              <a:rPr lang="uk-UA" sz="20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sz="1800" i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(Вроцлавський університет (Республіка Польща)</a:t>
            </a:r>
            <a:r>
              <a:rPr lang="uk-UA" sz="18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; </a:t>
            </a:r>
            <a:endParaRPr lang="ru-RU" sz="18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Font typeface="Wingdings"/>
              <a:buChar char=""/>
            </a:pPr>
            <a:r>
              <a:rPr lang="uk-UA" sz="2000" b="1" i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ПРОФ. ЯРЕМА Я.Р.</a:t>
            </a:r>
            <a:r>
              <a:rPr lang="uk-UA" sz="20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sz="1800" i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(Жешувський університет (Республіка Польща). </a:t>
            </a:r>
            <a:endParaRPr lang="ru-RU" sz="1800" i="1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685800" algn="l"/>
              </a:tabLst>
            </a:pPr>
            <a:r>
              <a:rPr lang="uk-UA" sz="1400" b="1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ru-RU" sz="1100" dirty="0" smtClean="0">
              <a:effectLst/>
              <a:latin typeface="Calibri"/>
              <a:ea typeface="Calibri"/>
              <a:cs typeface="Times New Roman"/>
            </a:endParaRPr>
          </a:p>
          <a:p>
            <a:endParaRPr lang="ru-RU" sz="1400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60"/>
            <a:ext cx="1547664" cy="14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43788" y="2060848"/>
            <a:ext cx="7128792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l" eaLnBrk="0" hangingPunct="0"/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Учасники </a:t>
            </a: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програми академічної мобільності «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ERASMUS+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lang="ru-RU" sz="2400" b="1" kern="0" dirty="0">
              <a:solidFill>
                <a:schemeClr val="bg1"/>
              </a:solidFill>
              <a:latin typeface="Microsoft Sans Serif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7169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76672"/>
            <a:ext cx="6912768" cy="16142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2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КОНТИНГЕНТ СТУДЕНТІВ</a:t>
            </a:r>
            <a:endParaRPr lang="uk-UA" b="1" dirty="0" smtClean="0">
              <a:solidFill>
                <a:srgbClr val="FF000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400" b="1" dirty="0" smtClean="0">
                <a:effectLst/>
                <a:latin typeface="Times New Roman"/>
                <a:ea typeface="Calibri"/>
                <a:cs typeface="Times New Roman"/>
              </a:rPr>
              <a:t>ЗА СПЕЦІАЛЬНІСТЮ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effectLst/>
                <a:latin typeface="Times New Roman"/>
                <a:ea typeface="Calibri"/>
                <a:cs typeface="Times New Roman"/>
              </a:rPr>
              <a:t>072 «ФІНАНСИ, БАНКІВСЬКА СПРАВА СТРАХУВАННЯ»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32529247"/>
              </p:ext>
            </p:extLst>
          </p:nvPr>
        </p:nvGraphicFramePr>
        <p:xfrm>
          <a:off x="1917739" y="2204864"/>
          <a:ext cx="6902733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640960" cy="1080120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ОБСЯГИ ПРИЙОМУ </a:t>
            </a:r>
            <a:r>
              <a:rPr lang="uk-UA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ЗА СПЕЦІАЛЬНІСТЮ 072«ФІНАНСИ БАНКІВСЬКА СПРАВА ТА СТРАХУВАННЯ»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555569"/>
              </p:ext>
            </p:extLst>
          </p:nvPr>
        </p:nvGraphicFramePr>
        <p:xfrm>
          <a:off x="323528" y="2420888"/>
          <a:ext cx="8568952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660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103333"/>
              </p:ext>
            </p:extLst>
          </p:nvPr>
        </p:nvGraphicFramePr>
        <p:xfrm>
          <a:off x="214313" y="2836348"/>
          <a:ext cx="8678167" cy="3478353"/>
        </p:xfrm>
        <a:graphic>
          <a:graphicData uri="http://schemas.openxmlformats.org/drawingml/2006/table">
            <a:tbl>
              <a:tblPr/>
              <a:tblGrid>
                <a:gridCol w="2197447"/>
                <a:gridCol w="936104"/>
                <a:gridCol w="864096"/>
                <a:gridCol w="1080120"/>
                <a:gridCol w="1080120"/>
                <a:gridCol w="1368152"/>
                <a:gridCol w="144016"/>
                <a:gridCol w="1008112"/>
              </a:tblGrid>
              <a:tr h="12685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Галузь знань,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спеціальність, 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спеціалізація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2873" marR="32873" marT="54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Освітній ступінь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3" marR="32873" marT="54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Освітня програма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3" marR="32873" marT="54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Навчальний план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3" marR="32873" marT="54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Робочий навчальний план</a:t>
                      </a:r>
                    </a:p>
                  </a:txBody>
                  <a:tcPr marL="32873" marR="32873" marT="54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Пояснювальна записка до навчального плану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3" marR="32873" marT="54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3" marR="32873" marT="54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Випускова кафедра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3" marR="32873" marT="54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4922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2873" marR="32873" marT="541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83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Фінанси, митна та податкова справа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3" marR="32873" marT="54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Бакалавр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3" marR="32873" marT="54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3" marR="32873" marT="54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3" marR="32873" marT="54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32873" marR="32873" marT="54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3" marR="32873" marT="54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Державних 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 місцевих фінансів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2873" marR="32873" marT="54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Магістр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3" marR="32873" marT="54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3" marR="32873" marT="54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3" marR="32873" marT="54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32873" marR="32873" marT="54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3" marR="32873" marT="54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0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Управління фінансами та правове забезпечення бізнесу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3" marR="32873" marT="54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Магістр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3" marR="32873" marT="54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3" marR="32873" marT="54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3" marR="32873" marT="54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32873" marR="32873" marT="54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3" marR="32873" marT="54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3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431800" eaLnBrk="0" hangingPunct="0"/>
            <a:endParaRPr lang="uk-UA"/>
          </a:p>
        </p:txBody>
      </p:sp>
      <p:sp>
        <p:nvSpPr>
          <p:cNvPr id="47105" name="Прямоугольник 2"/>
          <p:cNvSpPr>
            <a:spLocks noGrp="1"/>
          </p:cNvSpPr>
          <p:nvPr/>
        </p:nvSpPr>
        <p:spPr bwMode="auto">
          <a:xfrm>
            <a:off x="218833" y="1268761"/>
            <a:ext cx="8640961" cy="14401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4233" tIns="52116" rIns="104233" bIns="52116" anchor="ctr"/>
          <a:lstStyle/>
          <a:p>
            <a:pPr eaLnBrk="0" hangingPunct="0">
              <a:defRPr/>
            </a:pPr>
            <a:endParaRPr lang="uk-UA" sz="18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ОСВІТНЬО-ПРОФЕСІЙНА ПРОГРАМА, </a:t>
            </a:r>
          </a:p>
          <a:p>
            <a:pPr eaLnBrk="0" hangingPunct="0">
              <a:defRPr/>
            </a:pP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НАВЧАЛЬНІ 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ПЛАНИ, ПОЯСНЮВАЛЬНІ ЗАПИСКИ </a:t>
            </a:r>
            <a:r>
              <a:rPr lang="uk-UA" sz="1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defRPr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ГАЛУЗЬ ЗНАНЬ 07 УПРАВЛІННЯ ТА АДМІНІСТРУВАННЯ</a:t>
            </a:r>
          </a:p>
          <a:p>
            <a:pPr eaLnBrk="0" hangingPunct="0">
              <a:defRPr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СПЕЦІАЛЬНІСТЬ 072 ФІНАНСИ, БАНКІВСЬКА СПРАВА ТА СТРАХУВАННЯ</a:t>
            </a:r>
          </a:p>
          <a:p>
            <a:pPr eaLnBrk="0" hangingPunct="0">
              <a:defRPr/>
            </a:pPr>
            <a:endParaRPr lang="uk-UA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57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uk-UA" sz="1100"/>
              <a:t/>
            </a:r>
            <a:br>
              <a:rPr lang="uk-UA" sz="1100"/>
            </a:b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838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864762"/>
              </p:ext>
            </p:extLst>
          </p:nvPr>
        </p:nvGraphicFramePr>
        <p:xfrm>
          <a:off x="395535" y="1971119"/>
          <a:ext cx="8424937" cy="4770248"/>
        </p:xfrm>
        <a:graphic>
          <a:graphicData uri="http://schemas.openxmlformats.org/drawingml/2006/table">
            <a:tbl>
              <a:tblPr firstRow="1" firstCol="1" bandRow="1"/>
              <a:tblGrid>
                <a:gridCol w="3794911"/>
                <a:gridCol w="477506"/>
                <a:gridCol w="477506"/>
                <a:gridCol w="477506"/>
                <a:gridCol w="593950"/>
                <a:gridCol w="477506"/>
                <a:gridCol w="477506"/>
                <a:gridCol w="477506"/>
                <a:gridCol w="477506"/>
                <a:gridCol w="117470"/>
                <a:gridCol w="576064"/>
              </a:tblGrid>
              <a:tr h="1634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Кількість навчальних дисциплін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Курсові роботи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Атестація здобувачів вищої освіти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Анотація навчальної дисципліни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Програма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навчальної дисципліни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Робоча програма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Навчальної дисципліни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Навчально-методичні матеріали для проведення лекцій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Плани семінарських/практичних  занять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Завдання для самостійної роботи студента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Завдання для індивідуальної роботи студента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Засоби діагностики знань та умінь студентів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Зразок екзаменаційного білета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4521">
                <a:tc gridSpan="11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ОСВІТНІЙ СТУПІНЬ «БАКАЛАВР»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0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 </a:t>
                      </a: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навчальних дисциплін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521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ОСВІТНІЙ СТУПІНЬ «МАГІСТР»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0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 </a:t>
                      </a:r>
                      <a:r>
                        <a:rPr lang="uk-UA" sz="1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навчальних дисциплін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90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Методичні рекомендації щодо виконання курсових робіт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90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Методичні рекомендації щодо проходження та захисту виробничої практики зі спеціалізації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90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Методичні рекомендації щодо проходження та захисту виробничої (переддипломної) практики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90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Програма комплексного кваліфікаційного екзамену з нормативних навчальних дисциплін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90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Методичні рекомендації з виконання, оформлення та захисту кваліфікаційних (магістерських) робіт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5536" y="1319366"/>
            <a:ext cx="842493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НАВЧАЛЬНО-МЕТОДИЧНИЙ КОМПЛЕКС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powerpoint-templat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owerpoint-template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2027</TotalTime>
  <Words>1432</Words>
  <Application>Microsoft Office PowerPoint</Application>
  <PresentationFormat>Экран (4:3)</PresentationFormat>
  <Paragraphs>309</Paragraphs>
  <Slides>33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powerpoint-template</vt:lpstr>
      <vt:lpstr>             ЛЬВІВСЬКИЙ НАЦІОНАЛЬНИЙ УНІВЕРСИТЕТ  ІМЕНІ ІВАНА ФРАНКА  Факультет управління  фінансами та бізнесу   Кафедра  державних та  місцевих фінансів </vt:lpstr>
      <vt:lpstr> Місія кафедри  полягає у формуванні творчої, всебічно розвинутої особистості, справжнього професіонала для наукової та практичної роботи у сфері фінансів, митної та податкової справи з метою підвищення рівня та якості життя людей і прогресивного розвитку суспільства. </vt:lpstr>
      <vt:lpstr>     Професійну підготовку фахівців кафедра здійснює за  спеціальністю  «ФІНАНСИ, БАНКІВСЬКА СПРАВА  ТА СТРАХУВАННЯ» </vt:lpstr>
      <vt:lpstr>КАДРОВИЙ СКЛАД КАФЕДРИ</vt:lpstr>
      <vt:lpstr>Підвищення кваліфікації, стажування</vt:lpstr>
      <vt:lpstr>Презентация PowerPoint</vt:lpstr>
      <vt:lpstr>ОБСЯГИ ПРИЙОМУ  ЗА СПЕЦІАЛЬНІСТЮ 072«ФІНАНСИ БАНКІВСЬКА СПРАВА ТА СТРАХУВАННЯ»</vt:lpstr>
      <vt:lpstr>Презентация PowerPoint</vt:lpstr>
      <vt:lpstr>Презентация PowerPoint</vt:lpstr>
      <vt:lpstr>Презентация PowerPoint</vt:lpstr>
      <vt:lpstr>Розроблено та запроваджено англомовні курси</vt:lpstr>
      <vt:lpstr>Запроваджено електронні навчальні курси в системі MUDLE </vt:lpstr>
      <vt:lpstr>АВТОРСЬКІ  КУРСИ  ЦИКЛУ ЗАГАЛЬНОЇ ПІДГОТОВКИ</vt:lpstr>
      <vt:lpstr>Науково-методичні семінари кафедри</vt:lpstr>
      <vt:lpstr>  ЗАБЕЗПЕЧЕННЯ БАЗАМИ ПРАКТИКИ  </vt:lpstr>
      <vt:lpstr>Презентация PowerPoint</vt:lpstr>
      <vt:lpstr>  Наукові публікації працівників кафедри за період 2016-2018 р.р.  </vt:lpstr>
      <vt:lpstr>Організація міжнародних та вітчизняних конференцій</vt:lpstr>
      <vt:lpstr> Захист дисертацій на здобуття наукового ступеня доктора економічних наук за період з 2015-2018 р.р. </vt:lpstr>
      <vt:lpstr> Захист дисертацій на здобуття наукового ступеня кандидата економічних наук за період з 2015-2018 р. </vt:lpstr>
      <vt:lpstr> НАУКОВІ  СЕМІНАРИ </vt:lpstr>
      <vt:lpstr>студентськА НауковА РОБОТА</vt:lpstr>
      <vt:lpstr>  СТУДЕНТСЬКІ НАУКОВІ ГУРТКИ </vt:lpstr>
      <vt:lpstr> РЕЗУЛЬТАТИ РОБОТИ НАУКОВИХ ГУРТКІВ  за період з 2016-2018 р. р.   </vt:lpstr>
      <vt:lpstr>Переможці у номінації  «BIG IDEA»  серед 13 команд із вищих навчальних закладів України.   Студентська бізнес-гра «Корпорація ідей»  м. Харків.  </vt:lpstr>
      <vt:lpstr> міжнародна співпраця </vt:lpstr>
      <vt:lpstr>Профорієнтаційна робота кафедри державних та місцевих фінансів спрямована на популяризацію  спеціальності «Фінанси, банківська справа та страхування»</vt:lpstr>
      <vt:lpstr>Презентация PowerPoint</vt:lpstr>
      <vt:lpstr> ВИХОВНА РОБОТА </vt:lpstr>
      <vt:lpstr>Яскраві концерти і неперевершені виступи, різноманітні конкурси і спортивні змагання, цікаві екскурсії та пізнавальні бесіди, наукові конференції та тематичні семінари…</vt:lpstr>
      <vt:lpstr>          Ось таким       різноманітним є                                                      студентське життя!</vt:lpstr>
      <vt:lpstr>ПЕРСПЕКТИВИ РОЗВИТКУ КАФЕДРИ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державних та місцевих фінансів</dc:title>
  <dc:creator>Asus</dc:creator>
  <cp:lastModifiedBy>user</cp:lastModifiedBy>
  <cp:revision>181</cp:revision>
  <dcterms:created xsi:type="dcterms:W3CDTF">2016-09-16T18:24:22Z</dcterms:created>
  <dcterms:modified xsi:type="dcterms:W3CDTF">2019-06-04T20:13:02Z</dcterms:modified>
</cp:coreProperties>
</file>