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3"/>
  </p:notesMasterIdLst>
  <p:sldIdLst>
    <p:sldId id="323" r:id="rId2"/>
    <p:sldId id="282" r:id="rId3"/>
    <p:sldId id="258" r:id="rId4"/>
    <p:sldId id="322" r:id="rId5"/>
    <p:sldId id="325" r:id="rId6"/>
    <p:sldId id="327" r:id="rId7"/>
    <p:sldId id="300" r:id="rId8"/>
    <p:sldId id="339" r:id="rId9"/>
    <p:sldId id="302" r:id="rId10"/>
    <p:sldId id="329" r:id="rId11"/>
    <p:sldId id="295" r:id="rId12"/>
    <p:sldId id="341" r:id="rId13"/>
    <p:sldId id="343" r:id="rId14"/>
    <p:sldId id="344" r:id="rId15"/>
    <p:sldId id="299" r:id="rId16"/>
    <p:sldId id="346" r:id="rId17"/>
    <p:sldId id="330" r:id="rId18"/>
    <p:sldId id="335" r:id="rId19"/>
    <p:sldId id="317" r:id="rId20"/>
    <p:sldId id="305" r:id="rId21"/>
    <p:sldId id="345" r:id="rId22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  <a:srgbClr val="800000"/>
    <a:srgbClr val="000000"/>
    <a:srgbClr val="FFCC00"/>
    <a:srgbClr val="990000"/>
    <a:srgbClr val="FFFFCC"/>
    <a:srgbClr val="FFFF99"/>
    <a:srgbClr val="004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2537" autoAdjust="0"/>
    <p:restoredTop sz="87059" autoAdjust="0"/>
  </p:normalViewPr>
  <p:slideViewPr>
    <p:cSldViewPr snapToGrid="0">
      <p:cViewPr>
        <p:scale>
          <a:sx n="75" d="100"/>
          <a:sy n="75" d="100"/>
        </p:scale>
        <p:origin x="-186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6388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noProof="0" smtClean="0"/>
              <a:t>Образец текста</a:t>
            </a:r>
          </a:p>
          <a:p>
            <a:pPr lvl="1"/>
            <a:r>
              <a:rPr lang="uk-UA" noProof="0" smtClean="0"/>
              <a:t>Второй уровень</a:t>
            </a:r>
          </a:p>
          <a:p>
            <a:pPr lvl="2"/>
            <a:r>
              <a:rPr lang="uk-UA" noProof="0" smtClean="0"/>
              <a:t>Третий уровень</a:t>
            </a:r>
          </a:p>
          <a:p>
            <a:pPr lvl="3"/>
            <a:r>
              <a:rPr lang="uk-UA" noProof="0" smtClean="0"/>
              <a:t>Четвертый уровень</a:t>
            </a:r>
          </a:p>
          <a:p>
            <a:pPr lvl="4"/>
            <a:r>
              <a:rPr lang="uk-UA" noProof="0" smtClean="0"/>
              <a:t>Пятый уровень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1008255-BBBA-47F8-838F-658D212EEBA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D5CE82-B27C-4278-A2E7-0972F793AEA4}" type="slidenum">
              <a:rPr lang="uk-UA" smtClean="0"/>
              <a:pPr/>
              <a:t>11</a:t>
            </a:fld>
            <a:endParaRPr lang="uk-UA" smtClean="0"/>
          </a:p>
        </p:txBody>
      </p:sp>
      <p:sp>
        <p:nvSpPr>
          <p:cNvPr id="11366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uk-U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uk-UA">
              <a:latin typeface="Tahoma" pitchFamily="34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uk-UA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uk-UA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93A02-375C-4BD4-9980-6440185F846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DE212-A773-425F-A009-C10DADB6CDA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FA81C-E147-4461-89CE-0B5E544D29A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CF16B-2230-40CE-95DA-A7FC7888C95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uk-UA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2E27A-90BB-4D1B-A43F-6386E6A1A04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uk-UA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BD180-0942-4319-B990-6FBD60EB018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58C24-D4A1-4722-9D5E-7F34AD32906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11D85-65C5-42C8-AAEF-0448DD56A80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78428-2901-49A7-902C-49F374AD46A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28017-E709-4E65-9D01-0569011C38F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7BD9A-5922-4D46-8446-E1FAA601E5A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640A2-EB5A-41A5-B73B-471DCA5BC8F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D809B-934E-4354-9022-A76F92ECA0C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44010-C4BB-4509-BB21-1DE7AC153CE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FA12C95-FF77-41C1-B2DB-3FFF82AC97E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ial.lnu.edu.ua/news/zustrich-z-predstavnykamy-kompaniji-nexia-dk-auditors-consultants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844675"/>
            <a:ext cx="7772400" cy="423863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>
                <a:solidFill>
                  <a:srgbClr val="990000"/>
                </a:solidFill>
              </a:rPr>
              <a:t/>
            </a:r>
            <a:br>
              <a:rPr lang="uk-UA" sz="3200">
                <a:solidFill>
                  <a:srgbClr val="990000"/>
                </a:solidFill>
              </a:rPr>
            </a:br>
            <a:r>
              <a:rPr lang="uk-UA" sz="3200">
                <a:solidFill>
                  <a:srgbClr val="990000"/>
                </a:solidFill>
              </a:rPr>
              <a:t/>
            </a:r>
            <a:br>
              <a:rPr lang="uk-UA" sz="3200">
                <a:solidFill>
                  <a:srgbClr val="990000"/>
                </a:solidFill>
              </a:rPr>
            </a:br>
            <a:endParaRPr lang="uk-UA" sz="2000">
              <a:solidFill>
                <a:srgbClr val="990000"/>
              </a:solidFill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916113"/>
            <a:ext cx="8496300" cy="2041525"/>
          </a:xfrm>
        </p:spPr>
        <p:txBody>
          <a:bodyPr/>
          <a:lstStyle/>
          <a:p>
            <a:pPr eaLnBrk="1" hangingPunct="1">
              <a:defRPr/>
            </a:pPr>
            <a:r>
              <a:rPr lang="uk-UA" sz="2400" smtClean="0">
                <a:solidFill>
                  <a:srgbClr val="990000"/>
                </a:solidFill>
              </a:rPr>
              <a:t>Львівський національний університет імені Івана Франка </a:t>
            </a:r>
          </a:p>
          <a:p>
            <a:pPr eaLnBrk="1" hangingPunct="1">
              <a:defRPr/>
            </a:pPr>
            <a:r>
              <a:rPr lang="uk-UA" sz="2400" smtClean="0">
                <a:solidFill>
                  <a:srgbClr val="990000"/>
                </a:solidFill>
              </a:rPr>
              <a:t>ФАКУЛЬТЕТ УПРАВЛІННЯ ФІНАНСАМИ ТА БІЗНЕСУ</a:t>
            </a:r>
          </a:p>
          <a:p>
            <a:pPr eaLnBrk="1" hangingPunct="1">
              <a:defRPr/>
            </a:pPr>
            <a:r>
              <a:rPr lang="uk-UA" sz="800" smtClean="0">
                <a:solidFill>
                  <a:srgbClr val="990000"/>
                </a:solidFill>
              </a:rPr>
              <a:t> </a:t>
            </a:r>
            <a:br>
              <a:rPr lang="uk-UA" sz="800" smtClean="0">
                <a:solidFill>
                  <a:srgbClr val="990000"/>
                </a:solidFill>
              </a:rPr>
            </a:br>
            <a:endParaRPr lang="uk-UA" sz="2000" i="1" smtClean="0">
              <a:solidFill>
                <a:srgbClr val="990000"/>
              </a:solidFill>
            </a:endParaRPr>
          </a:p>
        </p:txBody>
      </p:sp>
      <p:pic>
        <p:nvPicPr>
          <p:cNvPr id="17411" name="Picture 4" descr="UNBIZ1957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260350"/>
            <a:ext cx="1241425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3924300" y="5949950"/>
            <a:ext cx="22320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uk-UA" sz="240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Львів - 2017</a:t>
            </a: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395288" y="3284538"/>
            <a:ext cx="83518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Звіт про підсумки наукової роботи </a:t>
            </a:r>
          </a:p>
          <a:p>
            <a:pPr algn="ctr">
              <a:defRPr/>
            </a:pPr>
            <a:r>
              <a:rPr lang="uk-UA" sz="24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кафедри державних та місцевих фінансів за період  2016-2017 н.р.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8" descr="33200927-owl-reading-a-book-vector-cartoon-illustration-Stock-Ph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7725" y="4770438"/>
            <a:ext cx="194627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8" name="Picture 27" descr="33200927-owl-reading-a-book-vector-cartoon-illustration-Stock-Ph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2087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0365" name="Group 77"/>
          <p:cNvGraphicFramePr>
            <a:graphicFrameLocks noGrp="1"/>
          </p:cNvGraphicFramePr>
          <p:nvPr>
            <p:ph idx="4294967295"/>
          </p:nvPr>
        </p:nvGraphicFramePr>
        <p:xfrm>
          <a:off x="468313" y="1341438"/>
          <a:ext cx="8424862" cy="5378450"/>
        </p:xfrm>
        <a:graphic>
          <a:graphicData uri="http://schemas.openxmlformats.org/drawingml/2006/table">
            <a:tbl>
              <a:tblPr/>
              <a:tblGrid>
                <a:gridCol w="5632450"/>
                <a:gridCol w="2792412"/>
              </a:tblGrid>
              <a:tr h="2476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 заходу, програми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Країна / кількість залучених студентів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І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V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Міжнародна науково-практична конференція «Наукові економічні дослідження: теорії та пропозиції»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Україна /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VI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Міжнародна науково-практична конференція «Теорія і практика стратегічного розвитком галузевих і регіональних суспільних систем»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Україна /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V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Міжнар.науково-практичн. семінар «Страховий ринок: сучасні виклики в умовах глобалізації»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Україна /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International scientific conference «Development of social and economic systems in a  global competitive environment»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Chisinau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(Republic of Moldova) /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Міжнародна науково-практична конференція «Таврійські економічні наукові читання»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Україна / 1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Міжнародна науково-практична конференція «Інноваційні тенденції сьогодення в сфері природничих, гуманітарних та точних наук»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Україна / 3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88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ІІ Міжнародна студентська інтернет-конференція «Стан та перспективи розвитку обліку, аналізу, контролю і оподаткування в умовах поглиблення євроінтеграційних процесів»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Україна / 4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83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71775" y="549275"/>
            <a:ext cx="6372225" cy="360363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2000" b="1" smtClean="0">
                <a:solidFill>
                  <a:srgbClr val="990000"/>
                </a:solidFill>
              </a:rPr>
              <a:t>Участь студентів у міжнародних </a:t>
            </a:r>
            <a:br>
              <a:rPr lang="uk-UA" sz="2000" b="1" smtClean="0">
                <a:solidFill>
                  <a:srgbClr val="990000"/>
                </a:solidFill>
              </a:rPr>
            </a:br>
            <a:r>
              <a:rPr lang="uk-UA" sz="2000" b="1" smtClean="0">
                <a:solidFill>
                  <a:srgbClr val="990000"/>
                </a:solidFill>
              </a:rPr>
              <a:t>заходах і програмах </a:t>
            </a:r>
            <a:br>
              <a:rPr lang="uk-UA" sz="2000" b="1" smtClean="0">
                <a:solidFill>
                  <a:srgbClr val="990000"/>
                </a:solidFill>
              </a:rPr>
            </a:br>
            <a:r>
              <a:rPr lang="uk-UA" sz="1800" smtClean="0">
                <a:solidFill>
                  <a:srgbClr val="990000"/>
                </a:solidFill>
              </a:rPr>
              <a:t>(</a:t>
            </a:r>
            <a:r>
              <a:rPr lang="uk-UA" sz="200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опубліковано тези)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7545387" cy="1584325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2400" b="1" i="1">
                <a:solidFill>
                  <a:srgbClr val="990000"/>
                </a:solidFill>
                <a:latin typeface="Times New Roman" pitchFamily="18" charset="0"/>
              </a:rPr>
              <a:t>На кафедрі державних та місцевих фінансів </a:t>
            </a:r>
            <a:br>
              <a:rPr lang="uk-UA" sz="2400" b="1" i="1">
                <a:solidFill>
                  <a:srgbClr val="990000"/>
                </a:solidFill>
                <a:latin typeface="Times New Roman" pitchFamily="18" charset="0"/>
              </a:rPr>
            </a:br>
            <a:r>
              <a:rPr lang="uk-UA" sz="2400" b="1" i="1">
                <a:solidFill>
                  <a:srgbClr val="990000"/>
                </a:solidFill>
                <a:latin typeface="Times New Roman" pitchFamily="18" charset="0"/>
              </a:rPr>
              <a:t>функціонують 3 студентські наукові гуртки:</a:t>
            </a:r>
            <a:br>
              <a:rPr lang="uk-UA" sz="2400" b="1" i="1">
                <a:solidFill>
                  <a:srgbClr val="990000"/>
                </a:solidFill>
                <a:latin typeface="Times New Roman" pitchFamily="18" charset="0"/>
              </a:rPr>
            </a:br>
            <a:endParaRPr lang="ru-RU" sz="2400" b="1" i="1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779838" y="1628775"/>
            <a:ext cx="4822825" cy="381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Char char="•"/>
              <a:defRPr/>
            </a:pPr>
            <a:r>
              <a:rPr lang="uk-UA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uk-UA" sz="20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«Податковий простір» </a:t>
            </a:r>
          </a:p>
          <a:p>
            <a:pPr algn="ctr">
              <a:defRPr/>
            </a:pPr>
            <a:r>
              <a:rPr lang="uk-UA" sz="20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(наук. керівник –  </a:t>
            </a:r>
          </a:p>
          <a:p>
            <a:pPr algn="ctr">
              <a:defRPr/>
            </a:pPr>
            <a:r>
              <a:rPr lang="uk-UA" sz="20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д.е.н., проф. Ярема Я.Р.)</a:t>
            </a:r>
          </a:p>
          <a:p>
            <a:pPr algn="ctr">
              <a:defRPr/>
            </a:pPr>
            <a:endParaRPr lang="uk-UA" sz="2000" b="1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buFontTx/>
              <a:buChar char="•"/>
              <a:defRPr/>
            </a:pPr>
            <a:r>
              <a:rPr lang="uk-UA" sz="20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Науково-практичний гурток митної справи </a:t>
            </a:r>
          </a:p>
          <a:p>
            <a:pPr algn="ctr">
              <a:defRPr/>
            </a:pPr>
            <a:r>
              <a:rPr lang="uk-UA" sz="20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(наук. керівник – </a:t>
            </a:r>
          </a:p>
          <a:p>
            <a:pPr algn="ctr">
              <a:defRPr/>
            </a:pPr>
            <a:r>
              <a:rPr lang="uk-UA" sz="20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к.е.н. Голинський  Ю.О.)</a:t>
            </a:r>
          </a:p>
          <a:p>
            <a:pPr algn="ctr">
              <a:defRPr/>
            </a:pPr>
            <a:endParaRPr lang="uk-UA" sz="2000" b="1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buFontTx/>
              <a:buChar char="•"/>
              <a:defRPr/>
            </a:pPr>
            <a:r>
              <a:rPr lang="uk-UA" sz="20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«Фінансів та бізнесу» (наук. керівник – </a:t>
            </a:r>
          </a:p>
          <a:p>
            <a:pPr algn="ctr">
              <a:defRPr/>
            </a:pPr>
            <a:r>
              <a:rPr lang="uk-UA" sz="20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к.е.н., доц. Сич О.А.)</a:t>
            </a:r>
          </a:p>
        </p:txBody>
      </p:sp>
      <p:pic>
        <p:nvPicPr>
          <p:cNvPr id="112643" name="Picture 10" descr="https://sites.google.com/site/portfoliostudentaivt15/_/rsrc/1467889497428/srs/prezentacii/prezentacia-s-giperssylkami-i-upravlausimi-knopkami-na-svobodnuu-temu/%D1%81%D0%BE%D0%B2%D0%B0.png?height=320&amp;width=2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916113"/>
            <a:ext cx="28321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0" y="5638800"/>
            <a:ext cx="91440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uk-UA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 результатами проведення роботи наукових гуртків у 2017 р. опубліковано</a:t>
            </a:r>
            <a:r>
              <a:rPr lang="uk-UA" sz="20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uk-UA" sz="20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Збірник наукових праць студентів: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uk-UA" sz="20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Фінанси, митна та податкова справа.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719137"/>
          </a:xfrm>
        </p:spPr>
        <p:txBody>
          <a:bodyPr/>
          <a:lstStyle/>
          <a:p>
            <a:pPr algn="ctr"/>
            <a:r>
              <a:rPr lang="uk-UA" sz="2000" b="1" smtClean="0">
                <a:solidFill>
                  <a:srgbClr val="990000"/>
                </a:solidFill>
                <a:effectLst/>
              </a:rPr>
              <a:t>Участь працівників кафедри у програмах обміну науковим досвідом:</a:t>
            </a:r>
          </a:p>
        </p:txBody>
      </p:sp>
      <p:sp>
        <p:nvSpPr>
          <p:cNvPr id="11469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555875" y="908050"/>
            <a:ext cx="6142038" cy="1081088"/>
          </a:xfrm>
        </p:spPr>
        <p:txBody>
          <a:bodyPr/>
          <a:lstStyle/>
          <a:p>
            <a:pPr algn="ctr">
              <a:buFontTx/>
              <a:buNone/>
            </a:pPr>
            <a:r>
              <a:rPr lang="uk-UA" sz="1600" b="1" smtClean="0">
                <a:solidFill>
                  <a:srgbClr val="080808"/>
                </a:solidFill>
                <a:effectLst/>
                <a:latin typeface="Times New Roman" pitchFamily="18" charset="0"/>
              </a:rPr>
              <a:t>семінар: «Професіоналізація у сфері публічних закупівель України» (м. Київ, 27 квітня 2017 р</a:t>
            </a:r>
            <a:r>
              <a:rPr lang="uk-UA" sz="1600" smtClean="0">
                <a:solidFill>
                  <a:srgbClr val="080808"/>
                </a:solidFill>
                <a:effectLst/>
                <a:latin typeface="Times New Roman" pitchFamily="18" charset="0"/>
              </a:rPr>
              <a:t>.)</a:t>
            </a:r>
          </a:p>
        </p:txBody>
      </p:sp>
      <p:pic>
        <p:nvPicPr>
          <p:cNvPr id="114691" name="Picture 9" descr="20170427_121121_resized-300x2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819150"/>
            <a:ext cx="23749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12" descr="IMG_1254-300x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573463"/>
            <a:ext cx="32766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3" name="Rectangle 13"/>
          <p:cNvSpPr>
            <a:spLocks noChangeArrowheads="1"/>
          </p:cNvSpPr>
          <p:nvPr/>
        </p:nvSpPr>
        <p:spPr bwMode="auto">
          <a:xfrm>
            <a:off x="3311525" y="4308475"/>
            <a:ext cx="5832475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600" b="1">
                <a:solidFill>
                  <a:srgbClr val="080808"/>
                </a:solidFill>
              </a:rPr>
              <a:t>стажування за програмою академічної мобільності Європейського Союзу </a:t>
            </a:r>
            <a:r>
              <a:rPr lang="uk-UA" b="1">
                <a:solidFill>
                  <a:srgbClr val="080808"/>
                </a:solidFill>
              </a:rPr>
              <a:t>“Erasmus+”</a:t>
            </a:r>
            <a:r>
              <a:rPr lang="uk-UA" sz="1600" b="1">
                <a:solidFill>
                  <a:srgbClr val="080808"/>
                </a:solidFill>
              </a:rPr>
              <a:t> в Шяуляйському університеті (квітень 2017р.).</a:t>
            </a:r>
          </a:p>
        </p:txBody>
      </p:sp>
      <p:sp>
        <p:nvSpPr>
          <p:cNvPr id="114694" name="Rectangle 16"/>
          <p:cNvSpPr>
            <a:spLocks noChangeArrowheads="1"/>
          </p:cNvSpPr>
          <p:nvPr/>
        </p:nvSpPr>
        <p:spPr bwMode="auto">
          <a:xfrm>
            <a:off x="1276350" y="2549525"/>
            <a:ext cx="502285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600" b="1">
                <a:solidFill>
                  <a:srgbClr val="000000"/>
                </a:solidFill>
              </a:rPr>
              <a:t>профорієнтаційний захід: </a:t>
            </a:r>
            <a:r>
              <a:rPr lang="uk-UA" b="1">
                <a:solidFill>
                  <a:srgbClr val="000000"/>
                </a:solidFill>
              </a:rPr>
              <a:t>Career Orientation </a:t>
            </a:r>
          </a:p>
          <a:p>
            <a:pPr algn="ctr"/>
            <a:r>
              <a:rPr lang="uk-UA" sz="1600" b="1">
                <a:solidFill>
                  <a:srgbClr val="000000"/>
                </a:solidFill>
              </a:rPr>
              <a:t>20 травня 2017 року, Львівська міська рада</a:t>
            </a:r>
          </a:p>
        </p:txBody>
      </p:sp>
      <p:pic>
        <p:nvPicPr>
          <p:cNvPr id="114695" name="Picture 18" descr="http://financial.lnu.edu.ua/wp-content/uploads/2017/05/IMG_186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1700213"/>
            <a:ext cx="2738438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6" name="Picture 19" descr="?u=https%3A%2F%2Fts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8850" y="5211763"/>
            <a:ext cx="183515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ChangeArrowheads="1"/>
          </p:cNvSpPr>
          <p:nvPr/>
        </p:nvSpPr>
        <p:spPr bwMode="auto">
          <a:xfrm>
            <a:off x="2843213" y="620713"/>
            <a:ext cx="630078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1600" b="1">
                <a:solidFill>
                  <a:srgbClr val="080808"/>
                </a:solidFill>
              </a:rPr>
              <a:t>15 травня 2017 р. лекція-диспут із заступником начальника Львівської митниці Державної фіскальної служби України, радником податкової та митної справи І рангу, доцентом Андрієм Тодощуком </a:t>
            </a:r>
          </a:p>
          <a:p>
            <a:r>
              <a:rPr lang="uk-UA" sz="1600" b="1">
                <a:solidFill>
                  <a:srgbClr val="080808"/>
                </a:solidFill>
              </a:rPr>
              <a:t>на тему: </a:t>
            </a:r>
            <a:r>
              <a:rPr lang="uk-UA" sz="1600" b="1">
                <a:solidFill>
                  <a:srgbClr val="800000"/>
                </a:solidFill>
              </a:rPr>
              <a:t>«Механізми митного регулювання в умовах євроінтеграції» у рамках </a:t>
            </a:r>
            <a:r>
              <a:rPr lang="uk-UA" sz="1600" b="1">
                <a:solidFill>
                  <a:srgbClr val="990000"/>
                </a:solidFill>
                <a:latin typeface="Tahoma" pitchFamily="34" charset="0"/>
              </a:rPr>
              <a:t>Всеукраїнського “Фестивалю Науки – 2017”</a:t>
            </a:r>
            <a:endParaRPr lang="uk-UA" sz="1600" b="1">
              <a:solidFill>
                <a:srgbClr val="800000"/>
              </a:solidFill>
              <a:latin typeface="Tahoma" pitchFamily="34" charset="0"/>
            </a:endParaRPr>
          </a:p>
        </p:txBody>
      </p:sp>
      <p:pic>
        <p:nvPicPr>
          <p:cNvPr id="115714" name="Picture 3" descr="http://financial.lnu.edu.ua/wp-content/uploads/2017/05/IMG_18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04813"/>
            <a:ext cx="2373312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4"/>
          <p:cNvSpPr>
            <a:spLocks noChangeArrowheads="1"/>
          </p:cNvSpPr>
          <p:nvPr/>
        </p:nvSpPr>
        <p:spPr bwMode="auto">
          <a:xfrm>
            <a:off x="0" y="2781300"/>
            <a:ext cx="5976938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uk-UA" sz="1600" b="1">
                <a:solidFill>
                  <a:srgbClr val="080808"/>
                </a:solidFill>
              </a:rPr>
              <a:t>24 травня 2017 р. науковий семінар</a:t>
            </a:r>
            <a:r>
              <a:rPr lang="uk-UA" sz="1600" b="1">
                <a:solidFill>
                  <a:srgbClr val="800000"/>
                </a:solidFill>
              </a:rPr>
              <a:t> </a:t>
            </a:r>
            <a:r>
              <a:rPr lang="uk-UA" b="1">
                <a:solidFill>
                  <a:srgbClr val="800000"/>
                </a:solidFill>
              </a:rPr>
              <a:t>«EU Export Helpdesk –</a:t>
            </a:r>
            <a:r>
              <a:rPr lang="uk-UA" sz="1600" b="1">
                <a:solidFill>
                  <a:srgbClr val="800000"/>
                </a:solidFill>
              </a:rPr>
              <a:t> нові експортні можливості вітчизняного виробника на європейських ринках”</a:t>
            </a:r>
            <a:r>
              <a:rPr lang="uk-UA" sz="1600" b="1">
                <a:solidFill>
                  <a:srgbClr val="080808"/>
                </a:solidFill>
              </a:rPr>
              <a:t> зорганізований учасниками Науково-практичного гуртка митної справи, (керівник доц. Голинський Ю.О.) </a:t>
            </a:r>
          </a:p>
        </p:txBody>
      </p:sp>
      <p:sp>
        <p:nvSpPr>
          <p:cNvPr id="115716" name="AutoShape 5" descr="image-0-02-04-708cc92cc3f35d05b0a0b41988617a8047b2ed1e8926e1e2bde4706e172a0a0e-V-300x225"/>
          <p:cNvSpPr>
            <a:spLocks noChangeAspect="1" noChangeArrowheads="1"/>
          </p:cNvSpPr>
          <p:nvPr/>
        </p:nvSpPr>
        <p:spPr bwMode="auto">
          <a:xfrm>
            <a:off x="3143250" y="235743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15717" name="AutoShape 6" descr="image-0-02-04-708cc92cc3f35d05b0a0b41988617a8047b2ed1e8926e1e2bde4706e172a0a0e-V-300x225"/>
          <p:cNvSpPr>
            <a:spLocks noChangeAspect="1" noChangeArrowheads="1"/>
          </p:cNvSpPr>
          <p:nvPr/>
        </p:nvSpPr>
        <p:spPr bwMode="auto">
          <a:xfrm>
            <a:off x="3132138" y="234950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pic>
        <p:nvPicPr>
          <p:cNvPr id="115718" name="Picture 7" descr="http://financial.lnu.edu.ua/wp-content/uploads/2017/05/image-0-02-04-708cc92cc3f35d05b0a0b41988617a8047b2ed1e8926e1e2bde4706e172a0a0e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2420938"/>
            <a:ext cx="273685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9" name="Rectangle 8"/>
          <p:cNvSpPr>
            <a:spLocks noChangeArrowheads="1"/>
          </p:cNvSpPr>
          <p:nvPr/>
        </p:nvSpPr>
        <p:spPr bwMode="auto">
          <a:xfrm>
            <a:off x="2771775" y="4697413"/>
            <a:ext cx="6659563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1600" b="1">
                <a:solidFill>
                  <a:srgbClr val="080808"/>
                </a:solidFill>
              </a:rPr>
              <a:t>1 травня 2017 р. для студентів-першокурсників </a:t>
            </a:r>
          </a:p>
          <a:p>
            <a:r>
              <a:rPr lang="uk-UA" sz="1600" b="1">
                <a:solidFill>
                  <a:srgbClr val="080808"/>
                </a:solidFill>
              </a:rPr>
              <a:t>відбувся науковий семінар </a:t>
            </a:r>
            <a:r>
              <a:rPr lang="uk-UA" sz="1600" b="1">
                <a:solidFill>
                  <a:srgbClr val="800000"/>
                </a:solidFill>
              </a:rPr>
              <a:t>“Державне </a:t>
            </a:r>
          </a:p>
          <a:p>
            <a:r>
              <a:rPr lang="uk-UA" sz="1600" b="1">
                <a:solidFill>
                  <a:srgbClr val="800000"/>
                </a:solidFill>
              </a:rPr>
              <a:t>регулювання оплати праці </a:t>
            </a:r>
          </a:p>
          <a:p>
            <a:r>
              <a:rPr lang="uk-UA" sz="1600" b="1">
                <a:solidFill>
                  <a:srgbClr val="800000"/>
                </a:solidFill>
              </a:rPr>
              <a:t>в Україні”, </a:t>
            </a:r>
            <a:r>
              <a:rPr lang="uk-UA" sz="1600" b="1">
                <a:solidFill>
                  <a:srgbClr val="080808"/>
                </a:solidFill>
              </a:rPr>
              <a:t>зорганізований учасниками </a:t>
            </a:r>
          </a:p>
          <a:p>
            <a:r>
              <a:rPr lang="uk-UA" sz="1600" b="1">
                <a:solidFill>
                  <a:srgbClr val="080808"/>
                </a:solidFill>
              </a:rPr>
              <a:t>наукового гуртка «ФІНАНСІВ І БІЗНЕСУ» </a:t>
            </a:r>
          </a:p>
          <a:p>
            <a:r>
              <a:rPr lang="uk-UA" sz="1600" b="1">
                <a:solidFill>
                  <a:srgbClr val="080808"/>
                </a:solidFill>
              </a:rPr>
              <a:t>(керівник доц. Татарин Н.Б.). </a:t>
            </a:r>
          </a:p>
        </p:txBody>
      </p:sp>
      <p:pic>
        <p:nvPicPr>
          <p:cNvPr id="115720" name="Picture 9" descr="http://financial.lnu.edu.ua/wp-content/uploads/2017/06/image-0-02-05-c2b9f0447e7a6520832db01453e5352dbe7f3f5a6b9196b2fc7ab32d94417ccb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292600"/>
            <a:ext cx="2303462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02" name="Text Box 10"/>
          <p:cNvSpPr txBox="1">
            <a:spLocks noChangeArrowheads="1"/>
          </p:cNvSpPr>
          <p:nvPr/>
        </p:nvSpPr>
        <p:spPr bwMode="auto">
          <a:xfrm>
            <a:off x="3348038" y="260350"/>
            <a:ext cx="4897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Організація наукових семінарів:</a:t>
            </a:r>
          </a:p>
        </p:txBody>
      </p:sp>
      <p:pic>
        <p:nvPicPr>
          <p:cNvPr id="115722" name="Picture 11" descr="?u=https%3A%2F%2Fts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8850" y="5211763"/>
            <a:ext cx="183515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>
              <a:effectLst/>
            </a:endParaRPr>
          </a:p>
        </p:txBody>
      </p:sp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404813"/>
            <a:ext cx="5688013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uk-UA" sz="1600" b="1" smtClean="0">
                <a:solidFill>
                  <a:srgbClr val="080808"/>
                </a:solidFill>
                <a:effectLst/>
              </a:rPr>
              <a:t>10 жовтня 2017 р. у рамках заходів до Дня Університету кафедрою державних та місцевих фінансів організовано зустріч студентів із</a:t>
            </a:r>
            <a:r>
              <a:rPr lang="uk-UA" sz="1600" smtClean="0">
                <a:solidFill>
                  <a:srgbClr val="080808"/>
                </a:solidFill>
                <a:effectLst/>
              </a:rPr>
              <a:t> </a:t>
            </a:r>
            <a:r>
              <a:rPr lang="uk-UA" sz="1600" b="1" smtClean="0">
                <a:solidFill>
                  <a:srgbClr val="800000"/>
                </a:solidFill>
                <a:effectLst/>
              </a:rPr>
              <a:t>координатором Центру компетенції PROZORRO у Львівській області Сімкою Мирославом Олеговичем. </a:t>
            </a:r>
            <a:r>
              <a:rPr lang="uk-UA" sz="1600" b="1" smtClean="0">
                <a:solidFill>
                  <a:srgbClr val="080808"/>
                </a:solidFill>
                <a:effectLst/>
              </a:rPr>
              <a:t>Темою доповіді була</a:t>
            </a:r>
            <a:r>
              <a:rPr lang="uk-UA" sz="1600" smtClean="0">
                <a:solidFill>
                  <a:srgbClr val="080808"/>
                </a:solidFill>
                <a:effectLst/>
              </a:rPr>
              <a:t> </a:t>
            </a:r>
            <a:r>
              <a:rPr lang="uk-UA" sz="1600" b="1" smtClean="0">
                <a:solidFill>
                  <a:srgbClr val="800000"/>
                </a:solidFill>
                <a:effectLst/>
              </a:rPr>
              <a:t>“Система електронних закупівель PROZORRO: нові можливості”</a:t>
            </a:r>
            <a:endParaRPr lang="uk-UA" sz="1600" smtClean="0">
              <a:solidFill>
                <a:srgbClr val="080808"/>
              </a:solidFill>
              <a:effectLst/>
            </a:endParaRPr>
          </a:p>
        </p:txBody>
      </p:sp>
      <p:pic>
        <p:nvPicPr>
          <p:cNvPr id="116739" name="Picture 5" descr="IMG-0cee46cca9b167fcc94fc014b3ccca00-V-300x2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04813"/>
            <a:ext cx="26574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ectangle 7"/>
          <p:cNvSpPr>
            <a:spLocks noChangeArrowheads="1"/>
          </p:cNvSpPr>
          <p:nvPr/>
        </p:nvSpPr>
        <p:spPr bwMode="auto">
          <a:xfrm>
            <a:off x="430213" y="3170238"/>
            <a:ext cx="57594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uk-UA" sz="1600" b="1">
                <a:solidFill>
                  <a:srgbClr val="000000"/>
                </a:solidFill>
              </a:rPr>
              <a:t>3 листопада 2017 р. - екскурсія в рамках проекту</a:t>
            </a:r>
            <a:r>
              <a:rPr lang="uk-UA" sz="1600">
                <a:solidFill>
                  <a:srgbClr val="000000"/>
                </a:solidFill>
              </a:rPr>
              <a:t> </a:t>
            </a:r>
          </a:p>
          <a:p>
            <a:pPr algn="r"/>
            <a:r>
              <a:rPr lang="uk-UA" sz="1600" b="1">
                <a:solidFill>
                  <a:srgbClr val="800000"/>
                </a:solidFill>
              </a:rPr>
              <a:t>“Дні фінансової обізнаності” “Історія гривні” </a:t>
            </a:r>
          </a:p>
          <a:p>
            <a:pPr algn="r"/>
            <a:r>
              <a:rPr lang="uk-UA" sz="1600" b="1">
                <a:solidFill>
                  <a:srgbClr val="800000"/>
                </a:solidFill>
              </a:rPr>
              <a:t>(доц. Шушкова Ю.В.) </a:t>
            </a:r>
          </a:p>
        </p:txBody>
      </p:sp>
      <p:pic>
        <p:nvPicPr>
          <p:cNvPr id="116741" name="Picture 9" descr="http://financial.lnu.edu.ua/wp-content/uploads/2017/11/20171103_131154_resiz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2205038"/>
            <a:ext cx="2665412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2" name="Rectangle 12"/>
          <p:cNvSpPr>
            <a:spLocks noChangeArrowheads="1"/>
          </p:cNvSpPr>
          <p:nvPr/>
        </p:nvSpPr>
        <p:spPr bwMode="auto">
          <a:xfrm>
            <a:off x="3195638" y="4722813"/>
            <a:ext cx="52673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1600" b="1">
                <a:solidFill>
                  <a:srgbClr val="080808"/>
                </a:solidFill>
              </a:rPr>
              <a:t>9 листопада 2017 р.</a:t>
            </a:r>
            <a:r>
              <a:rPr lang="uk-UA" sz="1600">
                <a:solidFill>
                  <a:srgbClr val="080808"/>
                </a:solidFill>
              </a:rPr>
              <a:t> </a:t>
            </a:r>
            <a:r>
              <a:rPr lang="uk-UA" sz="1600" b="1">
                <a:solidFill>
                  <a:srgbClr val="080808"/>
                </a:solidFill>
              </a:rPr>
              <a:t>відбувся науковий семінар</a:t>
            </a:r>
            <a:r>
              <a:rPr lang="uk-UA" sz="1600">
                <a:solidFill>
                  <a:srgbClr val="080808"/>
                </a:solidFill>
              </a:rPr>
              <a:t> </a:t>
            </a:r>
            <a:r>
              <a:rPr lang="uk-UA" sz="1600" b="1">
                <a:solidFill>
                  <a:srgbClr val="800000"/>
                </a:solidFill>
              </a:rPr>
              <a:t>«Фінансове забезпечення соціальної сфери в Україні» (асистент Жук О.Б.)</a:t>
            </a:r>
          </a:p>
        </p:txBody>
      </p:sp>
      <p:pic>
        <p:nvPicPr>
          <p:cNvPr id="116743" name="Picture 14" descr="IMG-02bca45569367958b498f558aec0abb0-V-300x2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02113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16" descr="?u=https%3A%2F%2Fts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8850" y="5211763"/>
            <a:ext cx="183515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5"/>
          <p:cNvSpPr>
            <a:spLocks noChangeArrowheads="1"/>
          </p:cNvSpPr>
          <p:nvPr/>
        </p:nvSpPr>
        <p:spPr bwMode="auto">
          <a:xfrm>
            <a:off x="250825" y="333375"/>
            <a:ext cx="8353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uk-UA" sz="2000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uk-UA" sz="2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7768" name="Rectangle 8"/>
          <p:cNvSpPr>
            <a:spLocks noChangeArrowheads="1"/>
          </p:cNvSpPr>
          <p:nvPr/>
        </p:nvSpPr>
        <p:spPr bwMode="auto">
          <a:xfrm>
            <a:off x="285750" y="406400"/>
            <a:ext cx="5199063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uk-UA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21 листопада 2017 р.</a:t>
            </a:r>
            <a:r>
              <a:rPr lang="en-US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uk-UA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Круглий</a:t>
            </a:r>
            <a:r>
              <a:rPr lang="uk-UA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uk-UA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стіл на тему «</a:t>
            </a:r>
            <a:r>
              <a:rPr lang="uk-UA" b="1">
                <a:solidFill>
                  <a:srgbClr val="800000"/>
                </a:solidFill>
              </a:rPr>
              <a:t>Податкова та бюджетна політика України: концептуальні засади теорії та практики</a:t>
            </a:r>
            <a:r>
              <a:rPr lang="uk-UA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» </a:t>
            </a:r>
            <a: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у рамках співпраці із: </a:t>
            </a:r>
            <a:r>
              <a:rPr lang="uk-UA" b="1">
                <a:solidFill>
                  <a:srgbClr val="000000"/>
                </a:solidFill>
              </a:rPr>
              <a:t>Львівським торгово-економічним університетом та </a:t>
            </a:r>
            <a: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ДВНЗ „Університет банківської справи”</a:t>
            </a:r>
          </a:p>
          <a:p>
            <a:pPr>
              <a:defRPr/>
            </a:pPr>
            <a:endParaRPr lang="uk-UA" b="1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117763" name="Picture 11" descr="IMG-4552-300x2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2025" y="6000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4" name="Rectangle 12"/>
          <p:cNvSpPr>
            <a:spLocks noChangeArrowheads="1"/>
          </p:cNvSpPr>
          <p:nvPr/>
        </p:nvSpPr>
        <p:spPr bwMode="auto">
          <a:xfrm>
            <a:off x="3352800" y="3665538"/>
            <a:ext cx="54991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b="1">
                <a:solidFill>
                  <a:srgbClr val="000000"/>
                </a:solidFill>
              </a:rPr>
              <a:t>29 листопада 2017 р. </a:t>
            </a:r>
            <a:r>
              <a:rPr lang="en-US" b="1">
                <a:solidFill>
                  <a:srgbClr val="000000"/>
                </a:solidFill>
              </a:rPr>
              <a:t>- </a:t>
            </a:r>
            <a:r>
              <a:rPr lang="uk-UA" b="1">
                <a:solidFill>
                  <a:srgbClr val="000000"/>
                </a:solidFill>
              </a:rPr>
              <a:t>зустріч студентів і викладачів з представниками компанії, що здійснює свою діяльність у сфері незалежних аудиторських та консалтингових послуг </a:t>
            </a:r>
            <a:r>
              <a:rPr lang="en-US" b="1">
                <a:solidFill>
                  <a:srgbClr val="000000"/>
                </a:solidFill>
              </a:rPr>
              <a:t>Nexia DK. Auditors </a:t>
            </a:r>
            <a:r>
              <a:rPr lang="uk-UA" b="1">
                <a:solidFill>
                  <a:srgbClr val="800000"/>
                </a:solidFill>
                <a:hlinkClick r:id="rId3"/>
              </a:rPr>
              <a:t>&amp; </a:t>
            </a:r>
            <a:r>
              <a:rPr lang="en-US" b="1">
                <a:solidFill>
                  <a:srgbClr val="000000"/>
                </a:solidFill>
              </a:rPr>
              <a:t>Consultants</a:t>
            </a:r>
            <a:r>
              <a:rPr lang="uk-UA" b="1">
                <a:solidFill>
                  <a:srgbClr val="000000"/>
                </a:solidFill>
              </a:rPr>
              <a:t> </a:t>
            </a:r>
            <a:r>
              <a:rPr lang="en-US" b="1">
                <a:solidFill>
                  <a:srgbClr val="000000"/>
                </a:solidFill>
              </a:rPr>
              <a:t>(</a:t>
            </a:r>
            <a:r>
              <a:rPr lang="uk-UA" b="1">
                <a:solidFill>
                  <a:srgbClr val="000000"/>
                </a:solidFill>
              </a:rPr>
              <a:t>керуючий Роман Білик).</a:t>
            </a:r>
            <a:endParaRPr lang="uk-UA" b="1">
              <a:solidFill>
                <a:srgbClr val="800000"/>
              </a:solidFill>
            </a:endParaRPr>
          </a:p>
          <a:p>
            <a:endParaRPr lang="uk-UA" b="1">
              <a:solidFill>
                <a:srgbClr val="800000"/>
              </a:solidFill>
            </a:endParaRPr>
          </a:p>
        </p:txBody>
      </p:sp>
      <p:pic>
        <p:nvPicPr>
          <p:cNvPr id="117765" name="Picture 14" descr="24131251_1702555399788536_2922305642598948519_n-300x2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290888"/>
            <a:ext cx="29083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15" descr="?u=https%3A%2F%2Fts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8850" y="5211763"/>
            <a:ext cx="183515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4"/>
          <p:cNvSpPr>
            <a:spLocks noChangeArrowheads="1"/>
          </p:cNvSpPr>
          <p:nvPr/>
        </p:nvSpPr>
        <p:spPr bwMode="auto">
          <a:xfrm>
            <a:off x="279400" y="838200"/>
            <a:ext cx="8623300" cy="555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uk-UA">
                <a:solidFill>
                  <a:srgbClr val="990000"/>
                </a:solidFill>
              </a:rPr>
              <a:t>Кафедрою державних та місцевих фінансів </a:t>
            </a:r>
          </a:p>
          <a:p>
            <a:pPr marL="342900" indent="-342900" algn="ctr"/>
            <a:r>
              <a:rPr lang="uk-UA">
                <a:solidFill>
                  <a:srgbClr val="990000"/>
                </a:solidFill>
              </a:rPr>
              <a:t>14 грудня 2017 року </a:t>
            </a:r>
          </a:p>
          <a:p>
            <a:pPr marL="342900" indent="-342900" algn="ctr"/>
            <a:r>
              <a:rPr lang="uk-UA">
                <a:solidFill>
                  <a:srgbClr val="990000"/>
                </a:solidFill>
              </a:rPr>
              <a:t>організовано </a:t>
            </a:r>
          </a:p>
          <a:p>
            <a:pPr marL="342900" indent="-342900" algn="ctr"/>
            <a:endParaRPr lang="uk-UA" sz="800">
              <a:solidFill>
                <a:srgbClr val="990000"/>
              </a:solidFill>
            </a:endParaRPr>
          </a:p>
          <a:p>
            <a:pPr marL="342900" indent="-342900" algn="ctr"/>
            <a:r>
              <a:rPr lang="uk-UA">
                <a:solidFill>
                  <a:srgbClr val="990000"/>
                </a:solidFill>
              </a:rPr>
              <a:t>I Всеукраїнську науково-практичну конференцію</a:t>
            </a:r>
          </a:p>
          <a:p>
            <a:pPr marL="342900" indent="-342900" algn="ctr"/>
            <a:r>
              <a:rPr lang="uk-UA">
                <a:solidFill>
                  <a:srgbClr val="990000"/>
                </a:solidFill>
              </a:rPr>
              <a:t>«</a:t>
            </a:r>
            <a:r>
              <a:rPr lang="uk-UA" b="1" i="1">
                <a:solidFill>
                  <a:srgbClr val="990000"/>
                </a:solidFill>
              </a:rPr>
              <a:t>Державна фінансова політика України в умовах євроінтеграції: погляди науковців та практиків</a:t>
            </a:r>
            <a:r>
              <a:rPr lang="uk-UA">
                <a:solidFill>
                  <a:srgbClr val="990000"/>
                </a:solidFill>
              </a:rPr>
              <a:t>»</a:t>
            </a:r>
          </a:p>
          <a:p>
            <a:pPr marL="342900" indent="-342900" algn="ctr"/>
            <a:endParaRPr lang="uk-UA" sz="800">
              <a:solidFill>
                <a:srgbClr val="990000"/>
              </a:solidFill>
            </a:endParaRPr>
          </a:p>
          <a:p>
            <a:pPr marL="342900" indent="-342900" algn="ctr"/>
            <a:r>
              <a:rPr lang="uk-UA">
                <a:solidFill>
                  <a:srgbClr val="990000"/>
                </a:solidFill>
              </a:rPr>
              <a:t>у якій взяли участь </a:t>
            </a:r>
          </a:p>
          <a:p>
            <a:pPr marL="342900" indent="-342900" algn="ctr"/>
            <a:r>
              <a:rPr lang="uk-UA">
                <a:solidFill>
                  <a:srgbClr val="990000"/>
                </a:solidFill>
              </a:rPr>
              <a:t>професорсько-викладацький колектив вищих навчальних закладів України, працівників фінансових органів та органів державної влади, представників ділових та наукових кіл, молоді учені, аспіранти</a:t>
            </a:r>
          </a:p>
          <a:p>
            <a:pPr marL="342900" indent="-342900" algn="ctr"/>
            <a:endParaRPr lang="uk-UA">
              <a:solidFill>
                <a:srgbClr val="990000"/>
              </a:solidFill>
            </a:endParaRPr>
          </a:p>
          <a:p>
            <a:pPr marL="342900" indent="-342900" algn="ctr"/>
            <a:r>
              <a:rPr lang="uk-UA">
                <a:solidFill>
                  <a:srgbClr val="990000"/>
                </a:solidFill>
              </a:rPr>
              <a:t>Робота конференції проводилась за напрямками:</a:t>
            </a:r>
          </a:p>
          <a:p>
            <a:pPr marL="342900" indent="-342900" algn="ctr"/>
            <a:r>
              <a:rPr lang="uk-UA" i="1">
                <a:solidFill>
                  <a:srgbClr val="990000"/>
                </a:solidFill>
              </a:rPr>
              <a:t>1. Національна фінансова система: проблеми ефективного функціонування і перспективи подальшого розвитку</a:t>
            </a:r>
            <a:r>
              <a:rPr lang="uk-UA">
                <a:solidFill>
                  <a:srgbClr val="990000"/>
                </a:solidFill>
              </a:rPr>
              <a:t> </a:t>
            </a:r>
          </a:p>
          <a:p>
            <a:pPr marL="342900" indent="-342900" algn="ctr"/>
            <a:r>
              <a:rPr lang="uk-UA" i="1">
                <a:solidFill>
                  <a:srgbClr val="990000"/>
                </a:solidFill>
              </a:rPr>
              <a:t>2. Сучасні тенденції регулювання зовнішньоекономічної діяльності України в умовах євроінтеграції</a:t>
            </a:r>
            <a:r>
              <a:rPr lang="uk-UA">
                <a:solidFill>
                  <a:srgbClr val="990000"/>
                </a:solidFill>
              </a:rPr>
              <a:t> </a:t>
            </a:r>
          </a:p>
          <a:p>
            <a:pPr marL="342900" indent="-342900" algn="ctr"/>
            <a:r>
              <a:rPr lang="uk-UA" i="1">
                <a:solidFill>
                  <a:srgbClr val="990000"/>
                </a:solidFill>
              </a:rPr>
              <a:t>3. Актуальні проблеми розвитку податкової політики України </a:t>
            </a:r>
            <a:endParaRPr lang="uk-UA">
              <a:solidFill>
                <a:srgbClr val="990000"/>
              </a:solidFill>
            </a:endParaRPr>
          </a:p>
          <a:p>
            <a:pPr marL="342900" indent="-342900" algn="ctr"/>
            <a:r>
              <a:rPr lang="uk-UA" i="1">
                <a:solidFill>
                  <a:srgbClr val="990000"/>
                </a:solidFill>
              </a:rPr>
              <a:t>4. Фінансове регулювання і безпека бізнес-середовища</a:t>
            </a:r>
            <a:r>
              <a:rPr lang="uk-UA">
                <a:solidFill>
                  <a:srgbClr val="990000"/>
                </a:solidFill>
              </a:rPr>
              <a:t> </a:t>
            </a:r>
          </a:p>
          <a:p>
            <a:pPr marL="342900" indent="-342900" algn="ctr"/>
            <a:endParaRPr lang="uk-UA">
              <a:solidFill>
                <a:srgbClr val="990000"/>
              </a:solidFill>
            </a:endParaRPr>
          </a:p>
        </p:txBody>
      </p:sp>
      <p:pic>
        <p:nvPicPr>
          <p:cNvPr id="118786" name="Picture 126" descr="ima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8788"/>
            <a:ext cx="22606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126" descr="ima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3400" y="6021388"/>
            <a:ext cx="22606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539750" y="1700213"/>
            <a:ext cx="82804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uk-UA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>
              <a:defRPr/>
            </a:pPr>
            <a:r>
              <a:rPr lang="uk-UA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	</a:t>
            </a:r>
          </a:p>
          <a:p>
            <a:pPr>
              <a:defRPr/>
            </a:pPr>
            <a:r>
              <a:rPr lang="uk-UA">
                <a:solidFill>
                  <a:srgbClr val="990000"/>
                </a:solidFill>
                <a:latin typeface="Tahoma" pitchFamily="34" charset="0"/>
              </a:rPr>
              <a:t>Формування знань та вмінь фахівців із спеціалізацій “Фінанси, митна та податкова справа”, “Управління фінансами та правове забезпечення бізнесу” здатних до аналітичного мислення і застосування новітніх методів наукових  досліджень базується на:</a:t>
            </a:r>
          </a:p>
          <a:p>
            <a:pPr>
              <a:buFontTx/>
              <a:buChar char="-"/>
              <a:defRPr/>
            </a:pPr>
            <a:endParaRPr lang="uk-UA">
              <a:solidFill>
                <a:srgbClr val="990000"/>
              </a:solidFill>
              <a:latin typeface="Tahoma" pitchFamily="34" charset="0"/>
            </a:endParaRPr>
          </a:p>
          <a:p>
            <a:pPr>
              <a:buFontTx/>
              <a:buChar char="-"/>
              <a:defRPr/>
            </a:pPr>
            <a:r>
              <a:rPr lang="uk-UA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проведенні роботи з розширення баз практики для студентів 4-6 курсів;</a:t>
            </a:r>
          </a:p>
          <a:p>
            <a:pPr>
              <a:defRPr/>
            </a:pPr>
            <a:endParaRPr lang="uk-UA" sz="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>
              <a:buFontTx/>
              <a:buChar char="-"/>
              <a:defRPr/>
            </a:pPr>
            <a:r>
              <a:rPr lang="uk-UA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удосконаленні науково-методичного забезпечення практичного навчання;</a:t>
            </a:r>
          </a:p>
          <a:p>
            <a:pPr>
              <a:defRPr/>
            </a:pPr>
            <a:endParaRPr lang="uk-UA" sz="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>
              <a:buFontTx/>
              <a:buChar char="-"/>
              <a:defRPr/>
            </a:pPr>
            <a:r>
              <a:rPr lang="uk-UA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розширенні партнерства із підприємствами різних форм власності, бюджетними установами, фіскальними органами, </a:t>
            </a:r>
          </a:p>
          <a:p>
            <a:pPr>
              <a:defRPr/>
            </a:pPr>
            <a:r>
              <a:rPr lang="uk-UA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органами Державної казначейської служби, </a:t>
            </a:r>
          </a:p>
          <a:p>
            <a:pPr>
              <a:defRPr/>
            </a:pPr>
            <a:r>
              <a:rPr lang="uk-UA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фінансовими управліннями та відділами.</a:t>
            </a: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2771775" y="476250"/>
            <a:ext cx="63722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Принципи організації роботи кафедри </a:t>
            </a:r>
          </a:p>
          <a:p>
            <a:pPr algn="ctr">
              <a:defRPr/>
            </a:pPr>
            <a:r>
              <a:rPr lang="uk-UA" sz="24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щодо підготовки фахівців у сфері науково-практичної діяльності:</a:t>
            </a:r>
          </a:p>
        </p:txBody>
      </p:sp>
      <p:pic>
        <p:nvPicPr>
          <p:cNvPr id="119811" name="Picture 7" descr="https://thumbs.dreamstime.com/b/wise-owl-holding-golden-pen-sheet-paper-vector-cartoon-illustration-449367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2232025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2" name="Picture 8" descr="https://thumbs.dreamstime.com/b/wise-owl-holding-golden-pen-sheet-paper-vector-cartoon-illustration-449367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4724400"/>
            <a:ext cx="2232025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410" name="Object 2"/>
          <p:cNvGraphicFramePr>
            <a:graphicFrameLocks noChangeAspect="1"/>
          </p:cNvGraphicFramePr>
          <p:nvPr>
            <p:ph idx="1"/>
          </p:nvPr>
        </p:nvGraphicFramePr>
        <p:xfrm>
          <a:off x="684213" y="1628775"/>
          <a:ext cx="8229600" cy="3590925"/>
        </p:xfrm>
        <a:graphic>
          <a:graphicData uri="http://schemas.openxmlformats.org/presentationml/2006/ole">
            <p:oleObj spid="_x0000_s145410" name="Visio" r:id="rId4" imgW="9577772" imgH="4177762" progId="">
              <p:embed/>
            </p:oleObj>
          </a:graphicData>
        </a:graphic>
      </p:graphicFrame>
      <p:sp>
        <p:nvSpPr>
          <p:cNvPr id="145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374775" y="290513"/>
            <a:ext cx="6346825" cy="1384300"/>
          </a:xfrm>
        </p:spPr>
        <p:txBody>
          <a:bodyPr/>
          <a:lstStyle/>
          <a:p>
            <a:pPr algn="ctr">
              <a:defRPr/>
            </a:pPr>
            <a:r>
              <a:rPr lang="uk-UA" sz="2400" b="1" smtClean="0">
                <a:solidFill>
                  <a:srgbClr val="990000"/>
                </a:solidFill>
              </a:rPr>
              <a:t>Бази практики</a:t>
            </a:r>
            <a:r>
              <a:rPr lang="en-US" sz="2400" b="1" smtClean="0">
                <a:solidFill>
                  <a:srgbClr val="990000"/>
                </a:solidFill>
              </a:rPr>
              <a:t> </a:t>
            </a:r>
            <a:r>
              <a:rPr lang="uk-UA" sz="2400" b="1" smtClean="0">
                <a:solidFill>
                  <a:srgbClr val="990000"/>
                </a:solidFill>
              </a:rPr>
              <a:t>у 2017-2018 н.р.</a:t>
            </a:r>
            <a:endParaRPr lang="en-US" sz="2400" b="1" smtClean="0">
              <a:solidFill>
                <a:srgbClr val="990000"/>
              </a:solidFill>
            </a:endParaRPr>
          </a:p>
        </p:txBody>
      </p:sp>
      <p:sp>
        <p:nvSpPr>
          <p:cNvPr id="145412" name="Text Box 5"/>
          <p:cNvSpPr txBox="1">
            <a:spLocks noChangeArrowheads="1"/>
          </p:cNvSpPr>
          <p:nvPr/>
        </p:nvSpPr>
        <p:spPr bwMode="auto">
          <a:xfrm>
            <a:off x="395288" y="5516563"/>
            <a:ext cx="6481762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>
                <a:solidFill>
                  <a:srgbClr val="990000"/>
                </a:solidFill>
                <a:latin typeface="Tahoma" pitchFamily="34" charset="0"/>
              </a:rPr>
              <a:t>Кількість баз практики</a:t>
            </a:r>
            <a:r>
              <a:rPr lang="uk-UA" b="1">
                <a:latin typeface="Tahoma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uk-UA" b="1">
                <a:solidFill>
                  <a:srgbClr val="990000"/>
                </a:solidFill>
                <a:latin typeface="Tahoma" pitchFamily="34" charset="0"/>
              </a:rPr>
              <a:t>по кафедрі державних та місцевих фінансів – 120 од.</a:t>
            </a:r>
          </a:p>
        </p:txBody>
      </p:sp>
      <p:pic>
        <p:nvPicPr>
          <p:cNvPr id="145413" name="Picture 14" descr="Cartoon Owl Clip Art at Clker.com - vector clip art online ..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15225" y="5295900"/>
            <a:ext cx="1455738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88913"/>
            <a:ext cx="5472113" cy="158273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uk-UA" sz="2000" smtClean="0">
                <a:solidFill>
                  <a:srgbClr val="990000"/>
                </a:solidFill>
              </a:rPr>
              <a:t>Кафедра державних та місцевих фінансів продовжує </a:t>
            </a:r>
            <a:r>
              <a:rPr lang="uk-UA" sz="2000" smtClean="0">
                <a:solidFill>
                  <a:srgbClr val="990000"/>
                </a:solidFill>
                <a:latin typeface="Arial" charset="0"/>
              </a:rPr>
              <a:t>реалізацію </a:t>
            </a:r>
            <a:r>
              <a:rPr lang="uk-UA" sz="2000" smtClean="0">
                <a:solidFill>
                  <a:srgbClr val="990000"/>
                </a:solidFill>
              </a:rPr>
              <a:t>безкоштовн</a:t>
            </a:r>
            <a:r>
              <a:rPr lang="uk-UA" sz="2000" smtClean="0">
                <a:solidFill>
                  <a:srgbClr val="990000"/>
                </a:solidFill>
                <a:latin typeface="Arial" charset="0"/>
              </a:rPr>
              <a:t>ої</a:t>
            </a:r>
            <a:r>
              <a:rPr lang="uk-UA" sz="2000" smtClean="0">
                <a:solidFill>
                  <a:srgbClr val="990000"/>
                </a:solidFill>
              </a:rPr>
              <a:t> освітн</a:t>
            </a:r>
            <a:r>
              <a:rPr lang="uk-UA" sz="2000" smtClean="0">
                <a:solidFill>
                  <a:srgbClr val="990000"/>
                </a:solidFill>
                <a:latin typeface="Arial" charset="0"/>
              </a:rPr>
              <a:t>ьої</a:t>
            </a:r>
            <a:r>
              <a:rPr lang="uk-UA" sz="2000" smtClean="0">
                <a:solidFill>
                  <a:srgbClr val="990000"/>
                </a:solidFill>
              </a:rPr>
              <a:t> програм</a:t>
            </a:r>
            <a:r>
              <a:rPr lang="uk-UA" sz="2000" smtClean="0">
                <a:solidFill>
                  <a:srgbClr val="990000"/>
                </a:solidFill>
                <a:latin typeface="Arial" charset="0"/>
              </a:rPr>
              <a:t>и</a:t>
            </a:r>
            <a:r>
              <a:rPr lang="uk-UA" sz="2000" smtClean="0">
                <a:solidFill>
                  <a:srgbClr val="990000"/>
                </a:solidFill>
              </a:rPr>
              <a:t> </a:t>
            </a:r>
            <a:endParaRPr lang="uk-UA" sz="2000" smtClean="0">
              <a:solidFill>
                <a:srgbClr val="990000"/>
              </a:solidFill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uk-UA" sz="2000" smtClean="0">
                <a:solidFill>
                  <a:srgbClr val="990000"/>
                </a:solidFill>
              </a:rPr>
              <a:t>для учнів старших класів 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uk-UA" sz="2000" b="1" smtClean="0">
                <a:solidFill>
                  <a:srgbClr val="990000"/>
                </a:solidFill>
              </a:rPr>
              <a:t>«Бізнес ХХІ століття»</a:t>
            </a:r>
            <a:r>
              <a:rPr lang="uk-UA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0" y="5661025"/>
            <a:ext cx="91440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uk-UA" sz="1600" b="1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Участь у заняттях взяли понад 100 учнів з двадцяти восьми навчальних закладів міста Львова. Даний освітній проект організовано другий рік поспіль в рамках популяризації спеціалізації «Фінанси, митна та податкова справа» 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uk-UA" sz="1600" b="1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(координатор проекту к.е.н., доцент Дарія Попович).</a:t>
            </a:r>
            <a:r>
              <a:rPr lang="uk-UA" sz="1600" b="1">
                <a:solidFill>
                  <a:srgbClr val="080808"/>
                </a:solidFill>
              </a:rPr>
              <a:t> </a:t>
            </a:r>
          </a:p>
        </p:txBody>
      </p:sp>
      <p:pic>
        <p:nvPicPr>
          <p:cNvPr id="147459" name="Picture 10" descr="IMG_20171122_1721343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76250"/>
            <a:ext cx="2470150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0" name="Picture 11" descr="IMG_20171122_1819349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1557338"/>
            <a:ext cx="259238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1" name="Rectangle 12"/>
          <p:cNvSpPr>
            <a:spLocks noChangeArrowheads="1"/>
          </p:cNvSpPr>
          <p:nvPr/>
        </p:nvSpPr>
        <p:spPr bwMode="auto">
          <a:xfrm>
            <a:off x="2987675" y="4005263"/>
            <a:ext cx="5829300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uk-UA" sz="1600">
                <a:solidFill>
                  <a:srgbClr val="080808"/>
                </a:solidFill>
              </a:rPr>
              <a:t>зокрема, 31 жовтня 2017 р. відбулась зустріч слухачів курсу “Основи ведення сучасного бізнесу” з фахівцем-практиком, представником компанії </a:t>
            </a:r>
            <a:r>
              <a:rPr lang="uk-UA" b="1">
                <a:solidFill>
                  <a:srgbClr val="800000"/>
                </a:solidFill>
              </a:rPr>
              <a:t>SoftServe</a:t>
            </a:r>
            <a:r>
              <a:rPr lang="uk-UA" sz="1600" b="1">
                <a:solidFill>
                  <a:srgbClr val="800000"/>
                </a:solidFill>
              </a:rPr>
              <a:t> Олесем Шатківським.</a:t>
            </a:r>
            <a:r>
              <a:rPr lang="uk-UA" sz="1600">
                <a:solidFill>
                  <a:srgbClr val="080808"/>
                </a:solidFill>
              </a:rPr>
              <a:t> Темою доповіді була </a:t>
            </a:r>
            <a:r>
              <a:rPr lang="uk-UA" sz="1600" b="1">
                <a:solidFill>
                  <a:srgbClr val="800000"/>
                </a:solidFill>
              </a:rPr>
              <a:t>«Сучасна електронна комерція: практичні аспекти»</a:t>
            </a:r>
          </a:p>
        </p:txBody>
      </p:sp>
      <p:pic>
        <p:nvPicPr>
          <p:cNvPr id="147462" name="Picture 13" descr="IMG-6fcc9e58983e0693912f5de3f2554e6a-V-300x2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716338"/>
            <a:ext cx="2736850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3" name="Picture 15" descr="24177026_1707932129250863_5925521297693302530_n-300x16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1916113"/>
            <a:ext cx="33432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893175" cy="259238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uk-UA" sz="800" b="1" smtClean="0">
              <a:solidFill>
                <a:srgbClr val="080808"/>
              </a:solidFill>
              <a:effectLst/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uk-UA" sz="1800" b="1" smtClean="0">
                <a:solidFill>
                  <a:srgbClr val="080808"/>
                </a:solidFill>
                <a:effectLst/>
                <a:latin typeface="Times New Roman" pitchFamily="18" charset="0"/>
              </a:rPr>
              <a:t>актуальність наукових досліджень та </a:t>
            </a:r>
          </a:p>
          <a:p>
            <a:pPr eaLnBrk="1" hangingPunct="1">
              <a:lnSpc>
                <a:spcPct val="80000"/>
              </a:lnSpc>
            </a:pPr>
            <a:r>
              <a:rPr lang="uk-UA" sz="1800" b="1" smtClean="0">
                <a:solidFill>
                  <a:srgbClr val="080808"/>
                </a:solidFill>
                <a:effectLst/>
                <a:latin typeface="Times New Roman" pitchFamily="18" charset="0"/>
              </a:rPr>
              <a:t>впровадження їх результатів у практику;</a:t>
            </a:r>
          </a:p>
          <a:p>
            <a:pPr eaLnBrk="1" hangingPunct="1">
              <a:lnSpc>
                <a:spcPct val="80000"/>
              </a:lnSpc>
            </a:pPr>
            <a:r>
              <a:rPr lang="uk-UA" sz="1800" b="1" smtClean="0">
                <a:solidFill>
                  <a:srgbClr val="080808"/>
                </a:solidFill>
                <a:effectLst/>
                <a:latin typeface="Times New Roman" pitchFamily="18" charset="0"/>
              </a:rPr>
              <a:t>демократизм у виборі напрямків, форм, методів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1800" b="1" smtClean="0">
                <a:solidFill>
                  <a:srgbClr val="080808"/>
                </a:solidFill>
                <a:effectLst/>
                <a:latin typeface="Times New Roman" pitchFamily="18" charset="0"/>
              </a:rPr>
              <a:t>      наукових досліджень і засобів реалізації потенціалу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1800" b="1" smtClean="0">
                <a:solidFill>
                  <a:srgbClr val="080808"/>
                </a:solidFill>
                <a:effectLst/>
                <a:latin typeface="Times New Roman" pitchFamily="18" charset="0"/>
              </a:rPr>
              <a:t>      науково-педагогічних працівників, аспірантів і студентів;</a:t>
            </a:r>
          </a:p>
          <a:p>
            <a:pPr eaLnBrk="1" hangingPunct="1">
              <a:lnSpc>
                <a:spcPct val="80000"/>
              </a:lnSpc>
            </a:pPr>
            <a:r>
              <a:rPr lang="uk-UA" sz="1800" b="1" smtClean="0">
                <a:solidFill>
                  <a:srgbClr val="080808"/>
                </a:solidFill>
                <a:effectLst/>
                <a:latin typeface="Times New Roman" pitchFamily="18" charset="0"/>
              </a:rPr>
              <a:t>широке залучення викладачів до наукової та видавничої діяльності, а обдарованої молоді</a:t>
            </a:r>
            <a:r>
              <a:rPr lang="en-US" sz="1800" b="1" smtClean="0">
                <a:solidFill>
                  <a:srgbClr val="080808"/>
                </a:solidFill>
                <a:effectLst/>
                <a:latin typeface="Times New Roman" pitchFamily="18" charset="0"/>
              </a:rPr>
              <a:t> -</a:t>
            </a:r>
            <a:r>
              <a:rPr lang="uk-UA" sz="1800" b="1" smtClean="0">
                <a:solidFill>
                  <a:srgbClr val="080808"/>
                </a:solidFill>
                <a:effectLst/>
                <a:latin typeface="Times New Roman" pitchFamily="18" charset="0"/>
              </a:rPr>
              <a:t> до науково-дослідної роботи;</a:t>
            </a:r>
          </a:p>
          <a:p>
            <a:pPr eaLnBrk="1" hangingPunct="1">
              <a:lnSpc>
                <a:spcPct val="80000"/>
              </a:lnSpc>
            </a:pPr>
            <a:r>
              <a:rPr lang="uk-UA" sz="1800" b="1" smtClean="0">
                <a:solidFill>
                  <a:srgbClr val="080808"/>
                </a:solidFill>
                <a:effectLst/>
                <a:latin typeface="Times New Roman" pitchFamily="18" charset="0"/>
              </a:rPr>
              <a:t>формування, збереження і розвиток наукового потенціалу факультету управління фінансами та бізнесу.</a:t>
            </a:r>
            <a:endParaRPr lang="uk-UA" sz="1800" b="1" smtClean="0">
              <a:solidFill>
                <a:srgbClr val="080808"/>
              </a:solidFill>
              <a:effectLst/>
            </a:endParaRPr>
          </a:p>
        </p:txBody>
      </p:sp>
      <p:sp>
        <p:nvSpPr>
          <p:cNvPr id="44062" name="Rectangle 30"/>
          <p:cNvSpPr>
            <a:spLocks noChangeArrowheads="1"/>
          </p:cNvSpPr>
          <p:nvPr/>
        </p:nvSpPr>
        <p:spPr bwMode="auto">
          <a:xfrm>
            <a:off x="395288" y="404813"/>
            <a:ext cx="56165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uk-UA" sz="20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Пріоритети роботи кафедри державних та місцевих фінансів у сфері науково-дослідної діяльності:</a:t>
            </a:r>
          </a:p>
        </p:txBody>
      </p:sp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250825" y="3789363"/>
            <a:ext cx="8893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uk-UA" sz="20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Склад працівників кафедри, який забезпечує науково-дослідну та науково-практичну діяльність:</a:t>
            </a:r>
          </a:p>
        </p:txBody>
      </p:sp>
      <p:sp>
        <p:nvSpPr>
          <p:cNvPr id="18436" name="Rectangle 19"/>
          <p:cNvSpPr>
            <a:spLocks noChangeArrowheads="1"/>
          </p:cNvSpPr>
          <p:nvPr/>
        </p:nvSpPr>
        <p:spPr bwMode="auto">
          <a:xfrm>
            <a:off x="2987675" y="4652963"/>
            <a:ext cx="5976938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uk-UA" b="1">
                <a:solidFill>
                  <a:srgbClr val="000000"/>
                </a:solidFill>
                <a:latin typeface="Tahoma" pitchFamily="34" charset="0"/>
              </a:rPr>
              <a:t> докторів економічних наук – 3 ос.</a:t>
            </a:r>
          </a:p>
          <a:p>
            <a:pPr>
              <a:buFontTx/>
              <a:buChar char="•"/>
            </a:pPr>
            <a:r>
              <a:rPr lang="uk-UA" b="1">
                <a:solidFill>
                  <a:srgbClr val="000000"/>
                </a:solidFill>
                <a:latin typeface="Tahoma" pitchFamily="34" charset="0"/>
              </a:rPr>
              <a:t> кандидатів </a:t>
            </a:r>
            <a:r>
              <a:rPr lang="uk-UA" b="1">
                <a:solidFill>
                  <a:srgbClr val="000000"/>
                </a:solidFill>
              </a:rPr>
              <a:t>економічних наук</a:t>
            </a:r>
            <a:r>
              <a:rPr lang="uk-UA" b="1">
                <a:solidFill>
                  <a:srgbClr val="000000"/>
                </a:solidFill>
                <a:latin typeface="Tahoma" pitchFamily="34" charset="0"/>
              </a:rPr>
              <a:t> – 15 ос.</a:t>
            </a:r>
          </a:p>
          <a:p>
            <a:endParaRPr lang="uk-UA" b="1">
              <a:solidFill>
                <a:srgbClr val="000000"/>
              </a:solidFill>
              <a:latin typeface="Tahoma" pitchFamily="34" charset="0"/>
            </a:endParaRPr>
          </a:p>
          <a:p>
            <a:r>
              <a:rPr lang="uk-UA" b="1">
                <a:solidFill>
                  <a:srgbClr val="000000"/>
                </a:solidFill>
                <a:latin typeface="Tahoma" pitchFamily="34" charset="0"/>
              </a:rPr>
              <a:t>- із них молоді вчені -5 ос.:</a:t>
            </a:r>
          </a:p>
          <a:p>
            <a:pPr>
              <a:buFontTx/>
              <a:buChar char="•"/>
            </a:pPr>
            <a:r>
              <a:rPr lang="uk-UA" b="1">
                <a:solidFill>
                  <a:srgbClr val="000000"/>
                </a:solidFill>
                <a:latin typeface="Tahoma" pitchFamily="34" charset="0"/>
              </a:rPr>
              <a:t>к.е.н. – 2 ос.</a:t>
            </a:r>
          </a:p>
          <a:p>
            <a:pPr>
              <a:buFontTx/>
              <a:buChar char="•"/>
            </a:pPr>
            <a:r>
              <a:rPr lang="uk-UA" b="1">
                <a:solidFill>
                  <a:srgbClr val="000000"/>
                </a:solidFill>
                <a:latin typeface="Tahoma" pitchFamily="34" charset="0"/>
              </a:rPr>
              <a:t>без ступеня – 3 ос.</a:t>
            </a:r>
          </a:p>
          <a:p>
            <a:pPr>
              <a:buFontTx/>
              <a:buChar char="•"/>
            </a:pPr>
            <a:endParaRPr lang="uk-UA" b="1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18437" name="Picture 25" descr="index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188913"/>
            <a:ext cx="19431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26" descr="index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5325"/>
            <a:ext cx="19431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675" y="188913"/>
            <a:ext cx="5997575" cy="6477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2400" b="1" smtClean="0">
                <a:solidFill>
                  <a:srgbClr val="990000"/>
                </a:solidFill>
              </a:rPr>
              <a:t>Плани та завдання на 2018 р.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7988" y="2082800"/>
            <a:ext cx="8240712" cy="32639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ru-RU" sz="1800" b="1" i="1" u="sng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ru-RU" sz="18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Підготовка студентів для участі у </a:t>
            </a:r>
            <a:r>
              <a:rPr lang="ru-RU" sz="1800" b="1" i="1" u="sng" smtClean="0">
                <a:solidFill>
                  <a:srgbClr val="000000"/>
                </a:solidFill>
                <a:effectLst/>
                <a:latin typeface="Times New Roman" pitchFamily="18" charset="0"/>
              </a:rPr>
              <a:t>Всеукраїнських студентських олімпіадах</a:t>
            </a:r>
            <a:r>
              <a:rPr lang="ru-RU" sz="18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з дисциплін кафедри.</a:t>
            </a:r>
            <a:endParaRPr lang="uk-UA" sz="1800" b="1" i="1" u="sng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uk-UA" sz="18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uk-UA" sz="18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Формування електронного збірника кафедри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uk-UA" sz="18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“Студентські наукові роботи” за результатами проведення круглих столів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uk-UA" sz="1800" b="1" i="1" u="sng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uk-UA" sz="18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Налагодження зв</a:t>
            </a:r>
            <a:r>
              <a:rPr lang="en-US" sz="18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’</a:t>
            </a:r>
            <a:r>
              <a:rPr lang="uk-UA" sz="18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язків у сфері наукової співпраці між зарубіжними та українськими ВНЗ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uk-UA" sz="1800" b="1" i="1" u="sng" smtClean="0">
              <a:solidFill>
                <a:srgbClr val="080808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uk-UA" sz="1800" b="1" i="1" u="sng" smtClean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Участь в організації та публікування тез доповідей у міжнародних та всеукраїнських науково-практичних конференціях, наукових семінарах, круглих столах</a:t>
            </a:r>
            <a:r>
              <a:rPr lang="uk-UA" sz="2400" smtClean="0">
                <a:solidFill>
                  <a:srgbClr val="080808"/>
                </a:solidFill>
                <a:effectLst/>
              </a:rPr>
              <a:t>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uk-UA" sz="1800" smtClean="0">
              <a:solidFill>
                <a:srgbClr val="080808"/>
              </a:solidFill>
              <a:effectLst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uk-UA" sz="1800" b="1" i="1" u="sng" smtClean="0">
                <a:solidFill>
                  <a:srgbClr val="080808"/>
                </a:solidFill>
                <a:effectLst/>
              </a:rPr>
              <a:t>Публікація наукових статей, у тому числі в журналах, що включені до переліку наукових фахових видань України та журналах, віднесених до науковометричних баз даних </a:t>
            </a:r>
            <a:endParaRPr lang="ru-RU" sz="1800" b="1" i="1" u="sng" smtClean="0">
              <a:solidFill>
                <a:srgbClr val="080808"/>
              </a:solidFill>
              <a:effectLst/>
              <a:latin typeface="Times New Roman" pitchFamily="18" charset="0"/>
            </a:endParaRPr>
          </a:p>
          <a:p>
            <a:pPr marL="609600" indent="-609600" eaLnBrk="1" hangingPunct="1">
              <a:lnSpc>
                <a:spcPct val="70000"/>
              </a:lnSpc>
              <a:buFontTx/>
              <a:buNone/>
              <a:defRPr/>
            </a:pPr>
            <a:endParaRPr lang="ru-RU" sz="1800" i="1" smtClean="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48483" name="Rectangle 7"/>
          <p:cNvSpPr>
            <a:spLocks noChangeArrowheads="1"/>
          </p:cNvSpPr>
          <p:nvPr/>
        </p:nvSpPr>
        <p:spPr bwMode="auto">
          <a:xfrm>
            <a:off x="2352675" y="836613"/>
            <a:ext cx="679132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b="1" i="1" u="sng">
                <a:solidFill>
                  <a:srgbClr val="000000"/>
                </a:solidFill>
                <a:latin typeface="Tahoma" pitchFamily="34" charset="0"/>
              </a:rPr>
              <a:t>Видання колективної монографії</a:t>
            </a:r>
            <a:r>
              <a:rPr lang="ru-RU">
                <a:solidFill>
                  <a:srgbClr val="000000"/>
                </a:solidFill>
                <a:latin typeface="Tahoma" pitchFamily="34" charset="0"/>
              </a:rPr>
              <a:t> </a:t>
            </a:r>
          </a:p>
          <a:p>
            <a:r>
              <a:rPr lang="uk-UA" b="1" i="1">
                <a:solidFill>
                  <a:srgbClr val="080808"/>
                </a:solidFill>
              </a:rPr>
              <a:t>“Інноваційне підприємництво у стратегії забезпечення конкурентоспроможної національної економіки”</a:t>
            </a:r>
            <a:r>
              <a:rPr lang="uk-UA">
                <a:solidFill>
                  <a:srgbClr val="080808"/>
                </a:solidFill>
              </a:rPr>
              <a:t> </a:t>
            </a:r>
            <a:r>
              <a:rPr lang="uk-UA" i="1" u="sng">
                <a:solidFill>
                  <a:srgbClr val="080808"/>
                </a:solidFill>
                <a:latin typeface="Tahoma" pitchFamily="34" charset="0"/>
              </a:rPr>
              <a:t>(частина 3).</a:t>
            </a:r>
            <a:endParaRPr lang="uk-UA" b="1" i="1" u="sng">
              <a:solidFill>
                <a:srgbClr val="080808"/>
              </a:solidFill>
            </a:endParaRPr>
          </a:p>
          <a:p>
            <a:pPr algn="ctr"/>
            <a:endParaRPr lang="ru-RU" b="1" i="1" u="sng">
              <a:solidFill>
                <a:srgbClr val="080808"/>
              </a:solidFill>
              <a:latin typeface="Tahoma" pitchFamily="34" charset="0"/>
            </a:endParaRPr>
          </a:p>
        </p:txBody>
      </p:sp>
      <p:pic>
        <p:nvPicPr>
          <p:cNvPr id="148484" name="Picture 17" descr="Owl with School Book PNG Clipart Image | LUCIULLA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176213"/>
            <a:ext cx="2008188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389" descr="Owl with School Book PNG Clipart Image | LUCIULLA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94563" y="4935538"/>
            <a:ext cx="1849437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5252" name="Group 388"/>
          <p:cNvGraphicFramePr>
            <a:graphicFrameLocks noGrp="1"/>
          </p:cNvGraphicFramePr>
          <p:nvPr>
            <p:ph/>
          </p:nvPr>
        </p:nvGraphicFramePr>
        <p:xfrm>
          <a:off x="381000" y="882650"/>
          <a:ext cx="8542338" cy="5364163"/>
        </p:xfrm>
        <a:graphic>
          <a:graphicData uri="http://schemas.openxmlformats.org/drawingml/2006/table">
            <a:tbl>
              <a:tblPr/>
              <a:tblGrid>
                <a:gridCol w="363538"/>
                <a:gridCol w="5605462"/>
                <a:gridCol w="2573338"/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Науковий семінар: «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Міжнародний трансфер технологій як чинник економічного зростання</a:t>
                      </a: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держави»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асистент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Когут М.В.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Науковий семінар: «Зворотна іпотека як ефективний фінансовий інструмент іпотечного ринку»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доц. Дуб А.Р.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Науковий семінар: «Інноваційні аспекти розвитку підприємницького потенціалу в регіональному вимірі»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асистент Круглякова В.В.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Науковий семінар із проблематики реалізації Програми прикордонного співробітництва «Європейський інструмент сусідства та партнерства»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доц. Тодощук А.В.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Круглий стіл: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Реалізація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митн</a:t>
                      </a: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ої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політик</a:t>
                      </a: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України в умовах поглиблення інтеграційних процесів"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доц. Голинський Ю.О.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Науковий семінар: «Напрями посилення розвитку підприємницьких процесів у національному господарстві»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асистент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Клепанчук О.Ю.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участі у Всеукраїнському Фестивалі науки – 2018 науковий семінар на тему: «Б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локування ризикових митних операцій</a:t>
                      </a: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доц. Тодощук А.В.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Круглий стіл: «Шляхи подолання проблем ведення бізнесу в Україні у часі економічних реформ»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доц. Сич О.А.</a:t>
                      </a:r>
                      <a:endParaRPr kumimoji="0" lang="uk-UA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5242" name="Text Box 378"/>
          <p:cNvSpPr txBox="1">
            <a:spLocks noChangeArrowheads="1"/>
          </p:cNvSpPr>
          <p:nvPr/>
        </p:nvSpPr>
        <p:spPr bwMode="auto">
          <a:xfrm>
            <a:off x="1165225" y="392113"/>
            <a:ext cx="70342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Організація кафедрою заходів наукового характеру у 2018 р.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6" name="Object 4"/>
          <p:cNvGraphicFramePr>
            <a:graphicFrameLocks noChangeAspect="1"/>
          </p:cNvGraphicFramePr>
          <p:nvPr>
            <p:ph/>
          </p:nvPr>
        </p:nvGraphicFramePr>
        <p:xfrm>
          <a:off x="1547813" y="1341438"/>
          <a:ext cx="7167562" cy="5156200"/>
        </p:xfrm>
        <a:graphic>
          <a:graphicData uri="http://schemas.openxmlformats.org/presentationml/2006/ole">
            <p:oleObj spid="_x0000_s8196" name="Диаграмма" r:id="rId3" imgW="8229687" imgH="5857829" progId="MSGraph.Chart.8">
              <p:embed followColorScheme="full"/>
            </p:oleObj>
          </a:graphicData>
        </a:graphic>
      </p:graphicFrame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92275" y="692150"/>
            <a:ext cx="5256213" cy="649288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2000" b="1" smtClean="0">
                <a:solidFill>
                  <a:srgbClr val="990000"/>
                </a:solidFill>
                <a:latin typeface="Times New Roman" pitchFamily="18" charset="0"/>
              </a:rPr>
              <a:t>Динаміка показників наукової роботи кафедри у розрізі наукових праць, од.</a:t>
            </a:r>
          </a:p>
        </p:txBody>
      </p:sp>
      <p:pic>
        <p:nvPicPr>
          <p:cNvPr id="8198" name="Picture 26" descr="Результат пошуку зображень за запитом &quot;сова пише мульт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52975"/>
            <a:ext cx="2484438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76" name="Object 4"/>
          <p:cNvGraphicFramePr>
            <a:graphicFrameLocks noChangeAspect="1"/>
          </p:cNvGraphicFramePr>
          <p:nvPr>
            <p:ph/>
          </p:nvPr>
        </p:nvGraphicFramePr>
        <p:xfrm>
          <a:off x="395288" y="1484313"/>
          <a:ext cx="7272337" cy="4864100"/>
        </p:xfrm>
        <a:graphic>
          <a:graphicData uri="http://schemas.openxmlformats.org/presentationml/2006/ole">
            <p:oleObj spid="_x0000_s105476" name="Диаграмма" r:id="rId3" imgW="8572512" imgH="5067193" progId="MSGraph.Chart.8">
              <p:embed/>
            </p:oleObj>
          </a:graphicData>
        </a:graphic>
      </p:graphicFrame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323850" y="476250"/>
            <a:ext cx="86248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uk-UA" sz="20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Наукові праці працівників кафедри </a:t>
            </a:r>
          </a:p>
          <a:p>
            <a:pPr algn="ctr">
              <a:defRPr/>
            </a:pPr>
            <a:r>
              <a:rPr lang="uk-UA" sz="20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у розрізі наукових публікацій за період 2016-2017 н.р.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8" name="Rectangle 4"/>
          <p:cNvSpPr>
            <a:spLocks noChangeArrowheads="1"/>
          </p:cNvSpPr>
          <p:nvPr/>
        </p:nvSpPr>
        <p:spPr bwMode="auto">
          <a:xfrm>
            <a:off x="250825" y="2327275"/>
            <a:ext cx="8642350" cy="399732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r>
              <a:rPr lang="uk-UA" b="1">
                <a:solidFill>
                  <a:srgbClr val="990000"/>
                </a:solidFill>
              </a:rPr>
              <a:t>                          </a:t>
            </a:r>
            <a:r>
              <a:rPr lang="uk-UA">
                <a:solidFill>
                  <a:srgbClr val="990000"/>
                </a:solidFill>
              </a:rPr>
              <a:t>За результатами наукової роботи викладачів кафедри                            </a:t>
            </a:r>
          </a:p>
          <a:p>
            <a:pPr indent="450850"/>
            <a:r>
              <a:rPr lang="uk-UA">
                <a:solidFill>
                  <a:srgbClr val="990000"/>
                </a:solidFill>
              </a:rPr>
              <a:t>                          видано колективну монографію: </a:t>
            </a:r>
          </a:p>
          <a:p>
            <a:pPr indent="450850"/>
            <a:r>
              <a:rPr lang="uk-UA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</a:t>
            </a:r>
          </a:p>
          <a:p>
            <a:pPr indent="450850"/>
            <a:r>
              <a:rPr lang="uk-UA" sz="2000" b="1">
                <a:solidFill>
                  <a:srgbClr val="004C00"/>
                </a:solidFill>
              </a:rPr>
              <a:t>«</a:t>
            </a:r>
            <a:r>
              <a:rPr lang="ru-RU" sz="2000" b="1">
                <a:solidFill>
                  <a:srgbClr val="004C00"/>
                </a:solidFill>
              </a:rPr>
              <a:t>Конкурентоспроможність національної економіки: фіскальні важелі та стимули»</a:t>
            </a:r>
            <a:r>
              <a:rPr lang="uk-UA" sz="2000" b="1">
                <a:solidFill>
                  <a:srgbClr val="004C00"/>
                </a:solidFill>
              </a:rPr>
              <a:t> (частина 2).</a:t>
            </a:r>
          </a:p>
          <a:p>
            <a:pPr indent="450850" algn="just"/>
            <a:r>
              <a:rPr lang="uk-UA">
                <a:solidFill>
                  <a:srgbClr val="990000"/>
                </a:solidFill>
              </a:rPr>
              <a:t>У виданні</a:t>
            </a:r>
            <a:r>
              <a:rPr lang="uk-UA">
                <a:solidFill>
                  <a:srgbClr val="800000"/>
                </a:solidFill>
              </a:rPr>
              <a:t> запропоновано стимули для посилення ефективності та конкурентоспроможності національної економіки з урахуванням фінансової стабільності та безпеки держави, розвитку антимонопольної та податкової політики в умовах посилення євроінтеграційних процесів. Наголошено на необхідності фіскальної консолідації в системі антикризових заходів макроекономічного регулювання та поєднанні фіскальних важелів для забезпечення постпромислового розвитку економіки; надано конкретні пропозиції щодо підвищення конкурентоздатності економіки з використанням фіскального інструментарію та інших методів державного регулювання.</a:t>
            </a:r>
          </a:p>
        </p:txBody>
      </p:sp>
      <p:sp>
        <p:nvSpPr>
          <p:cNvPr id="133126" name="Rectangle 6"/>
          <p:cNvSpPr>
            <a:spLocks noChangeArrowheads="1"/>
          </p:cNvSpPr>
          <p:nvPr/>
        </p:nvSpPr>
        <p:spPr bwMode="auto">
          <a:xfrm>
            <a:off x="2555875" y="188913"/>
            <a:ext cx="62642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Науково-дослідна тема кафедри</a:t>
            </a:r>
            <a:r>
              <a:rPr lang="uk-UA" sz="200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</a:p>
          <a:p>
            <a:pPr algn="ctr">
              <a:defRPr/>
            </a:pPr>
            <a:r>
              <a:rPr lang="uk-UA" sz="2000" b="1" i="1">
                <a:solidFill>
                  <a:srgbClr val="990000"/>
                </a:solidFill>
                <a:latin typeface="Tahoma" pitchFamily="34" charset="0"/>
              </a:rPr>
              <a:t>«Бюджетно-податкова політика </a:t>
            </a:r>
          </a:p>
          <a:p>
            <a:pPr algn="ctr">
              <a:defRPr/>
            </a:pPr>
            <a:r>
              <a:rPr lang="uk-UA" sz="2000" b="1" i="1">
                <a:solidFill>
                  <a:srgbClr val="990000"/>
                </a:solidFill>
                <a:latin typeface="Tahoma" pitchFamily="34" charset="0"/>
              </a:rPr>
              <a:t>активізації підприємництва у стратегії забезпечення конкурентоспроможності національної економіки» </a:t>
            </a:r>
          </a:p>
          <a:p>
            <a:pPr algn="ctr">
              <a:defRPr/>
            </a:pPr>
            <a:r>
              <a:rPr lang="uk-UA" sz="2000" b="1" i="1">
                <a:solidFill>
                  <a:srgbClr val="990000"/>
                </a:solidFill>
                <a:latin typeface="Tahoma" pitchFamily="34" charset="0"/>
              </a:rPr>
              <a:t>(</a:t>
            </a:r>
            <a:r>
              <a:rPr lang="ru-RU" sz="2000" b="1" i="1">
                <a:solidFill>
                  <a:srgbClr val="990000"/>
                </a:solidFill>
                <a:latin typeface="Tahoma" pitchFamily="34" charset="0"/>
              </a:rPr>
              <a:t>№0116U001657</a:t>
            </a:r>
            <a:r>
              <a:rPr lang="uk-UA" sz="2000" b="1" i="1">
                <a:solidFill>
                  <a:srgbClr val="990000"/>
                </a:solidFill>
                <a:latin typeface="Tahoma" pitchFamily="34" charset="0"/>
              </a:rPr>
              <a:t>, 2016 – 2020 рр.)</a:t>
            </a:r>
          </a:p>
        </p:txBody>
      </p:sp>
      <p:graphicFrame>
        <p:nvGraphicFramePr>
          <p:cNvPr id="106501" name="Object 5"/>
          <p:cNvGraphicFramePr>
            <a:graphicFrameLocks noChangeAspect="1"/>
          </p:cNvGraphicFramePr>
          <p:nvPr/>
        </p:nvGraphicFramePr>
        <p:xfrm>
          <a:off x="182563" y="165100"/>
          <a:ext cx="2117725" cy="3008313"/>
        </p:xfrm>
        <a:graphic>
          <a:graphicData uri="http://schemas.openxmlformats.org/presentationml/2006/ole">
            <p:oleObj spid="_x0000_s106501" name="Acrobat Document" r:id="rId3" imgW="4752849" imgH="6753198" progId="AcroExch.Document.7">
              <p:embed/>
            </p:oleObj>
          </a:graphicData>
        </a:graphic>
      </p:graphicFrame>
      <p:graphicFrame>
        <p:nvGraphicFramePr>
          <p:cNvPr id="106506" name="Object 10"/>
          <p:cNvGraphicFramePr>
            <a:graphicFrameLocks noChangeAspect="1"/>
          </p:cNvGraphicFramePr>
          <p:nvPr/>
        </p:nvGraphicFramePr>
        <p:xfrm>
          <a:off x="182563" y="165100"/>
          <a:ext cx="2117725" cy="3008313"/>
        </p:xfrm>
        <a:graphic>
          <a:graphicData uri="http://schemas.openxmlformats.org/presentationml/2006/ole">
            <p:oleObj spid="_x0000_s106506" name="Acrobat Document" r:id="rId4" imgW="4752849" imgH="6753198" progId="AcroExch.Document.7">
              <p:embed/>
            </p:oleObj>
          </a:graphicData>
        </a:graphic>
      </p:graphicFrame>
      <p:graphicFrame>
        <p:nvGraphicFramePr>
          <p:cNvPr id="106507" name="Object 11"/>
          <p:cNvGraphicFramePr>
            <a:graphicFrameLocks noChangeAspect="1"/>
          </p:cNvGraphicFramePr>
          <p:nvPr/>
        </p:nvGraphicFramePr>
        <p:xfrm>
          <a:off x="182563" y="165100"/>
          <a:ext cx="2117725" cy="3008313"/>
        </p:xfrm>
        <a:graphic>
          <a:graphicData uri="http://schemas.openxmlformats.org/presentationml/2006/ole">
            <p:oleObj spid="_x0000_s106507" name="Acrobat Document" r:id="rId5" imgW="4752849" imgH="6753198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5"/>
          <p:cNvSpPr>
            <a:spLocks noChangeArrowheads="1"/>
          </p:cNvSpPr>
          <p:nvPr/>
        </p:nvSpPr>
        <p:spPr bwMode="auto">
          <a:xfrm>
            <a:off x="179388" y="153988"/>
            <a:ext cx="8964612" cy="6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ctr"/>
            <a:r>
              <a:rPr lang="uk-UA" sz="1400" b="1">
                <a:solidFill>
                  <a:srgbClr val="800000"/>
                </a:solidFill>
              </a:rPr>
              <a:t>Зміст монографії</a:t>
            </a:r>
          </a:p>
          <a:p>
            <a:pPr marL="342900" indent="-342900" algn="ctr"/>
            <a:r>
              <a:rPr lang="uk-UA" sz="1400" b="1">
                <a:solidFill>
                  <a:srgbClr val="800000"/>
                </a:solidFill>
              </a:rPr>
              <a:t>Розділ 1. Теоретична концептуалізація конкурентоспроможності </a:t>
            </a:r>
          </a:p>
          <a:p>
            <a:pPr marL="342900" indent="-342900" algn="ctr"/>
            <a:r>
              <a:rPr lang="uk-UA" sz="1400" b="1">
                <a:solidFill>
                  <a:srgbClr val="800000"/>
                </a:solidFill>
              </a:rPr>
              <a:t>національної економіки України</a:t>
            </a:r>
            <a:endParaRPr lang="uk-UA" sz="1400">
              <a:solidFill>
                <a:srgbClr val="800000"/>
              </a:solidFill>
            </a:endParaRPr>
          </a:p>
          <a:p>
            <a:pPr marL="800100" lvl="1" indent="-342900"/>
            <a:r>
              <a:rPr lang="uk-UA" sz="1400">
                <a:solidFill>
                  <a:srgbClr val="800000"/>
                </a:solidFill>
              </a:rPr>
              <a:t>1.1. Фіскальна політика держави у забезпеченні економічної конкурентоспроможності  </a:t>
            </a:r>
          </a:p>
          <a:p>
            <a:pPr marL="800100" lvl="1" indent="-342900"/>
            <a:r>
              <a:rPr lang="uk-UA" sz="1400">
                <a:solidFill>
                  <a:srgbClr val="800000"/>
                </a:solidFill>
              </a:rPr>
              <a:t>1.2. Теоретичний базис податкової компоненти у формуванні конкурентоспроможної економіки </a:t>
            </a:r>
          </a:p>
          <a:p>
            <a:pPr marL="800100" lvl="1" indent="-342900"/>
            <a:r>
              <a:rPr lang="uk-UA" sz="1400">
                <a:solidFill>
                  <a:srgbClr val="800000"/>
                </a:solidFill>
              </a:rPr>
              <a:t>1.3. Доходи державного бюджету в системі фіскального регулювання рівня економічної безпеки держави</a:t>
            </a:r>
            <a:endParaRPr lang="uk-UA" sz="1400" b="1">
              <a:solidFill>
                <a:srgbClr val="800000"/>
              </a:solidFill>
            </a:endParaRPr>
          </a:p>
          <a:p>
            <a:pPr marL="342900" indent="-342900" algn="ctr"/>
            <a:r>
              <a:rPr lang="uk-UA" sz="1400" b="1">
                <a:solidFill>
                  <a:srgbClr val="800000"/>
                </a:solidFill>
              </a:rPr>
              <a:t>Розділ 2 Моніторинг ефективності конкурентоспроможності національної економіки</a:t>
            </a:r>
            <a:endParaRPr lang="uk-UA" sz="1400">
              <a:solidFill>
                <a:srgbClr val="800000"/>
              </a:solidFill>
            </a:endParaRPr>
          </a:p>
          <a:p>
            <a:pPr marL="342900" indent="-342900"/>
            <a:r>
              <a:rPr lang="uk-UA" sz="1400">
                <a:solidFill>
                  <a:srgbClr val="800000"/>
                </a:solidFill>
              </a:rPr>
              <a:t>2.1. Оцінка диспропорційності галузевого розвитку підприємництва у державному секторі національної економіки</a:t>
            </a:r>
          </a:p>
          <a:p>
            <a:pPr marL="342900" indent="-342900"/>
            <a:r>
              <a:rPr lang="uk-UA" sz="1400">
                <a:solidFill>
                  <a:srgbClr val="800000"/>
                </a:solidFill>
              </a:rPr>
              <a:t>2.2. Ефективність грошово-кредитного та валютного ринків у забезпеченні конкурентоспроможності економіки України</a:t>
            </a:r>
          </a:p>
          <a:p>
            <a:pPr marL="342900" indent="-342900"/>
            <a:r>
              <a:rPr lang="uk-UA" sz="1400">
                <a:solidFill>
                  <a:srgbClr val="800000"/>
                </a:solidFill>
              </a:rPr>
              <a:t>2.3. Діагностика конкурентоспроможності фондового ринку</a:t>
            </a:r>
          </a:p>
          <a:p>
            <a:pPr marL="342900" indent="-342900"/>
            <a:r>
              <a:rPr lang="uk-UA" sz="1400">
                <a:solidFill>
                  <a:srgbClr val="800000"/>
                </a:solidFill>
              </a:rPr>
              <a:t>2.4. Вдосконалення експортної складової торговельної політики України в умовах євроінтеграційного співробітництва</a:t>
            </a:r>
            <a:endParaRPr lang="uk-UA" sz="1400" b="1">
              <a:solidFill>
                <a:srgbClr val="800000"/>
              </a:solidFill>
            </a:endParaRPr>
          </a:p>
          <a:p>
            <a:pPr marL="342900" indent="-342900" algn="ctr"/>
            <a:r>
              <a:rPr lang="uk-UA" sz="1400" b="1">
                <a:solidFill>
                  <a:srgbClr val="800000"/>
                </a:solidFill>
              </a:rPr>
              <a:t>Розділ 3. Стратегічні орієнтири управління розвитком</a:t>
            </a:r>
            <a:r>
              <a:rPr lang="uk-UA" sz="1400" b="1" i="1">
                <a:solidFill>
                  <a:srgbClr val="800000"/>
                </a:solidFill>
              </a:rPr>
              <a:t> </a:t>
            </a:r>
            <a:r>
              <a:rPr lang="uk-UA" sz="1400" b="1">
                <a:solidFill>
                  <a:srgbClr val="800000"/>
                </a:solidFill>
              </a:rPr>
              <a:t>підприємництва </a:t>
            </a:r>
          </a:p>
          <a:p>
            <a:pPr marL="342900" indent="-342900" algn="ctr"/>
            <a:r>
              <a:rPr lang="uk-UA" sz="1400" b="1">
                <a:solidFill>
                  <a:srgbClr val="800000"/>
                </a:solidFill>
              </a:rPr>
              <a:t>в сучасних соціально-економічних реаліях</a:t>
            </a:r>
            <a:endParaRPr lang="uk-UA" sz="1400">
              <a:solidFill>
                <a:srgbClr val="800000"/>
              </a:solidFill>
            </a:endParaRPr>
          </a:p>
          <a:p>
            <a:pPr marL="342900" indent="-342900"/>
            <a:r>
              <a:rPr lang="uk-UA" sz="1400">
                <a:solidFill>
                  <a:srgbClr val="800000"/>
                </a:solidFill>
              </a:rPr>
              <a:t>3.1. Напрями формування конкурентоспроможного підприємницького середовища в Україні</a:t>
            </a:r>
          </a:p>
          <a:p>
            <a:pPr marL="342900" indent="-342900"/>
            <a:r>
              <a:rPr lang="uk-UA" sz="1400">
                <a:solidFill>
                  <a:srgbClr val="800000"/>
                </a:solidFill>
              </a:rPr>
              <a:t>3.2. Механізми управління рівнем внутрішньої конкурентоспроможності підприємств</a:t>
            </a:r>
          </a:p>
          <a:p>
            <a:pPr marL="342900" indent="-342900"/>
            <a:r>
              <a:rPr lang="uk-UA" sz="1400">
                <a:solidFill>
                  <a:srgbClr val="800000"/>
                </a:solidFill>
              </a:rPr>
              <a:t>3.3. Удосконалення державних фінансових механізмів регулювання малого підприємництва</a:t>
            </a:r>
          </a:p>
          <a:p>
            <a:pPr marL="342900" indent="-342900"/>
            <a:r>
              <a:rPr lang="uk-UA" sz="1400">
                <a:solidFill>
                  <a:srgbClr val="800000"/>
                </a:solidFill>
              </a:rPr>
              <a:t>3.4. Фінансова політика стимулювання конкуренції в системі підприємництва</a:t>
            </a:r>
            <a:endParaRPr lang="uk-UA" sz="1400" b="1">
              <a:solidFill>
                <a:srgbClr val="800000"/>
              </a:solidFill>
            </a:endParaRPr>
          </a:p>
          <a:p>
            <a:pPr marL="342900" indent="-342900" algn="ctr"/>
            <a:r>
              <a:rPr lang="uk-UA" sz="1400" b="1">
                <a:solidFill>
                  <a:srgbClr val="800000"/>
                </a:solidFill>
              </a:rPr>
              <a:t>Розділ 4. Стимули розвитку конкурентоспроможної національної економіки</a:t>
            </a:r>
            <a:endParaRPr lang="uk-UA" sz="1400">
              <a:solidFill>
                <a:srgbClr val="800000"/>
              </a:solidFill>
            </a:endParaRPr>
          </a:p>
          <a:p>
            <a:pPr marL="342900" indent="-342900"/>
            <a:r>
              <a:rPr lang="uk-UA" sz="1400">
                <a:solidFill>
                  <a:srgbClr val="800000"/>
                </a:solidFill>
              </a:rPr>
              <a:t>4.1. Забезпечення фінансової стабільності та конкурентоспроможності української економіки </a:t>
            </a:r>
          </a:p>
          <a:p>
            <a:pPr marL="342900" indent="-342900"/>
            <a:r>
              <a:rPr lang="uk-UA" sz="1400">
                <a:solidFill>
                  <a:srgbClr val="800000"/>
                </a:solidFill>
              </a:rPr>
              <a:t>4.2. Антимонопольна політика держави і розвиток конкуренції в Україні</a:t>
            </a:r>
          </a:p>
          <a:p>
            <a:pPr marL="342900" indent="-342900"/>
            <a:r>
              <a:rPr lang="uk-UA" sz="1400">
                <a:solidFill>
                  <a:srgbClr val="800000"/>
                </a:solidFill>
              </a:rPr>
              <a:t>4.3. Євроінтеграційний контекст формування конкурентоспроможності національної економіки </a:t>
            </a:r>
            <a:endParaRPr lang="uk-UA" sz="1400" b="1">
              <a:solidFill>
                <a:srgbClr val="800000"/>
              </a:solidFill>
            </a:endParaRPr>
          </a:p>
          <a:p>
            <a:pPr marL="342900" indent="-342900" algn="ctr"/>
            <a:r>
              <a:rPr lang="uk-UA" sz="1400" b="1">
                <a:solidFill>
                  <a:srgbClr val="800000"/>
                </a:solidFill>
              </a:rPr>
              <a:t>Розділ 5. Фіскальний інструментарій забезпечення конкурентоспроможності </a:t>
            </a:r>
          </a:p>
          <a:p>
            <a:pPr marL="342900" indent="-342900" algn="ctr"/>
            <a:r>
              <a:rPr lang="uk-UA" sz="1400" b="1">
                <a:solidFill>
                  <a:srgbClr val="800000"/>
                </a:solidFill>
              </a:rPr>
              <a:t>економіки України</a:t>
            </a:r>
            <a:endParaRPr lang="uk-UA" sz="1400">
              <a:solidFill>
                <a:srgbClr val="800000"/>
              </a:solidFill>
            </a:endParaRPr>
          </a:p>
          <a:p>
            <a:pPr marL="342900" indent="-342900"/>
            <a:r>
              <a:rPr lang="uk-UA" sz="1400">
                <a:solidFill>
                  <a:srgbClr val="800000"/>
                </a:solidFill>
              </a:rPr>
              <a:t>5.1. Інструментарій фіскальної консолідації в системі антикризових заходів макроекономічного регулювання</a:t>
            </a:r>
          </a:p>
          <a:p>
            <a:pPr marL="342900" indent="-342900"/>
            <a:r>
              <a:rPr lang="uk-UA" sz="1400">
                <a:solidFill>
                  <a:srgbClr val="800000"/>
                </a:solidFill>
              </a:rPr>
              <a:t>5.2. Формування національної системи непрямого оподаткування в умовах євроінтеграції</a:t>
            </a:r>
          </a:p>
          <a:p>
            <a:pPr marL="800100" lvl="1" indent="-342900"/>
            <a:r>
              <a:rPr lang="uk-UA" sz="1400">
                <a:solidFill>
                  <a:srgbClr val="800000"/>
                </a:solidFill>
              </a:rPr>
              <a:t>5.3. Фіскальні важелі фінансового забезпечення розвитку постпромислових територій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260350"/>
            <a:ext cx="8893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6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ОКРЕМІ РОЗРОБКИ,  ЯКІ ВПРОВАДЖЕНО ПРАЦІВНИКАМИ КАФЕДРИ </a:t>
            </a:r>
          </a:p>
          <a:p>
            <a:pPr algn="ctr">
              <a:defRPr/>
            </a:pPr>
            <a:r>
              <a:rPr lang="uk-UA" sz="16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 МЕЖАМИ  УНІВЕРСИТЕТУ</a:t>
            </a:r>
          </a:p>
        </p:txBody>
      </p:sp>
      <p:graphicFrame>
        <p:nvGraphicFramePr>
          <p:cNvPr id="138365" name="Group 125"/>
          <p:cNvGraphicFramePr>
            <a:graphicFrameLocks noGrp="1"/>
          </p:cNvGraphicFramePr>
          <p:nvPr>
            <p:ph/>
          </p:nvPr>
        </p:nvGraphicFramePr>
        <p:xfrm>
          <a:off x="250825" y="836613"/>
          <a:ext cx="8642350" cy="5513387"/>
        </p:xfrm>
        <a:graphic>
          <a:graphicData uri="http://schemas.openxmlformats.org/drawingml/2006/table">
            <a:tbl>
              <a:tblPr/>
              <a:tblGrid>
                <a:gridCol w="433388"/>
                <a:gridCol w="6480175"/>
                <a:gridCol w="1728787"/>
              </a:tblGrid>
              <a:tr h="246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з/п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Показники, які характеризують рівень отриманого наукового результату; переваги над аналогами, економічний, соціальний ефект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Місце впровадження 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За рахунок імплементації у практичну діяльність підприємства наукових розробок підвищено ефективність управління витратами та адаптивність підприємства до зміни умов зовнішнього і внутрішнього середовища комерційної господарської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діяльності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.</a:t>
                      </a:r>
                      <a:endParaRPr kumimoji="0" 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«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Фірма Т.С.Б.»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м. Трускавець</a:t>
                      </a:r>
                      <a:endParaRPr kumimoji="0" 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Підготовка перспективних планів розвитку Львівської області</a:t>
                      </a: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ЛОДА, Департамент внутрішньої та інформполітики</a:t>
                      </a:r>
                      <a:endParaRPr kumimoji="0" lang="uk-UA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Розроблений науково-методичний підхід до інтегральної оцінки загального рівня фіскального навантаження на платників податків – суб’єктів малого бізнесу в контексті оптимізації об’єктів і джерел оподаткування з метою запобігання додатковому вилученню оборотного капіталу фірм, підприємств на виконання податкових зобов’язань шляхом реструктуризації системи податків, зборів, платежів, що відносяться на валові витрати</a:t>
                      </a: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Спілка споживчих товариств Львівської області</a:t>
                      </a: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Обґрунтовано доцільність підвищення пенсійного віку для обох статей, починаючи з 2022 р., що дасть змогу не тільки значно покращити фінансовий стан Пенсійного фонду України, а й забезпечити збалансованість бюджету у близькій перспективі та його профіцит до 2045 р.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Головне управління ПФУ у Львівській області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Розроблення заходів, спрямованих на подолання та попередження виплати заробітної плати в «конвертах»</a:t>
                      </a: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ГУ ДФС України у Тернопільській області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Розроблення заходів, спрямованих на посилення принципу адресності соціальної допомоги, реформування системи соціального захисту населення в контексті подолання бідності в Україні</a:t>
                      </a: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Управління соціального обслуговування та захисту населення Департаменту соціального захисту населення ЛОДА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8580" name="Picture 126" descr="ima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21388"/>
            <a:ext cx="3048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229600" cy="1384300"/>
          </a:xfrm>
        </p:spPr>
        <p:txBody>
          <a:bodyPr/>
          <a:lstStyle/>
          <a:p>
            <a:pPr algn="ctr"/>
            <a:r>
              <a:rPr lang="uk-UA" sz="2000" b="1" smtClean="0">
                <a:solidFill>
                  <a:srgbClr val="800000"/>
                </a:solidFill>
                <a:effectLst/>
              </a:rPr>
              <a:t>Захищені дисертації співробітниками кафедри:</a:t>
            </a:r>
          </a:p>
        </p:txBody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381635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uk-UA" sz="1800" smtClean="0">
                <a:solidFill>
                  <a:srgbClr val="990000"/>
                </a:solidFill>
                <a:effectLst/>
                <a:latin typeface="Times New Roman" pitchFamily="18" charset="0"/>
              </a:rPr>
              <a:t>1. Податкове регулювання малого бізнесу в трансформаційній економіці України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uk-UA" sz="1800" smtClean="0">
                <a:solidFill>
                  <a:srgbClr val="990000"/>
                </a:solidFill>
                <a:effectLst/>
                <a:latin typeface="Times New Roman" pitchFamily="18" charset="0"/>
              </a:rPr>
              <a:t>доцент кафедри державних та місцевих фінансів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uk-UA" sz="1800" b="1" smtClean="0">
                <a:solidFill>
                  <a:srgbClr val="990000"/>
                </a:solidFill>
                <a:effectLst/>
                <a:latin typeface="Times New Roman" pitchFamily="18" charset="0"/>
              </a:rPr>
              <a:t>Клепанчук Ольга Юріївна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uk-UA" sz="1800" smtClean="0">
                <a:solidFill>
                  <a:srgbClr val="990000"/>
                </a:solidFill>
                <a:effectLst/>
                <a:latin typeface="Times New Roman" pitchFamily="18" charset="0"/>
              </a:rPr>
              <a:t>(дисертація на здобуття наукового ступеня кандидата економічних наук)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uk-UA" sz="1800" smtClean="0">
              <a:solidFill>
                <a:srgbClr val="990000"/>
              </a:solidFill>
              <a:effectLst/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uk-UA" sz="1800" smtClean="0">
                <a:solidFill>
                  <a:srgbClr val="990000"/>
                </a:solidFill>
                <a:effectLst/>
                <a:latin typeface="Times New Roman" pitchFamily="18" charset="0"/>
              </a:rPr>
              <a:t>2. Міжнародний трансфер технологій як чинник економічного зростання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uk-UA" sz="1800" smtClean="0">
                <a:solidFill>
                  <a:srgbClr val="990000"/>
                </a:solidFill>
                <a:effectLst/>
                <a:latin typeface="Times New Roman" pitchFamily="18" charset="0"/>
              </a:rPr>
              <a:t>асистент кафедри державних та місцевих фінансів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uk-UA" sz="1800" b="1" smtClean="0">
                <a:solidFill>
                  <a:srgbClr val="990000"/>
                </a:solidFill>
                <a:effectLst/>
                <a:latin typeface="Times New Roman" pitchFamily="18" charset="0"/>
              </a:rPr>
              <a:t>Когут Мар’яна Володимирівна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uk-UA" sz="1800" smtClean="0">
                <a:solidFill>
                  <a:srgbClr val="990000"/>
                </a:solidFill>
                <a:effectLst/>
                <a:latin typeface="Times New Roman" pitchFamily="18" charset="0"/>
              </a:rPr>
              <a:t>(дисертація на здобуття наукового ступеня кандидата економічних наук)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uk-UA" sz="2400" b="1" smtClean="0">
              <a:solidFill>
                <a:srgbClr val="800000"/>
              </a:solidFill>
              <a:effectLst/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uk-UA" sz="2000" b="1" smtClean="0">
                <a:solidFill>
                  <a:srgbClr val="800000"/>
                </a:solidFill>
                <a:effectLst/>
                <a:latin typeface="Times New Roman" pitchFamily="18" charset="0"/>
              </a:rPr>
              <a:t>Захищені дисертації аспірантами кафедри: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uk-UA" sz="800" smtClean="0">
              <a:solidFill>
                <a:srgbClr val="990000"/>
              </a:solidFill>
              <a:effectLst/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uk-UA" sz="1800" smtClean="0">
                <a:solidFill>
                  <a:srgbClr val="990000"/>
                </a:solidFill>
                <a:effectLst/>
                <a:latin typeface="Times New Roman" pitchFamily="18" charset="0"/>
              </a:rPr>
              <a:t>«Організаційно-економічний механізм стимулювання розвитку підприємництва в державному секторі економіки України»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uk-UA" sz="1800" b="1" smtClean="0">
                <a:solidFill>
                  <a:srgbClr val="990000"/>
                </a:solidFill>
                <a:effectLst/>
                <a:latin typeface="Times New Roman" pitchFamily="18" charset="0"/>
              </a:rPr>
              <a:t>Старух Анни Ігорівна (науковий керівник проф. Ситник Н,С.)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800" smtClean="0">
                <a:solidFill>
                  <a:srgbClr val="990000"/>
                </a:solidFill>
                <a:effectLst/>
                <a:latin typeface="Times New Roman" pitchFamily="18" charset="0"/>
              </a:rPr>
              <a:t>       (дисертація на здобуття наукового ступеня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800" smtClean="0">
                <a:solidFill>
                  <a:srgbClr val="990000"/>
                </a:solidFill>
                <a:effectLst/>
                <a:latin typeface="Times New Roman" pitchFamily="18" charset="0"/>
              </a:rPr>
              <a:t>       кандидата економічних наук)</a:t>
            </a:r>
          </a:p>
        </p:txBody>
      </p:sp>
      <p:pic>
        <p:nvPicPr>
          <p:cNvPr id="109571" name="Picture 4" descr="ima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5353050"/>
            <a:ext cx="30480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7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7050" y="0"/>
            <a:ext cx="20669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2400" smtClean="0">
                <a:solidFill>
                  <a:srgbClr val="990000"/>
                </a:solidFill>
              </a:rPr>
              <a:t/>
            </a:r>
            <a:br>
              <a:rPr lang="uk-UA" sz="2400" smtClean="0">
                <a:solidFill>
                  <a:srgbClr val="990000"/>
                </a:solidFill>
              </a:rPr>
            </a:br>
            <a:r>
              <a:rPr lang="uk-UA" sz="2400" smtClean="0">
                <a:solidFill>
                  <a:srgbClr val="990000"/>
                </a:solidFill>
              </a:rPr>
              <a:t/>
            </a:r>
            <a:br>
              <a:rPr lang="uk-UA" sz="2400" smtClean="0">
                <a:solidFill>
                  <a:srgbClr val="990000"/>
                </a:solidFill>
              </a:rPr>
            </a:br>
            <a:r>
              <a:rPr lang="uk-UA" sz="2400" smtClean="0">
                <a:solidFill>
                  <a:srgbClr val="990000"/>
                </a:solidFill>
              </a:rPr>
              <a:t/>
            </a:r>
            <a:br>
              <a:rPr lang="uk-UA" sz="2400" smtClean="0">
                <a:solidFill>
                  <a:srgbClr val="990000"/>
                </a:solidFill>
              </a:rPr>
            </a:br>
            <a:r>
              <a:rPr lang="uk-UA" sz="2400" smtClean="0">
                <a:solidFill>
                  <a:srgbClr val="990000"/>
                </a:solidFill>
              </a:rPr>
              <a:t/>
            </a:r>
            <a:br>
              <a:rPr lang="uk-UA" sz="2400" smtClean="0">
                <a:solidFill>
                  <a:srgbClr val="990000"/>
                </a:solidFill>
              </a:rPr>
            </a:br>
            <a:r>
              <a:rPr lang="uk-UA" sz="2400" smtClean="0">
                <a:solidFill>
                  <a:srgbClr val="990000"/>
                </a:solidFill>
              </a:rPr>
              <a:t>Міжкафедральний </a:t>
            </a:r>
            <a:br>
              <a:rPr lang="uk-UA" sz="2400" smtClean="0">
                <a:solidFill>
                  <a:srgbClr val="990000"/>
                </a:solidFill>
              </a:rPr>
            </a:br>
            <a:r>
              <a:rPr lang="uk-UA" sz="2400" smtClean="0">
                <a:solidFill>
                  <a:srgbClr val="990000"/>
                </a:solidFill>
              </a:rPr>
              <a:t>науковий семінар (квітень 2017 р.)</a:t>
            </a:r>
            <a:r>
              <a:rPr lang="uk-UA" sz="2000" smtClean="0">
                <a:solidFill>
                  <a:srgbClr val="990000"/>
                </a:solidFill>
              </a:rPr>
              <a:t/>
            </a:r>
            <a:br>
              <a:rPr lang="uk-UA" sz="2000" smtClean="0">
                <a:solidFill>
                  <a:srgbClr val="990000"/>
                </a:solidFill>
              </a:rPr>
            </a:br>
            <a:r>
              <a:rPr lang="uk-UA" sz="1000" smtClean="0">
                <a:solidFill>
                  <a:srgbClr val="990000"/>
                </a:solidFill>
              </a:rPr>
              <a:t> </a:t>
            </a:r>
            <a:br>
              <a:rPr lang="uk-UA" sz="1000" smtClean="0">
                <a:solidFill>
                  <a:srgbClr val="990000"/>
                </a:solidFill>
              </a:rPr>
            </a:br>
            <a:r>
              <a:rPr lang="uk-UA" sz="1000" smtClean="0">
                <a:solidFill>
                  <a:srgbClr val="990000"/>
                </a:solidFill>
              </a:rPr>
              <a:t/>
            </a:r>
            <a:br>
              <a:rPr lang="uk-UA" sz="1000" smtClean="0">
                <a:solidFill>
                  <a:srgbClr val="990000"/>
                </a:solidFill>
              </a:rPr>
            </a:br>
            <a:r>
              <a:rPr lang="uk-UA" sz="2000" smtClean="0">
                <a:solidFill>
                  <a:srgbClr val="990000"/>
                </a:solidFill>
              </a:rPr>
              <a:t>«</a:t>
            </a:r>
            <a:r>
              <a:rPr lang="uk-UA" sz="2000" b="1" smtClean="0">
                <a:solidFill>
                  <a:srgbClr val="800000"/>
                </a:solidFill>
              </a:rPr>
              <a:t>Реформування непрямого оподаткування в Україні в умовах інтеграції до ЄС</a:t>
            </a:r>
            <a:r>
              <a:rPr lang="uk-UA" sz="2000" smtClean="0">
                <a:solidFill>
                  <a:srgbClr val="990000"/>
                </a:solidFill>
              </a:rPr>
              <a:t>»</a:t>
            </a: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0825" y="2708275"/>
            <a:ext cx="8893175" cy="3322638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endParaRPr lang="uk-UA" sz="8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>
              <a:buFontTx/>
              <a:buNone/>
              <a:defRPr/>
            </a:pPr>
            <a:r>
              <a:rPr lang="uk-UA" sz="2000" smtClean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 дисертаційній роботі </a:t>
            </a:r>
            <a:r>
              <a:rPr lang="uk-UA" sz="2000" b="1" smtClean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Ярош Марти Володимирівни</a:t>
            </a:r>
            <a:r>
              <a:rPr lang="uk-UA" sz="2000" smtClean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яка виконана на кафедрі державних та місцевих фінансів Львівського національного університету ім. І. Франка та подається до захисту на здобуття наукового ступеня кандидата економічних наук за спеціальністю 08.00.08 – гроші, фінанси і кредит</a:t>
            </a:r>
          </a:p>
          <a:p>
            <a:pPr algn="ctr" eaLnBrk="1" hangingPunct="1">
              <a:buFontTx/>
              <a:buNone/>
              <a:defRPr/>
            </a:pPr>
            <a:r>
              <a:rPr lang="uk-UA" sz="2000" smtClean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(науковий керівник д.е.н., доц. Ярема Я.Р.)</a:t>
            </a:r>
          </a:p>
        </p:txBody>
      </p:sp>
      <p:pic>
        <p:nvPicPr>
          <p:cNvPr id="110596" name="Picture 6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38675"/>
            <a:ext cx="20669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2619</TotalTime>
  <Words>1732</Words>
  <Application>Microsoft Office PowerPoint</Application>
  <PresentationFormat>Экран (4:3)</PresentationFormat>
  <Paragraphs>240</Paragraphs>
  <Slides>21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Times New Roman</vt:lpstr>
      <vt:lpstr>Arial</vt:lpstr>
      <vt:lpstr>Tahoma</vt:lpstr>
      <vt:lpstr>Wingdings</vt:lpstr>
      <vt:lpstr>Океан</vt:lpstr>
      <vt:lpstr>Океан</vt:lpstr>
      <vt:lpstr>Диаграмма</vt:lpstr>
      <vt:lpstr>Acrobat Document</vt:lpstr>
      <vt:lpstr>Visio</vt:lpstr>
      <vt:lpstr>  </vt:lpstr>
      <vt:lpstr>Слайд 2</vt:lpstr>
      <vt:lpstr>Динаміка показників наукової роботи кафедри у розрізі наукових праць, од.</vt:lpstr>
      <vt:lpstr>Слайд 4</vt:lpstr>
      <vt:lpstr>Слайд 5</vt:lpstr>
      <vt:lpstr>Слайд 6</vt:lpstr>
      <vt:lpstr>Слайд 7</vt:lpstr>
      <vt:lpstr>Захищені дисертації співробітниками кафедри:</vt:lpstr>
      <vt:lpstr>    Міжкафедральний  науковий семінар (квітень 2017 р.)    «Реформування непрямого оподаткування в Україні в умовах інтеграції до ЄС»</vt:lpstr>
      <vt:lpstr>Участь студентів у міжнародних  заходах і програмах  (опубліковано тези)</vt:lpstr>
      <vt:lpstr>На кафедрі державних та місцевих фінансів  функціонують 3 студентські наукові гуртки: </vt:lpstr>
      <vt:lpstr>Участь працівників кафедри у програмах обміну науковим досвідом:</vt:lpstr>
      <vt:lpstr>Слайд 13</vt:lpstr>
      <vt:lpstr>Слайд 14</vt:lpstr>
      <vt:lpstr>Слайд 15</vt:lpstr>
      <vt:lpstr>Слайд 16</vt:lpstr>
      <vt:lpstr>Слайд 17</vt:lpstr>
      <vt:lpstr>Бази практики у 2017-2018 н.р.</vt:lpstr>
      <vt:lpstr>Слайд 19</vt:lpstr>
      <vt:lpstr>Плани та завдання на 2018 р.</vt:lpstr>
      <vt:lpstr>Слайд 21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кафедри державних та місцевих фінансів</dc:title>
  <dc:creator>tera</dc:creator>
  <cp:lastModifiedBy>tera</cp:lastModifiedBy>
  <cp:revision>77</cp:revision>
  <dcterms:created xsi:type="dcterms:W3CDTF">2016-05-18T07:32:21Z</dcterms:created>
  <dcterms:modified xsi:type="dcterms:W3CDTF">2018-02-02T12:28:40Z</dcterms:modified>
</cp:coreProperties>
</file>