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1" r:id="rId2"/>
    <p:sldId id="258" r:id="rId3"/>
    <p:sldId id="303" r:id="rId4"/>
    <p:sldId id="304" r:id="rId5"/>
    <p:sldId id="305" r:id="rId6"/>
    <p:sldId id="302" r:id="rId7"/>
    <p:sldId id="284" r:id="rId8"/>
    <p:sldId id="300" r:id="rId9"/>
    <p:sldId id="301" r:id="rId10"/>
    <p:sldId id="307" r:id="rId11"/>
    <p:sldId id="293" r:id="rId12"/>
    <p:sldId id="261" r:id="rId13"/>
    <p:sldId id="299" r:id="rId14"/>
    <p:sldId id="265" r:id="rId15"/>
    <p:sldId id="291" r:id="rId16"/>
    <p:sldId id="29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14985-3772-45E1-9A9F-A99E26F4A105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138D-2FD6-4931-9716-0B62F7CFE6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138D-2FD6-4931-9716-0B62F7CFE61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6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4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5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8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7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3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8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3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57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7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13.07.2017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37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.lnu.edu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financial.lnu.edu.ua/admission/specializa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6112"/>
            <a:ext cx="6552728" cy="1472184"/>
          </a:xfrm>
        </p:spPr>
        <p:txBody>
          <a:bodyPr>
            <a:normAutofit fontScale="90000"/>
          </a:bodyPr>
          <a:lstStyle/>
          <a:p>
            <a:r>
              <a:rPr lang="vi-VN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ЛЬВІВСЬКИЙ НАЦІОНАЛЬНИЙ УНІВЕРСИТЕТ 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vi-VN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ІМЕНІ ІВАНА ФРАНКА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ФАКУЛЬТЕТ УПРАВЛІННЯ ФІНАНСАМИ ТА БІЗНЕСУ</a:t>
            </a:r>
            <a:r>
              <a:rPr lang="uk-UA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endParaRPr lang="uk-UA" sz="2000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n-ea"/>
              <a:cs typeface="Arial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12753" y="1052736"/>
            <a:ext cx="6408712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uk-UA" sz="1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СПЕЦІАЛІЗАЦІї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</a:t>
            </a:r>
            <a:r>
              <a:rPr lang="uk-UA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r"/>
            <a:r>
              <a:rPr lang="ru-RU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ФІНАНСИ, МИТНА </a:t>
            </a:r>
            <a:r>
              <a:rPr 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ПОДАТКОВА СПРАВА</a:t>
            </a:r>
          </a:p>
          <a:p>
            <a:pPr algn="r"/>
            <a:r>
              <a:rPr lang="uk-UA" sz="1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ФІНАНСАМИ ТА ПРАВОВЕ ЗАБЕЗПЕЧЕННЯ БІЗНЕСУ</a:t>
            </a:r>
          </a:p>
          <a:p>
            <a:pPr lvl="0" algn="r"/>
            <a:r>
              <a:rPr lang="uk-UA" sz="15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СПЕЦІАЛЬНІСТЬ</a:t>
            </a:r>
            <a:r>
              <a:rPr lang="uk-UA" sz="15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</a:p>
          <a:p>
            <a:pPr lvl="0" algn="r"/>
            <a:r>
              <a:rPr lang="uk-UA" sz="1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Фінанси, банківська справа та страхування</a:t>
            </a:r>
          </a:p>
          <a:p>
            <a:pPr algn="r"/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r"/>
            <a:endParaRPr lang="uk-UA" sz="2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r"/>
            <a:endParaRPr lang="uk-UA" sz="2200" i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dirty="0"/>
          </a:p>
        </p:txBody>
      </p:sp>
      <p:pic>
        <p:nvPicPr>
          <p:cNvPr id="1026" name="Picture 2" descr="D:\Desktop\KoOUiN9CW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424"/>
            <a:ext cx="2957254" cy="20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z6wIUa3l1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54" y="4824357"/>
            <a:ext cx="3331344" cy="22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t1KMubbPrH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85" y="5039691"/>
            <a:ext cx="2872115" cy="19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d5c-ozfDXw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625"/>
            <a:ext cx="3131841" cy="20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56248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ЛАСКАВО ЗАПРОШУЄМО НА НАВЧАННЯ В УНІВЕРСИТЕТ</a:t>
            </a:r>
            <a:endParaRPr lang="uk-UA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4098" name="Picture 2" descr="http://cs625716.vk.me/v625716691/3505c/zegmdJwp-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04" y="2931817"/>
            <a:ext cx="3209864" cy="2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mail.ukr.net/attach/show/14546162780595905632/1/Unbiz2015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D:\Desktop\Unbiz2015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" y="160337"/>
            <a:ext cx="210051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university-fro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1817"/>
            <a:ext cx="2990602" cy="21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69640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</a:t>
            </a:r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Управління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фінансами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та </a:t>
            </a:r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правове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забезпечення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бізнесу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»</a:t>
            </a:r>
            <a:endParaRPr lang="uk-UA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>
            <a:normAutofit fontScale="25000" lnSpcReduction="20000"/>
          </a:bodyPr>
          <a:lstStyle/>
          <a:p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Спеціалізація «Управління фінансами та правове забезпечення бізнесу» спеціальності «Фінанси, банківська справа та страхування» дає можливість</a:t>
            </a:r>
            <a:r>
              <a:rPr lang="uk-UA" sz="6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знати нормативно-правову базу управління фінансами на рівні держави та у сфері бізнесу;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розуміти фінансово-правові аспекти створення і функціонування бізнесу;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оволодіти навичками орієнтації в законодавстві та його використання ( фінансове право, корпоративне право, правова протидія </a:t>
            </a:r>
            <a:r>
              <a:rPr lang="uk-UA" sz="5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шахрайствам</a:t>
            </a: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у фінансовій сфері, договірне забезпечення фінансової діяльності)  для вирішення проблем управління фінансами на рівні держави та у сфері бізнесу;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сформувати базові знання з нормативно-правового регулювання фінансового менеджменту;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оволодіння знаннями та навичками укладання господарських договорів та здійснення фінансово-економічної діяльності підприємств;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	управляти процесами створення, набуття, використання, розпорядження та захисту об`єктів права інтелектуальної власності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altLang="uk-UA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uk-UA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УНІКАЛЬНІСТЬ НАВЧАННЯ ЗА СПЕЦІАЛІЗАЦІЯМИ</a:t>
            </a:r>
            <a:r>
              <a:rPr lang="ru-RU" altLang="uk-UA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br>
              <a:rPr lang="ru-RU" altLang="uk-UA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</a:t>
            </a:r>
            <a:r>
              <a:rPr lang="ru-RU" sz="2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МИТНА </a:t>
            </a: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  </a:t>
            </a:r>
            <a:b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</a:t>
            </a:r>
            <a:br>
              <a:rPr lang="ru-RU" sz="2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u="sng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sz="2000" b="1" u="sng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 ТА ПРАВОВЕ ЗАБЕЗПЕЧЕННЯ БІЗНЕСУ</a:t>
            </a:r>
            <a:endParaRPr lang="uk-UA" sz="2000" b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968" y="1772816"/>
            <a:ext cx="4402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altLang="uk-UA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uk-UA" altLang="uk-UA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100</a:t>
            </a:r>
            <a:r>
              <a:rPr lang="uk-UA" altLang="uk-UA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% </a:t>
            </a:r>
            <a:r>
              <a:rPr lang="uk-UA" altLang="uk-UA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працевлаштування випускників за </a:t>
            </a:r>
            <a:r>
              <a:rPr lang="uk-UA" altLang="uk-UA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спеціальністю</a:t>
            </a:r>
          </a:p>
          <a:p>
            <a:pPr marL="0" indent="0" algn="ctr">
              <a:buNone/>
            </a:pPr>
            <a:r>
              <a:rPr lang="uk-UA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ФІНАНСИ, БАНКІВСЬКА СПРАВА ТА СТРАХУВАННЯ</a:t>
            </a:r>
            <a:endParaRPr lang="uk-UA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Arial"/>
            </a:endParaRPr>
          </a:p>
        </p:txBody>
      </p:sp>
      <p:pic>
        <p:nvPicPr>
          <p:cNvPr id="5122" name="Picture 2" descr="D:\Desktop\Спеціальність фінанси\15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85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688632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ОСОБЛИВОСТІ НАВЧАЛЬНОГО ПРОЦЕСУ </a:t>
            </a:r>
            <a:b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ЗА </a:t>
            </a:r>
            <a:r>
              <a:rPr lang="ru-RU" alt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СПЕЦІАЛІЗАЦІЯМИ</a:t>
            </a:r>
            <a:r>
              <a:rPr lang="ru-RU" alt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br>
              <a:rPr lang="ru-RU" alt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МИТНА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</a:t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ФІНАНСАМИ ТА ПРАВОВЕ ЗАБЕЗПЕЧЕННЯ БІЗНЕСУ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 </a:t>
            </a: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ФАКУЛЬТЕТІ </a:t>
            </a:r>
            <a:b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УПРАВЛІННЯ ФІНАНСАМИ ТА БІЗНЕСУ</a:t>
            </a:r>
            <a:endParaRPr lang="uk-UA" altLang="uk-UA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08512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Навчання дає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студентам поглиблені знання з економічної теорії, теорії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фінансів, митної справи і оподаткування, держаних і місцевих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фінансів,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права, корпоративного права, правової протидії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шахрайствам у фінансовій сфері,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договірного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забезпечення фінансової діяльності. Це дозволить майбутнім фахівцям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оволодіти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практичними прийомами і методами управління фінансами підприємств реальної економіки та фінансового сектору, органів місцевого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самоврядування;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знати сучасну систему оподаткування та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справи,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проводити оцінку вартості майна і бізнесу, складати та аналізувати інвестиційні проекти, діагностувати фінансовий стан підприємства і здійснювати антикризове управління.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Навчальний процес здійснюється висококваліфікованим професорсько-викладацьким складом, який має досвід роботи в країнах з розвиненою ринковою економікою. Конкурентною перевагою підтримки навчального процесу на високому рівні,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є поєднання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теоретичної бази з практичним досвідом викладачів. Для викладання професійно-орієнтованих дисциплін запрошуються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фахівці як з факультету управління фінансами та бізнесу так і з юридичного факультету,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які поєднують навчальну, наукову роботу з практичною діяльністю, що надає студентам унікальну можливість отримати не тільки теоретичні знання, а й практичні навички.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Провідне місце у діяльності факультету займають питання якісного методичного забезпечення навчального процесу.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Постійно виконується робота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підготовки підручників, навчальних посібників, конспектів лекцій, що дає змогу підвищити рівень забезпеченості навчального процесу навчально-методичною літературою.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Студенти мають можливість працювати у комп'ютерних класах, опановувати найсучасніші програмні продукти. В навчальному процесі використовуються мультимедійні технології, проводяться практичні заняття з елементами ділових ігор, майстер-класів з запрошенням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практичних працівників.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Завдяки інтеграційним зв'язкам студенти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 100% забезпечуються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базами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практики.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dirty="0"/>
          </a:p>
        </p:txBody>
      </p:sp>
      <p:pic>
        <p:nvPicPr>
          <p:cNvPr id="5122" name="Picture 2" descr="Результат пошуку зображень за запитом &quot;навчання  ВНЗ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7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4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ПЕРЕВАГИ НАВЧАННЯ </a:t>
            </a:r>
            <a:b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 ФАКУЛЬТЕТІ </a:t>
            </a:r>
            <a:b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УПРАВЛІННЯ ФІНАНСАМИ ТА БІЗНЕСУ: </a:t>
            </a:r>
            <a:endParaRPr lang="uk-UA" sz="2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4176465"/>
          </a:xfrm>
        </p:spPr>
        <p:txBody>
          <a:bodyPr>
            <a:normAutofit fontScale="55000" lnSpcReduction="20000"/>
          </a:bodyPr>
          <a:lstStyle/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якісна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економічна освіта;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потужна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матеріально-технічна база;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проходження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практики в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провідних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банках,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страхових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компаніях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установах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податкових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органах,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підприємствах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організаціях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  <a:endParaRPr lang="ru-RU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отримання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диплому державного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зразка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який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є практично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орієнтованим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відповідає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потребам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сучасного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ринку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праці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можливість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стажування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за кордоном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отримання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диплому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європейського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вишу;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гарантоване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поселення в гуртожитку;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продовження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навчання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в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магістратурі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аспірантурі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uk-UA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можливість </a:t>
            </a:r>
            <a:r>
              <a:rPr lang="uk-UA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проходження військової підготовки;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безкоштовні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заняття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спортом у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різноманітних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секціях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розвинена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соціальна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інфраструктура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гуртожитки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їдальні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буфети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 </a:t>
            </a:r>
          </a:p>
          <a:p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вільний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доступ до </a:t>
            </a:r>
            <a:r>
              <a:rPr lang="ru-RU" sz="33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наукової</a:t>
            </a:r>
            <a:r>
              <a:rPr lang="ru-RU" sz="33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бібліотеки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33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університету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endParaRPr lang="ru-RU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uk-UA" sz="33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1028" name="Picture 4" descr="Результат пошуку зображень за запитом &quot;навчання ВНЗ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895"/>
            <a:ext cx="2880320" cy="20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7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904656" cy="1800200"/>
          </a:xfrm>
        </p:spPr>
        <p:txBody>
          <a:bodyPr>
            <a:noAutofit/>
          </a:bodyPr>
          <a:lstStyle/>
          <a:p>
            <a:pPr marL="285750"/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ПРОФЕСІЙНІ НАЗВИ РОБІТ, ЯКІ ЗДАТНИЙ ВИКОНУВАТИ ФАХІВЕЦЬ 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спеціалізації 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МИТНА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ПОДАТКОВА СПРАВА</a:t>
            </a:r>
            <a: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000" dirty="0" smtClean="0">
                <a:effectLst/>
                <a:latin typeface="Times New Roman"/>
                <a:ea typeface="Times New Roman"/>
              </a:rPr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26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БАКАЛАВР: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економіст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фінансової роботи;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економіст-аналітик;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відділу;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державний службовець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 органах Фіскальної та Державної казначейської служб, </a:t>
            </a:r>
            <a:endParaRPr lang="uk-UA" sz="4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Фінансової інспекції, місцевих фінансових органах;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агент з митного оформлення вантажів;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митний брокер;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інші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посади за своїм фахом.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МАГІСТР: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директор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 підприємствах усіх форм власності;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заступник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директора з фінансових питань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митниці;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митний інспектор;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агент митного оформлення;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державний податковий інспектор;</a:t>
            </a: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начальник відділу, провідний спеціаліст 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 Фіскальній та Державній казначейській </a:t>
            </a:r>
            <a:endParaRPr lang="uk-UA" sz="4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службах</a:t>
            </a:r>
            <a:r>
              <a:rPr 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Фінансовій інспекції, Пенсійному фонді та </a:t>
            </a: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місцевих фінансових органів;</a:t>
            </a: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викладач  фінансових дисциплін, науковий співробітник.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uk-UA" sz="5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5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4" name="Picture 4" descr="5 советов финансовому директору в условиях криз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12368" cy="22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9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850106"/>
          </a:xfrm>
        </p:spPr>
        <p:txBody>
          <a:bodyPr>
            <a:normAutofit fontScale="90000"/>
          </a:bodyPr>
          <a:lstStyle/>
          <a:p>
            <a: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ДОЗВІЛЛЯ</a:t>
            </a:r>
            <a:b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СТУДЕНТІВ </a:t>
            </a:r>
            <a:endParaRPr lang="uk-UA" sz="2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74032" y="1196752"/>
            <a:ext cx="6318448" cy="136815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uk-UA" sz="1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УПРАВЛІННЯ ФІНАНСАМИ ТА БІЗНЕСУ </a:t>
            </a:r>
          </a:p>
          <a:p>
            <a:pPr marL="0" lvl="0" indent="0" algn="ctr">
              <a:buNone/>
            </a:pPr>
            <a:r>
              <a:rPr lang="ru-RU" sz="15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вирізняється</a:t>
            </a:r>
            <a:r>
              <a:rPr lang="ru-RU" sz="15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демократичним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устроєм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життя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студентів</a:t>
            </a:r>
            <a:r>
              <a:rPr lang="ru-RU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r>
              <a:rPr lang="uk-UA" sz="15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 </a:t>
            </a:r>
            <a:r>
              <a:rPr lang="uk-UA" sz="15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цьому напрямі працює студентський актив із широкими правами в організації навчання і побуту студентської молоді, її дозвілля, участі в громадському житті, науці, аматорській творчості, спортивних заходах тощо. </a:t>
            </a:r>
          </a:p>
        </p:txBody>
      </p:sp>
      <p:pic>
        <p:nvPicPr>
          <p:cNvPr id="2050" name="Picture 2" descr="http://www.excel.co.ua/fkfiles/aug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60648"/>
            <a:ext cx="2304256" cy="1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07126.vk.me/v607126691/5520/8AsZpvU9m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38"/>
            <a:ext cx="2843808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5809.vk.me/u25489780/135209604/x_99624e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94" y="2790048"/>
            <a:ext cx="3011514" cy="22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24323.vk.me/v624323691/1306/55mp3B70q7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41231"/>
            <a:ext cx="3372531" cy="22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esktop\yM0pTQ5Xi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48404"/>
            <a:ext cx="3095361" cy="21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s304311.vk.me/u10594085/151417546/x_515be1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9" y="4921306"/>
            <a:ext cx="2927661" cy="19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nu.edu.ua/wp-content/uploads/2015/12/2015-12-31-rizdvo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" y="2796532"/>
            <a:ext cx="3055204" cy="19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5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/>
              </a:rPr>
              <a:t> </a:t>
            </a:r>
            <a:r>
              <a:rPr lang="uk-UA" sz="2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УМОВИ ВСТУПУ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Форма навчання: 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денна,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заочна. </a:t>
            </a:r>
            <a:endParaRPr lang="ru-RU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Освітні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рівні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бакалавр; </a:t>
            </a:r>
            <a:r>
              <a:rPr lang="ru-RU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endParaRPr lang="ru-RU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buNone/>
            </a:pP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Для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вступу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подаються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такі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документи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 державного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зразка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повну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загальну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середню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освіту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(документ про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здобутий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освітньо-кваліфікаційний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рівень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),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додаток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до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нього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оцінками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 6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фотокарток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розміром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3х4 см.; 2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конверти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 марками; паспорт (та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ксерокопію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1,2 та 11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сторінок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копію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ідентифікаційного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коду;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посвідчення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про приписку до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призовної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дільниці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(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військовий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квиток) та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документи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що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дають</a:t>
            </a:r>
            <a:r>
              <a:rPr lang="ru-RU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право на </a:t>
            </a:r>
            <a:r>
              <a:rPr lang="ru-RU" sz="48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пільги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</a:p>
          <a:p>
            <a:pPr marL="0" indent="0" algn="just">
              <a:buNone/>
            </a:pPr>
            <a:r>
              <a:rPr lang="ru-RU" sz="48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Сертифікати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ЗНО з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предметів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що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48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виносяться</a:t>
            </a:r>
            <a:r>
              <a:rPr lang="ru-RU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на конкурс: </a:t>
            </a:r>
            <a:endParaRPr lang="ru-RU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математика; </a:t>
            </a: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українська </a:t>
            </a:r>
            <a:r>
              <a:rPr lang="uk-UA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мова та 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література;</a:t>
            </a:r>
          </a:p>
          <a:p>
            <a:pPr algn="just"/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географія або іноземна </a:t>
            </a:r>
            <a:r>
              <a:rPr lang="uk-UA" sz="4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мова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</a:p>
          <a:p>
            <a:pPr algn="just"/>
            <a:endParaRPr lang="uk-UA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>
              <a:buNone/>
            </a:pP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З більш детальною інформацією можна ознайомитись на сайті Приймальної комісії університету </a:t>
            </a:r>
            <a:r>
              <a:rPr lang="en-US" sz="4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3"/>
              </a:rPr>
              <a:t>http://admission.lnu.edu.ua</a:t>
            </a:r>
            <a:r>
              <a:rPr lang="uk-UA" sz="4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</a:t>
            </a: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та за а</a:t>
            </a: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дресою Приймальної комісії: </a:t>
            </a:r>
          </a:p>
          <a:p>
            <a:pPr lvl="8" algn="just">
              <a:buNone/>
            </a:pPr>
            <a:r>
              <a:rPr lang="ru-RU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          </a:t>
            </a:r>
            <a:r>
              <a:rPr lang="ru-RU" sz="4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79000, м.Львів, вул. Січових стрільців, 14</a:t>
            </a:r>
            <a:endParaRPr lang="ru-RU" sz="4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/>
            <a:endParaRPr lang="uk-UA" sz="4800" kern="0" dirty="0"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ctr">
              <a:buNone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Бажаємо </a:t>
            </a: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Вам успіху</a:t>
            </a:r>
          </a:p>
          <a:p>
            <a:pPr marL="0" indent="0">
              <a:buNone/>
            </a:pPr>
            <a:endParaRPr lang="ru-RU" sz="4800" b="1" dirty="0">
              <a:latin typeface="Times New Roman"/>
            </a:endParaRPr>
          </a:p>
          <a:p>
            <a:pPr marL="0" indent="0">
              <a:buNone/>
            </a:pPr>
            <a:r>
              <a:rPr lang="ru-RU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Сайт факультету: </a:t>
            </a:r>
            <a:r>
              <a:rPr lang="en-US" sz="48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4"/>
              </a:rPr>
              <a:t>http://</a:t>
            </a:r>
            <a:r>
              <a:rPr lang="en-US" sz="4800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  <a:hlinkClick r:id="rId4"/>
              </a:rPr>
              <a:t>financial.lnu.edu.ua/admission/specializations</a:t>
            </a:r>
            <a:endParaRPr lang="uk-UA" sz="4800" i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r>
              <a:rPr lang="uk-UA" sz="4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Телефон факультету :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032) 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235-64-50</a:t>
            </a:r>
          </a:p>
          <a:p>
            <a:pPr marL="0" indent="0">
              <a:buNone/>
            </a:pP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(032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 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235-86-54 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Email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fk_finbiz@lnu.edu.ua</a:t>
            </a:r>
            <a:endParaRPr lang="uk-UA" sz="48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9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>
              <a:buNone/>
            </a:pPr>
            <a:endParaRPr lang="uk-UA" sz="29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  <p:pic>
        <p:nvPicPr>
          <p:cNvPr id="6146" name="Picture 2" descr="Результат пошуку зображень за запитом &quot;навчання  ВНЗ фот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8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511998" cy="1354162"/>
          </a:xfrm>
        </p:spPr>
        <p:txBody>
          <a:bodyPr>
            <a:normAutofit/>
          </a:bodyPr>
          <a:lstStyle/>
          <a:p>
            <a:pPr algn="r"/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Ніхто не може повернутись і змінити свій старт. </a:t>
            </a:r>
            <a:b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Але кожен може стартувати зараз </a:t>
            </a: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/>
            </a:r>
            <a:b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</a:b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і </a:t>
            </a:r>
            <a:r>
              <a:rPr lang="uk-UA" sz="1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змінити свій </a:t>
            </a:r>
            <a:r>
              <a:rPr lang="uk-UA" sz="18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n-ea"/>
                <a:cs typeface="Arial"/>
              </a:rPr>
              <a:t>фініш!!!</a:t>
            </a:r>
            <a:endParaRPr lang="uk-UA" sz="1800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n-ea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016487"/>
            <a:ext cx="8739995" cy="47248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ШАНОВНИЙ ДРУЖЕ!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Радо </a:t>
            </a:r>
            <a:r>
              <a:rPr lang="ru-RU" sz="14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вітаємо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тебе на </a:t>
            </a:r>
            <a:r>
              <a:rPr lang="ru-RU" sz="14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сторінці</a:t>
            </a:r>
            <a:r>
              <a:rPr lang="ru-RU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та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бізнесу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Львівського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національного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університету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імені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Івана</a:t>
            </a:r>
            <a:r>
              <a:rPr lang="ru-RU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ru-RU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Франка</a:t>
            </a: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  <a:endParaRPr lang="uk-UA" sz="1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Якщо ти хоч коли-небудь мріяв стати кваліфікованим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фінансистом,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солідним працівником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податкових та митних органів і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при цьому володіти комп’ютером, іноземною мовою та сучасними технологіями – то перед тобою відчиняються двері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Факультету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фінансами та бізнесу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Факультет управління фінансами та бізнесу реалізує програми підготовки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бакалаврів,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магістрів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</a:t>
            </a: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аспірантів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Не забуваймо, що фінанси є основою сучасного цивілізованого суспільства, тому підготовка кваліфікованих фахівців фінансової сфери на факультеті зорієнтована на оволодіння основами організації і функціонування фінансової системи,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оподаткування, управління фінансами домогосподарств, тощо. А в майбутньому на тебе чекають в системі Міністерства фінансів України, Міністерства економічного розвитку та торгівлі України, Державної фіскальної служби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України (митних та податкових органів), Державної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казначейської служби України, Національного банку України, у державних установах, що регулюють функціонування фінансового ринку, а також на провідних посадах в недержавних фінансових установах (у тому числі: у національних та міжнародних компаніях; фінансових установах і підприємствах, страхових та аудиторських компаніях, митно-брокерських конторах, тощо).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3074" name="Picture 2" descr="D:\Desktop\Спеціальність фінанси\ukraincy-edut-na-chuzhb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302"/>
            <a:ext cx="3021661" cy="18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6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10944" cy="1368152"/>
          </a:xfrm>
        </p:spPr>
        <p:txBody>
          <a:bodyPr>
            <a:normAutofit/>
          </a:bodyPr>
          <a:lstStyle/>
          <a:p>
            <a:r>
              <a:rPr lang="uk-UA" alt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АКТУАЛЬНІСТЬ І ЗАТРЕБУВАНІСТЬ ПРОФЕСІЇ ФІНАНСИСТА ЗУМОВЛЕНА: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069184"/>
          </a:xfrm>
        </p:spPr>
        <p:txBody>
          <a:bodyPr>
            <a:normAutofit/>
          </a:bodyPr>
          <a:lstStyle/>
          <a:p>
            <a:pPr algn="just" fontAlgn="base"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поглибленням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ринкових реформ, в яких фінанси − ключова сфера відносин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;</a:t>
            </a: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Arial"/>
            </a:endParaRPr>
          </a:p>
          <a:p>
            <a:pPr algn="just" fontAlgn="base"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розширенням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самостійності суб’єктів господарювання, у тому числі − в управлінні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фінансами;</a:t>
            </a:r>
          </a:p>
          <a:p>
            <a:pPr algn="just" fontAlgn="base"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знанням нормативно-правової бази управління фінансами на рівні держави та розумінням фінансово-правових аспектів створення і функціонування бізнесу;</a:t>
            </a: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Arial"/>
            </a:endParaRPr>
          </a:p>
          <a:p>
            <a:pPr algn="just" fontAlgn="base"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прямою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залежністю стану держави,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господарюючих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суб’єктів,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установ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і організацій  від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ефективності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їх </a:t>
            </a:r>
            <a:r>
              <a:rPr lang="uk-UA" alt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фінансовою </a:t>
            </a:r>
            <a:r>
              <a:rPr lang="uk-UA" alt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діяльністю.</a:t>
            </a:r>
            <a:endParaRPr lang="uk-UA" alt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Arial"/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Рисунок 1" descr="Freelancer-Finan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59832" cy="20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1"/>
            <a:ext cx="4845224" cy="1065217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СПЕЦІАЛІЗАЦІї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МИТНА </a:t>
            </a: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ПОДАТКОВА </a:t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СПРАВА </a:t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sz="18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 ТА ПРАВОВЕ ЗАБЕЗПЕЧЕННЯ </a:t>
            </a:r>
            <a:r>
              <a:rPr lang="uk-UA" sz="1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БІЗНЕСУ</a:t>
            </a:r>
            <a: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«ФІНАНСИ, МИТНА ТА ПОДАТКОВА СПРАВА», </a:t>
            </a:r>
            <a:r>
              <a:rPr lang="uk-UA" sz="20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«УПРАВЛІННЯ ФІНАНСАМИ ТА ПРАВОВЕ ЗАБЕЗПЕЧЕННЯ БІЗНЕСУ»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−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сучасні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престижні спеціалізації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умовах ринкової економіки і бізнесу, володіючи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якими Ви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без проблем знайдете своє місце в професійній діяльності.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ідходять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тих, хто планує управляти фінансами та приймати правові рішення на рівні держави (фіскальна служба, митниця, фінансові управління) та рівні підприємства і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бажають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створити власний бізнес, стати успішним підприємцем, бути відповідальним за прийняті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рішення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досягнені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результати.</a:t>
            </a:r>
          </a:p>
          <a:p>
            <a:pPr marL="0" lvl="0" indent="0" algn="just">
              <a:buNone/>
            </a:pPr>
            <a:r>
              <a:rPr lang="uk-UA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endParaRPr lang="uk-UA" sz="2000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Рейтинг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професій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«Фінансист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», «Працівник митних органів», «Працівник податкових органів»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впродовж багатьох років залишається незмінно високим.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</a:t>
            </a:r>
          </a:p>
          <a:p>
            <a:pPr marL="0" lvl="0" indent="0" algn="just">
              <a:buNone/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Для абітурієнта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дані спеціалізації −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</a:t>
            </a:r>
          </a:p>
          <a:p>
            <a:pPr marL="0" lvl="0" indent="0" algn="just">
              <a:buNone/>
            </a:pPr>
            <a:endParaRPr lang="uk-UA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перспектива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: швидке кар'єрне зростання в реальному секторі економіки;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престиж: перевага випускника на ринку праці;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високий професіоналізм: новітні інформаційні і освітні технології;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унікальність: знання, відповідні часу;</a:t>
            </a:r>
          </a:p>
          <a:p>
            <a:pPr lvl="0" algn="just">
              <a:buSzPts val="1000"/>
              <a:buFont typeface="Wingdings"/>
              <a:buChar char=""/>
              <a:tabLst>
                <a:tab pos="457200" algn="l"/>
                <a:tab pos="685800" algn="l"/>
              </a:tabLst>
            </a:pP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ваше майбутнє: професія </a:t>
            </a:r>
            <a:r>
              <a:rPr lang="uk-UA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фінансист, митник, податківець </a:t>
            </a:r>
            <a:r>
              <a:rPr lang="uk-UA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− </a:t>
            </a: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безпрограшний вибір.</a:t>
            </a:r>
          </a:p>
          <a:p>
            <a:pPr marL="0" lvl="0" indent="0" algn="just">
              <a:buNone/>
            </a:pPr>
            <a:endParaRPr lang="uk-UA" sz="1400" dirty="0"/>
          </a:p>
        </p:txBody>
      </p:sp>
      <p:pic>
        <p:nvPicPr>
          <p:cNvPr id="2050" name="Picture 2" descr="D:\Desktop\Спеціальність фінанси\432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8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98889"/>
            <a:ext cx="5184576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СПЕЦІАЛІЗАЦІї</a:t>
            </a: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МИТНА ТА ПОДАТКОВА СПРАВА </a:t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sz="18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 ТА ПРАВОВЕ ЗАБЕЗПЕЧЕННЯ </a:t>
            </a:r>
            <a:r>
              <a:rPr lang="uk-UA" sz="18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БІЗНЕСУ</a:t>
            </a:r>
            <a: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НАДАЮТЬ ЗНАННЯ, НЕОБХІДНІ В СФЕРАХ:</a:t>
            </a:r>
            <a: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2204864"/>
            <a:ext cx="7920880" cy="4752528"/>
          </a:xfrm>
        </p:spPr>
        <p:txBody>
          <a:bodyPr>
            <a:normAutofit/>
          </a:bodyPr>
          <a:lstStyle/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державних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муніципальних фінансів, 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митної справи, податків;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банківської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страхової справи, грошового обігу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митного контролю і митного оформлення;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менеджменту, 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митного менеджменту, фінансових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ринків, у т.ч. міжнародних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оцінки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вартості бізнесу, аудиту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адміністрування митних платежів;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фінансового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посередництва (інвестиційних компаній, пенсійних фондів, довірчих товариств, кредитних спілок, лізингових компаній, факторингу, лотерей, ломбардів, операцій з нерухомим майном, фінансування будівництва житла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валютних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операцій, біржової діяльності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фінансів 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підприємств, корпоративної власності</a:t>
            </a: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marR="304800" lvl="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9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організаційно-управлінській</a:t>
            </a:r>
            <a:r>
              <a:rPr lang="uk-UA" sz="19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науково-дослідній та освітній.</a:t>
            </a:r>
          </a:p>
          <a:p>
            <a:pPr marL="0" lvl="0" indent="0" algn="just">
              <a:buNone/>
            </a:pPr>
            <a:endParaRPr lang="uk-UA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36987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9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943" y="620688"/>
            <a:ext cx="4915521" cy="144016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СПЕЦІАЛІЗАЦІЇ: </a:t>
            </a:r>
            <a: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ФІНАНСИ, МИТНА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ТА ПОДАТКОВА СПРАВА </a:t>
            </a:r>
            <a:b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</a:t>
            </a:r>
            <a:r>
              <a:rPr lang="uk-UA" sz="2000" b="1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ФІНАНСАМИ ТА ПРАВОВЕ ЗАБЕЗПЕЧЕННЯ </a:t>
            </a:r>
            <a:r>
              <a:rPr lang="uk-UA" sz="20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БІЗНЕСУ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uk-UA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uk-UA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uk-UA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011228"/>
            <a:ext cx="8928992" cy="4730140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загальній стратегії економічних реформ, що проводяться в Україні, особлива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потреба у таких висококваліфікованих фахівцях. Ці спеціалізації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для динамічних та амбіційних людей, яким цікаво все нове та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сучасне. Студенти матимуть можливість оволодіти навичками орієнтації в законодавстві та його використанні (фінансове право, корпоративне право, правова протидія шахрайствам у фінансовій сфері, договірне забезпечення фінансової діяльності) для вирішення проблем на рівні управління фінансами держави та у сфері бізнесу.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Знання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набуті за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даною спеціалізацією,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дозволяють випускникам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обіймати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посади в системи органів Міністерства фінансів України,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Митниці України,Пенсійного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фонду України, Державної казначейської служби України, Державної фінансової інспекції України, Державної фіскальної служби України,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місцевих фінансових органах, підприємств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усіх форм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власності.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Чому </a:t>
            </a:r>
            <a:r>
              <a:rPr lang="uk-UA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цей напрям стає все більш популярним? Тому що це:</a:t>
            </a: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 високий попит на фахівців на ринку праці;</a:t>
            </a: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 можливість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роботи в органах  державної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влади та органах місцевого самоврядування, а також в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престижних українських та іноземних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компаніях;</a:t>
            </a:r>
            <a:endParaRPr lang="uk-UA" sz="1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lvl="0" indent="0" algn="just">
              <a:spcBef>
                <a:spcPts val="0"/>
              </a:spcBef>
              <a:buSzPts val="1000"/>
              <a:buNone/>
              <a:tabLst>
                <a:tab pos="457200" algn="l"/>
                <a:tab pos="685800" algn="l"/>
              </a:tabLst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- можливість роботи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за суміжними спеціальностями: економіка;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 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облік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і </a:t>
            </a:r>
            <a:r>
              <a:rPr lang="uk-UA" sz="1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оподаткування; публічне </a:t>
            </a: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управління та адміністрування;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            - високий рівень оплати праці.</a:t>
            </a:r>
          </a:p>
        </p:txBody>
      </p:sp>
      <p:pic>
        <p:nvPicPr>
          <p:cNvPr id="4099" name="Picture 3" descr="D:\Desktop\Спеціальність фінанс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528392" cy="19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5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266586"/>
            <a:ext cx="8640960" cy="41147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alt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     «ФІНАНСИ</a:t>
            </a:r>
            <a:r>
              <a:rPr lang="uk-UA" alt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», </a:t>
            </a:r>
          </a:p>
          <a:p>
            <a:pPr marL="0" indent="0" algn="ctr">
              <a:buNone/>
            </a:pPr>
            <a:r>
              <a:rPr lang="uk-UA" altLang="uk-UA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«УПРАВЛІННЯ ФІНАНСАМИ»</a:t>
            </a:r>
            <a:endParaRPr lang="uk-UA" altLang="uk-UA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один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 основних сегментів національної економіки, без якого неможливі її функціонування і розвиток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;</a:t>
            </a: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4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uk-UA" altLang="uk-UA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•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завдяки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фінансам забезпечується життєздатність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суспільства, виробництва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, реалізуються поставлені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державою, суб’єктами </a:t>
            </a:r>
            <a:r>
              <a:rPr lang="uk-UA" altLang="uk-UA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господарювання та громадянами </a:t>
            </a:r>
            <a:r>
              <a:rPr lang="uk-UA" altLang="uk-UA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цілі.</a:t>
            </a:r>
            <a:endParaRPr lang="uk-UA" altLang="uk-UA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uk-UA" altLang="uk-UA" sz="26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Picture 7" descr="114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051"/>
            <a:ext cx="3024336" cy="20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491880" y="260648"/>
            <a:ext cx="51125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Нажити багато грошей – хоробрість,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зберегти їх – мудрість,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 вміло витрачати – мистецтво. 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/>
            </a:r>
            <a:b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</a:br>
            <a:r>
              <a:rPr lang="uk-UA" altLang="uk-UA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	Б</a:t>
            </a:r>
            <a:r>
              <a:rPr lang="uk-UA" altLang="uk-UA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. </a:t>
            </a:r>
            <a:r>
              <a:rPr lang="uk-UA" altLang="uk-UA" i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Авербах</a:t>
            </a:r>
            <a:endParaRPr lang="uk-UA" altLang="uk-UA" i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1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978896" cy="1143000"/>
          </a:xfrm>
        </p:spPr>
        <p:txBody>
          <a:bodyPr>
            <a:norm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«МИТНА СПРАВА»</a:t>
            </a:r>
            <a:endParaRPr lang="uk-UA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48539"/>
            <a:ext cx="8229600" cy="4648813"/>
          </a:xfrm>
        </p:spPr>
        <p:txBody>
          <a:bodyPr>
            <a:normAutofit fontScale="40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Сфера діяльності майбутніх фахівців з митної справи </a:t>
            </a: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-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це робота у лінійних та функціональних підрозділах митних установ,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haroni" pitchFamily="2" charset="-79"/>
              </a:rPr>
              <a:t>н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адання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митно-посередницьких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послуг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здійснення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контролю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засобів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комерційного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призначення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обґрунтування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схем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переміщення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послуг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через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кордон;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раціоналізація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експортно-імпортних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операцій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оцінювання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ефективності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зовнішньоторговельних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операцій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uk-UA" sz="4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haroni" pitchFamily="2" charset="-79"/>
              </a:rPr>
              <a:t>Випускники </a:t>
            </a:r>
            <a:r>
              <a:rPr lang="uk-UA" sz="4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haroni" pitchFamily="2" charset="-79"/>
              </a:rPr>
              <a:t>цієї спеціалізації можуть займати посади начальника митниці,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інспектор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uk-UA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омічник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керівника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підприємства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(установи,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);  агент 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агент з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митного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вантажів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товарів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агент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із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замовлень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населення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перевезення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державний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податковий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інспектор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експедитор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транспортний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м</a:t>
            </a:r>
            <a:r>
              <a:rPr lang="uk-UA" sz="4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итний брокер.</a:t>
            </a:r>
            <a:endParaRPr lang="uk-UA" sz="4300" b="1" dirty="0"/>
          </a:p>
        </p:txBody>
      </p:sp>
      <p:pic>
        <p:nvPicPr>
          <p:cNvPr id="2050" name="Picture 2" descr="Результат пошуку зображень за запитом &quot;митна справа фо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2520280" cy="16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7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37799"/>
            <a:ext cx="4474840" cy="1143000"/>
          </a:xfrm>
        </p:spPr>
        <p:txBody>
          <a:bodyPr>
            <a:normAutofit/>
          </a:bodyPr>
          <a:lstStyle/>
          <a:p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«ПОДАТКОВА СПРАВА»</a:t>
            </a:r>
            <a:endParaRPr lang="uk-UA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81339"/>
          </a:xfrm>
        </p:spPr>
        <p:txBody>
          <a:bodyPr>
            <a:normAutofit fontScale="25000" lnSpcReduction="20000"/>
          </a:bodyPr>
          <a:lstStyle/>
          <a:p>
            <a:endParaRPr lang="uk-UA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Фахівець  з </a:t>
            </a:r>
            <a:r>
              <a:rPr lang="uk-UA" sz="6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податків може </a:t>
            </a:r>
            <a:r>
              <a:rPr lang="uk-UA" sz="6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використовувати свої знання у різних сферах податкової системи та вирішувати такі професійні завдання: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ведення податкового планування й податкового обліку на підприємствах різних організаційно-правових форм, підготовка бухгалтерської та податкової звітності, аналітична робота у галузі фінансів і податків компаній, виконання представницьких обов'язків в арбітражних судах;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виконання професійної діяльності в усіх ланках податкової й фінансових систем України на національному й місцевому рівнях. Мабуть, найбільш відома професія, яка асоціюється зі збором податків, це податковий інспектор. Такий фахівець контролює дотримання податкового законодавства, стежить за надходженням у бюджет податкових та інших платежів, перевіряє грошові документи, бухгалтерські книги, звіти, кошториси й ін., аналізує результати перевірок, застосовує фінансові санкції до порушників;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uk-UA" sz="5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консультаційне обслуговування населення і юридичних осіб з питань оподатковування. Треба відзначити, що це досить перспективна робота. Обов'язки такого консультанта – здійснення консалтингової діяльності по формуванню податкової бази, ведення бухгалтерського обліку, складання звітності з питань прав і обов'язків платників податків, а також відстеження змін у законодавстві й нормативних актах юридичних осіб, що стосуються оподатковування фізичних і юридичних осіб.</a:t>
            </a:r>
          </a:p>
          <a:p>
            <a:endParaRPr lang="uk-UA" dirty="0"/>
          </a:p>
        </p:txBody>
      </p:sp>
      <p:pic>
        <p:nvPicPr>
          <p:cNvPr id="3074" name="Picture 2" descr="http://image.zn.ua/media/images/614xX/Mar2011/31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304256" cy="15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3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1514</Words>
  <Application>Microsoft Office PowerPoint</Application>
  <PresentationFormat>Экран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Symbol</vt:lpstr>
      <vt:lpstr>Times New Roman</vt:lpstr>
      <vt:lpstr>Verdana</vt:lpstr>
      <vt:lpstr>Wingdings</vt:lpstr>
      <vt:lpstr>Тема Office</vt:lpstr>
      <vt:lpstr>ЛЬВІВСЬКИЙ НАЦІОНАЛЬНИЙ УНІВЕРСИТЕТ  ІМЕНІ ІВАНА ФРАНКА ФАКУЛЬТЕТ УПРАВЛІННЯ ФІНАНСАМИ ТА БІЗНЕСУ </vt:lpstr>
      <vt:lpstr>Ніхто не може повернутись і змінити свій старт.  Але кожен може стартувати зараз  і змінити свій фініш!!!</vt:lpstr>
      <vt:lpstr>АКТУАЛЬНІСТЬ І ЗАТРЕБУВАНІСТЬ ПРОФЕСІЇ ФІНАНСИСТА ЗУМОВЛЕНА:</vt:lpstr>
      <vt:lpstr> СПЕЦІАЛІЗАЦІї:  ФІНАНСИ, МИТНА ТА ПОДАТКОВА  СПРАВА  УПРАВЛІННЯ ФІНАНСАМИ ТА ПРАВОВЕ ЗАБЕЗПЕЧЕННЯ БІЗНЕСУ </vt:lpstr>
      <vt:lpstr>СПЕЦІАЛІЗАЦІї:  ФІНАНСИ, МИТНА ТА ПОДАТКОВА СПРАВА  УПРАВЛІННЯ ФІНАНСАМИ ТА ПРАВОВЕ ЗАБЕЗПЕЧЕННЯ БІЗНЕСУ НАДАЮТЬ ЗНАННЯ, НЕОБХІДНІ В СФЕРАХ: </vt:lpstr>
      <vt:lpstr> СПЕЦІАЛІЗАЦІЇ:  ФІНАНСИ, МИТНА ТА ПОДАТКОВА СПРАВА  УПРАВЛІННЯ ФІНАНСАМИ ТА ПРАВОВЕ ЗАБЕЗПЕЧЕННЯ БІЗНЕСУ  </vt:lpstr>
      <vt:lpstr>Презентация PowerPoint</vt:lpstr>
      <vt:lpstr>«МИТНА СПРАВА»</vt:lpstr>
      <vt:lpstr>«ПОДАТКОВА СПРАВА»</vt:lpstr>
      <vt:lpstr>«Управління фінансами та правове забезпечення бізнесу»</vt:lpstr>
      <vt:lpstr> УНІКАЛЬНІСТЬ НАВЧАННЯ ЗА СПЕЦІАЛІЗАЦІЯМИ  ФІНАНСИ, МИТНА ТА ПОДАТКОВА СПРАВА   та УПРАВЛІННЯ ФІНАНСАМИ ТА ПРАВОВЕ ЗАБЕЗПЕЧЕННЯ БІЗНЕСУ</vt:lpstr>
      <vt:lpstr>ОСОБЛИВОСТІ НАВЧАЛЬНОГО ПРОЦЕСУ  ЗА СПЕЦІАЛІЗАЦІЯМИ  ФІНАНСИ, МИТНА ТА ПОДАТКОВА СПРАВА УПРАВЛІННЯ ФІНАНСАМИ ТА ПРАВОВЕ ЗАБЕЗПЕЧЕННЯ БІЗНЕСУ НА ФАКУЛЬТЕТІ  УПРАВЛІННЯ ФІНАНСАМИ ТА БІЗНЕСУ</vt:lpstr>
      <vt:lpstr>ПЕРЕВАГИ НАВЧАННЯ  НА ФАКУЛЬТЕТІ  УПРАВЛІННЯ ФІНАНСАМИ ТА БІЗНЕСУ: </vt:lpstr>
      <vt:lpstr>   ПРОФЕСІЙНІ НАЗВИ РОБІТ, ЯКІ ЗДАТНИЙ ВИКОНУВАТИ ФАХІВЕЦЬ   спеціалізації  ФІНАНСИ, МИТНА ТА ПОДАТКОВА СПРАВА   </vt:lpstr>
      <vt:lpstr>ДОЗВІЛЛЯ  СТУДЕНТІВ </vt:lpstr>
      <vt:lpstr> УМОВИ ВСТУПУ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Юрій Гол</cp:lastModifiedBy>
  <cp:revision>234</cp:revision>
  <dcterms:created xsi:type="dcterms:W3CDTF">2010-02-23T11:30:32Z</dcterms:created>
  <dcterms:modified xsi:type="dcterms:W3CDTF">2017-07-13T21:00:43Z</dcterms:modified>
</cp:coreProperties>
</file>