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9" r:id="rId2"/>
  </p:sldMasterIdLst>
  <p:sldIdLst>
    <p:sldId id="256" r:id="rId3"/>
    <p:sldId id="267" r:id="rId4"/>
    <p:sldId id="271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3" r:id="rId13"/>
    <p:sldId id="265" r:id="rId14"/>
    <p:sldId id="266" r:id="rId15"/>
    <p:sldId id="268" r:id="rId16"/>
    <p:sldId id="269" r:id="rId17"/>
    <p:sldId id="270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4A0545-E227-4230-A41E-689C039EB5AD}" type="doc">
      <dgm:prSet loTypeId="urn:microsoft.com/office/officeart/2005/8/layout/gear1" loCatId="process" qsTypeId="urn:microsoft.com/office/officeart/2005/8/quickstyle/simple2" qsCatId="simple" csTypeId="urn:microsoft.com/office/officeart/2005/8/colors/accent1_2" csCatId="accent1" phldr="1"/>
      <dgm:spPr/>
    </dgm:pt>
    <dgm:pt modelId="{69098787-BFB9-4099-A1E7-824B2A062ACE}">
      <dgm:prSet phldrT="[Текст]"/>
      <dgm:spPr/>
      <dgm:t>
        <a:bodyPr/>
        <a:lstStyle/>
        <a:p>
          <a:r>
            <a:rPr lang="uk-UA" dirty="0" smtClean="0"/>
            <a:t>Митні збори</a:t>
          </a:r>
          <a:endParaRPr lang="ru-RU" dirty="0"/>
        </a:p>
      </dgm:t>
    </dgm:pt>
    <dgm:pt modelId="{6EB9C9CB-028F-49DA-851F-BB5239363A15}" type="parTrans" cxnId="{B3DC7B00-841B-4F88-8017-BBFA6A5CC3D9}">
      <dgm:prSet/>
      <dgm:spPr/>
      <dgm:t>
        <a:bodyPr/>
        <a:lstStyle/>
        <a:p>
          <a:endParaRPr lang="ru-RU"/>
        </a:p>
      </dgm:t>
    </dgm:pt>
    <dgm:pt modelId="{0547667F-9AE5-4A3B-827F-551FC1B799E6}" type="sibTrans" cxnId="{B3DC7B00-841B-4F88-8017-BBFA6A5CC3D9}">
      <dgm:prSet/>
      <dgm:spPr/>
      <dgm:t>
        <a:bodyPr/>
        <a:lstStyle/>
        <a:p>
          <a:endParaRPr lang="ru-RU"/>
        </a:p>
      </dgm:t>
    </dgm:pt>
    <dgm:pt modelId="{7D31BCA8-F8F9-4EF5-9DBB-D857F08687E9}">
      <dgm:prSet phldrT="[Текст]" phldr="1"/>
      <dgm:spPr/>
      <dgm:t>
        <a:bodyPr/>
        <a:lstStyle/>
        <a:p>
          <a:endParaRPr lang="ru-RU"/>
        </a:p>
      </dgm:t>
    </dgm:pt>
    <dgm:pt modelId="{B9C6A7D9-3FD0-4856-8A46-E1920C3752B7}" type="parTrans" cxnId="{542DC021-C596-4182-98FD-F71B2461AB3C}">
      <dgm:prSet/>
      <dgm:spPr/>
      <dgm:t>
        <a:bodyPr/>
        <a:lstStyle/>
        <a:p>
          <a:endParaRPr lang="ru-RU"/>
        </a:p>
      </dgm:t>
    </dgm:pt>
    <dgm:pt modelId="{A67ADFB0-DBB1-448A-97E6-FCDCEB050033}" type="sibTrans" cxnId="{542DC021-C596-4182-98FD-F71B2461AB3C}">
      <dgm:prSet/>
      <dgm:spPr/>
      <dgm:t>
        <a:bodyPr/>
        <a:lstStyle/>
        <a:p>
          <a:endParaRPr lang="ru-RU"/>
        </a:p>
      </dgm:t>
    </dgm:pt>
    <dgm:pt modelId="{4DD2D0C0-E837-469E-8E2A-F761F0808D0C}">
      <dgm:prSet phldrT="[Текст]" phldr="1"/>
      <dgm:spPr/>
      <dgm:t>
        <a:bodyPr/>
        <a:lstStyle/>
        <a:p>
          <a:endParaRPr lang="ru-RU"/>
        </a:p>
      </dgm:t>
    </dgm:pt>
    <dgm:pt modelId="{E6EF9320-B4DB-4A0A-9C96-72E937F7AED1}" type="parTrans" cxnId="{01FA2351-9E65-43B2-859A-FA073E4F76AF}">
      <dgm:prSet/>
      <dgm:spPr/>
      <dgm:t>
        <a:bodyPr/>
        <a:lstStyle/>
        <a:p>
          <a:endParaRPr lang="ru-RU"/>
        </a:p>
      </dgm:t>
    </dgm:pt>
    <dgm:pt modelId="{75C0499D-8958-4043-B030-9E76B6E2D20F}" type="sibTrans" cxnId="{01FA2351-9E65-43B2-859A-FA073E4F76AF}">
      <dgm:prSet/>
      <dgm:spPr/>
      <dgm:t>
        <a:bodyPr/>
        <a:lstStyle/>
        <a:p>
          <a:endParaRPr lang="ru-RU"/>
        </a:p>
      </dgm:t>
    </dgm:pt>
    <dgm:pt modelId="{0B618AE8-5369-4E75-9FF4-3A01BB550124}">
      <dgm:prSet phldrT="[Текст]"/>
      <dgm:spPr/>
      <dgm:t>
        <a:bodyPr/>
        <a:lstStyle/>
        <a:p>
          <a:r>
            <a:rPr lang="uk-UA" dirty="0" smtClean="0"/>
            <a:t>Мито, ПДВ</a:t>
          </a:r>
          <a:endParaRPr lang="ru-RU" dirty="0"/>
        </a:p>
      </dgm:t>
    </dgm:pt>
    <dgm:pt modelId="{B1635C60-5D7C-4724-A621-8AC2341760B0}" type="parTrans" cxnId="{828CB2D4-AAA7-42E5-AD2E-592B2E335441}">
      <dgm:prSet/>
      <dgm:spPr/>
      <dgm:t>
        <a:bodyPr/>
        <a:lstStyle/>
        <a:p>
          <a:endParaRPr lang="ru-RU"/>
        </a:p>
      </dgm:t>
    </dgm:pt>
    <dgm:pt modelId="{DE5EF489-0470-4320-8E93-DC74AB50FB23}" type="sibTrans" cxnId="{828CB2D4-AAA7-42E5-AD2E-592B2E335441}">
      <dgm:prSet/>
      <dgm:spPr/>
      <dgm:t>
        <a:bodyPr/>
        <a:lstStyle/>
        <a:p>
          <a:endParaRPr lang="ru-RU"/>
        </a:p>
      </dgm:t>
    </dgm:pt>
    <dgm:pt modelId="{E8FF19CB-EB3F-45B8-A6FB-12DA8D29651C}">
      <dgm:prSet phldrT="[Текст]"/>
      <dgm:spPr/>
      <dgm:t>
        <a:bodyPr/>
        <a:lstStyle/>
        <a:p>
          <a:r>
            <a:rPr lang="uk-UA" dirty="0" smtClean="0"/>
            <a:t>Акцизний збір</a:t>
          </a:r>
          <a:endParaRPr lang="ru-RU" dirty="0"/>
        </a:p>
      </dgm:t>
    </dgm:pt>
    <dgm:pt modelId="{BD59FC00-AD46-4DC0-867F-9B10F0685351}" type="parTrans" cxnId="{89A97D7A-226D-4E87-A418-7083239BF85F}">
      <dgm:prSet/>
      <dgm:spPr/>
      <dgm:t>
        <a:bodyPr/>
        <a:lstStyle/>
        <a:p>
          <a:endParaRPr lang="ru-RU"/>
        </a:p>
      </dgm:t>
    </dgm:pt>
    <dgm:pt modelId="{3B73C7DA-41FA-4167-AC2E-BAE51188B553}" type="sibTrans" cxnId="{89A97D7A-226D-4E87-A418-7083239BF85F}">
      <dgm:prSet/>
      <dgm:spPr/>
      <dgm:t>
        <a:bodyPr/>
        <a:lstStyle/>
        <a:p>
          <a:endParaRPr lang="ru-RU"/>
        </a:p>
      </dgm:t>
    </dgm:pt>
    <dgm:pt modelId="{70C59B63-BDF1-4C78-B8C5-92A778B68688}">
      <dgm:prSet phldrT="[Текст]"/>
      <dgm:spPr/>
      <dgm:t>
        <a:bodyPr/>
        <a:lstStyle/>
        <a:p>
          <a:endParaRPr lang="uk-UA"/>
        </a:p>
      </dgm:t>
    </dgm:pt>
    <dgm:pt modelId="{C0296DAB-39F5-4675-A6EF-63923478D340}" type="parTrans" cxnId="{5C5EA144-BF23-4888-AAEE-6E2EEB9BB568}">
      <dgm:prSet/>
      <dgm:spPr/>
      <dgm:t>
        <a:bodyPr/>
        <a:lstStyle/>
        <a:p>
          <a:endParaRPr lang="ru-RU"/>
        </a:p>
      </dgm:t>
    </dgm:pt>
    <dgm:pt modelId="{0831288C-CED8-4EF1-9BF1-F0AA55657A3C}" type="sibTrans" cxnId="{5C5EA144-BF23-4888-AAEE-6E2EEB9BB568}">
      <dgm:prSet/>
      <dgm:spPr/>
      <dgm:t>
        <a:bodyPr/>
        <a:lstStyle/>
        <a:p>
          <a:endParaRPr lang="ru-RU"/>
        </a:p>
      </dgm:t>
    </dgm:pt>
    <dgm:pt modelId="{386E5CEE-0799-48F6-9B90-10D684D3C7F0}">
      <dgm:prSet phldrT="[Текст]"/>
      <dgm:spPr/>
      <dgm:t>
        <a:bodyPr/>
        <a:lstStyle/>
        <a:p>
          <a:endParaRPr lang="ru-RU" dirty="0"/>
        </a:p>
      </dgm:t>
    </dgm:pt>
    <dgm:pt modelId="{4C39285A-D284-4F9B-BDBB-5E7E3FB48993}" type="parTrans" cxnId="{2B284FFD-55F5-41CC-83DE-52728C742C94}">
      <dgm:prSet/>
      <dgm:spPr/>
      <dgm:t>
        <a:bodyPr/>
        <a:lstStyle/>
        <a:p>
          <a:endParaRPr lang="ru-RU"/>
        </a:p>
      </dgm:t>
    </dgm:pt>
    <dgm:pt modelId="{E3486EE2-D2C5-402C-8721-D78AAB8DFF33}" type="sibTrans" cxnId="{2B284FFD-55F5-41CC-83DE-52728C742C94}">
      <dgm:prSet/>
      <dgm:spPr/>
      <dgm:t>
        <a:bodyPr/>
        <a:lstStyle/>
        <a:p>
          <a:endParaRPr lang="ru-RU"/>
        </a:p>
      </dgm:t>
    </dgm:pt>
    <dgm:pt modelId="{5472264D-D1FE-4751-91A3-838C95C8C714}" type="pres">
      <dgm:prSet presAssocID="{864A0545-E227-4230-A41E-689C039EB5A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D2A9AB5-4BD1-43DB-870F-70CC31152149}" type="pres">
      <dgm:prSet presAssocID="{69098787-BFB9-4099-A1E7-824B2A062ACE}" presName="gear1" presStyleLbl="node1" presStyleIdx="0" presStyleCnt="3" custLinFactNeighborX="5162" custLinFactNeighborY="-401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B6F8E79-4C68-4A77-9052-7B187A06EBFD}" type="pres">
      <dgm:prSet presAssocID="{69098787-BFB9-4099-A1E7-824B2A062ACE}" presName="gear1srcNode" presStyleLbl="node1" presStyleIdx="0" presStyleCnt="3"/>
      <dgm:spPr/>
      <dgm:t>
        <a:bodyPr/>
        <a:lstStyle/>
        <a:p>
          <a:endParaRPr lang="uk-UA"/>
        </a:p>
      </dgm:t>
    </dgm:pt>
    <dgm:pt modelId="{32689823-3B96-41A9-A715-A246825E034D}" type="pres">
      <dgm:prSet presAssocID="{69098787-BFB9-4099-A1E7-824B2A062ACE}" presName="gear1dstNode" presStyleLbl="node1" presStyleIdx="0" presStyleCnt="3"/>
      <dgm:spPr/>
      <dgm:t>
        <a:bodyPr/>
        <a:lstStyle/>
        <a:p>
          <a:endParaRPr lang="uk-UA"/>
        </a:p>
      </dgm:t>
    </dgm:pt>
    <dgm:pt modelId="{E8DA0057-249E-4753-B8A0-057C68658C93}" type="pres">
      <dgm:prSet presAssocID="{0B618AE8-5369-4E75-9FF4-3A01BB550124}" presName="gear2" presStyleLbl="node1" presStyleIdx="1" presStyleCnt="3" custScaleX="13876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FB9DB97-3D29-4FD6-B2FF-6A0B901D5AFB}" type="pres">
      <dgm:prSet presAssocID="{0B618AE8-5369-4E75-9FF4-3A01BB550124}" presName="gear2srcNode" presStyleLbl="node1" presStyleIdx="1" presStyleCnt="3"/>
      <dgm:spPr/>
      <dgm:t>
        <a:bodyPr/>
        <a:lstStyle/>
        <a:p>
          <a:endParaRPr lang="uk-UA"/>
        </a:p>
      </dgm:t>
    </dgm:pt>
    <dgm:pt modelId="{7FA5E1DD-0252-42FB-99D4-E226CEEC25EC}" type="pres">
      <dgm:prSet presAssocID="{0B618AE8-5369-4E75-9FF4-3A01BB550124}" presName="gear2dstNode" presStyleLbl="node1" presStyleIdx="1" presStyleCnt="3"/>
      <dgm:spPr/>
      <dgm:t>
        <a:bodyPr/>
        <a:lstStyle/>
        <a:p>
          <a:endParaRPr lang="uk-UA"/>
        </a:p>
      </dgm:t>
    </dgm:pt>
    <dgm:pt modelId="{0DA3E38C-ED99-40E9-8B1C-7C803304C94E}" type="pres">
      <dgm:prSet presAssocID="{E8FF19CB-EB3F-45B8-A6FB-12DA8D29651C}" presName="gear3" presStyleLbl="node1" presStyleIdx="2" presStyleCnt="3" custScaleX="155162" custScaleY="160080"/>
      <dgm:spPr/>
      <dgm:t>
        <a:bodyPr/>
        <a:lstStyle/>
        <a:p>
          <a:endParaRPr lang="uk-UA"/>
        </a:p>
      </dgm:t>
    </dgm:pt>
    <dgm:pt modelId="{9B532422-91EC-4A3E-8C44-380D8020DCDE}" type="pres">
      <dgm:prSet presAssocID="{E8FF19CB-EB3F-45B8-A6FB-12DA8D29651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40E3A07-95C1-492E-B40D-FB20FC659B99}" type="pres">
      <dgm:prSet presAssocID="{E8FF19CB-EB3F-45B8-A6FB-12DA8D29651C}" presName="gear3srcNode" presStyleLbl="node1" presStyleIdx="2" presStyleCnt="3"/>
      <dgm:spPr/>
      <dgm:t>
        <a:bodyPr/>
        <a:lstStyle/>
        <a:p>
          <a:endParaRPr lang="uk-UA"/>
        </a:p>
      </dgm:t>
    </dgm:pt>
    <dgm:pt modelId="{BF367858-94A5-467C-B0F0-11651A09232A}" type="pres">
      <dgm:prSet presAssocID="{E8FF19CB-EB3F-45B8-A6FB-12DA8D29651C}" presName="gear3dstNode" presStyleLbl="node1" presStyleIdx="2" presStyleCnt="3"/>
      <dgm:spPr/>
      <dgm:t>
        <a:bodyPr/>
        <a:lstStyle/>
        <a:p>
          <a:endParaRPr lang="uk-UA"/>
        </a:p>
      </dgm:t>
    </dgm:pt>
    <dgm:pt modelId="{A0D2A26D-E307-4FF1-AD71-A739C0F9BC22}" type="pres">
      <dgm:prSet presAssocID="{0547667F-9AE5-4A3B-827F-551FC1B799E6}" presName="connector1" presStyleLbl="sibTrans2D1" presStyleIdx="0" presStyleCnt="3"/>
      <dgm:spPr/>
      <dgm:t>
        <a:bodyPr/>
        <a:lstStyle/>
        <a:p>
          <a:endParaRPr lang="uk-UA"/>
        </a:p>
      </dgm:t>
    </dgm:pt>
    <dgm:pt modelId="{EEFDF3F2-B0AC-4F92-8DBA-044A227F2271}" type="pres">
      <dgm:prSet presAssocID="{DE5EF489-0470-4320-8E93-DC74AB50FB23}" presName="connector2" presStyleLbl="sibTrans2D1" presStyleIdx="1" presStyleCnt="3"/>
      <dgm:spPr/>
      <dgm:t>
        <a:bodyPr/>
        <a:lstStyle/>
        <a:p>
          <a:endParaRPr lang="uk-UA"/>
        </a:p>
      </dgm:t>
    </dgm:pt>
    <dgm:pt modelId="{874A24C9-B6CF-4524-BA00-8EDBACDCC566}" type="pres">
      <dgm:prSet presAssocID="{3B73C7DA-41FA-4167-AC2E-BAE51188B553}" presName="connector3" presStyleLbl="sibTrans2D1" presStyleIdx="2" presStyleCnt="3"/>
      <dgm:spPr/>
      <dgm:t>
        <a:bodyPr/>
        <a:lstStyle/>
        <a:p>
          <a:endParaRPr lang="uk-UA"/>
        </a:p>
      </dgm:t>
    </dgm:pt>
  </dgm:ptLst>
  <dgm:cxnLst>
    <dgm:cxn modelId="{8CC4EB21-BE0F-4CF1-97C0-698EB602F5CC}" type="presOf" srcId="{DE5EF489-0470-4320-8E93-DC74AB50FB23}" destId="{EEFDF3F2-B0AC-4F92-8DBA-044A227F2271}" srcOrd="0" destOrd="0" presId="urn:microsoft.com/office/officeart/2005/8/layout/gear1"/>
    <dgm:cxn modelId="{39BCB03B-2BCA-4614-BFA6-87DB2497756A}" type="presOf" srcId="{0B618AE8-5369-4E75-9FF4-3A01BB550124}" destId="{1FB9DB97-3D29-4FD6-B2FF-6A0B901D5AFB}" srcOrd="1" destOrd="0" presId="urn:microsoft.com/office/officeart/2005/8/layout/gear1"/>
    <dgm:cxn modelId="{71E03E34-C611-4205-8915-F6AF15A2F66A}" type="presOf" srcId="{0B618AE8-5369-4E75-9FF4-3A01BB550124}" destId="{7FA5E1DD-0252-42FB-99D4-E226CEEC25EC}" srcOrd="2" destOrd="0" presId="urn:microsoft.com/office/officeart/2005/8/layout/gear1"/>
    <dgm:cxn modelId="{1FDEADBD-CCE3-4152-B5E1-6D55C5C49F23}" type="presOf" srcId="{0547667F-9AE5-4A3B-827F-551FC1B799E6}" destId="{A0D2A26D-E307-4FF1-AD71-A739C0F9BC22}" srcOrd="0" destOrd="0" presId="urn:microsoft.com/office/officeart/2005/8/layout/gear1"/>
    <dgm:cxn modelId="{0336EEFC-A48A-445A-850C-D2B7341B66DC}" type="presOf" srcId="{0B618AE8-5369-4E75-9FF4-3A01BB550124}" destId="{E8DA0057-249E-4753-B8A0-057C68658C93}" srcOrd="0" destOrd="0" presId="urn:microsoft.com/office/officeart/2005/8/layout/gear1"/>
    <dgm:cxn modelId="{89A97D7A-226D-4E87-A418-7083239BF85F}" srcId="{864A0545-E227-4230-A41E-689C039EB5AD}" destId="{E8FF19CB-EB3F-45B8-A6FB-12DA8D29651C}" srcOrd="2" destOrd="0" parTransId="{BD59FC00-AD46-4DC0-867F-9B10F0685351}" sibTransId="{3B73C7DA-41FA-4167-AC2E-BAE51188B553}"/>
    <dgm:cxn modelId="{27749A52-AC8F-449E-9AD0-DEE70C6E7F47}" type="presOf" srcId="{864A0545-E227-4230-A41E-689C039EB5AD}" destId="{5472264D-D1FE-4751-91A3-838C95C8C714}" srcOrd="0" destOrd="0" presId="urn:microsoft.com/office/officeart/2005/8/layout/gear1"/>
    <dgm:cxn modelId="{26A3EC08-EEB3-4524-8802-D7C55EE0F584}" type="presOf" srcId="{E8FF19CB-EB3F-45B8-A6FB-12DA8D29651C}" destId="{0DA3E38C-ED99-40E9-8B1C-7C803304C94E}" srcOrd="0" destOrd="0" presId="urn:microsoft.com/office/officeart/2005/8/layout/gear1"/>
    <dgm:cxn modelId="{01FA2351-9E65-43B2-859A-FA073E4F76AF}" srcId="{864A0545-E227-4230-A41E-689C039EB5AD}" destId="{4DD2D0C0-E837-469E-8E2A-F761F0808D0C}" srcOrd="6" destOrd="0" parTransId="{E6EF9320-B4DB-4A0A-9C96-72E937F7AED1}" sibTransId="{75C0499D-8958-4043-B030-9E76B6E2D20F}"/>
    <dgm:cxn modelId="{8A9BC170-396B-47F9-9CF2-800B3B939B8B}" type="presOf" srcId="{E8FF19CB-EB3F-45B8-A6FB-12DA8D29651C}" destId="{E40E3A07-95C1-492E-B40D-FB20FC659B99}" srcOrd="2" destOrd="0" presId="urn:microsoft.com/office/officeart/2005/8/layout/gear1"/>
    <dgm:cxn modelId="{542DC021-C596-4182-98FD-F71B2461AB3C}" srcId="{864A0545-E227-4230-A41E-689C039EB5AD}" destId="{7D31BCA8-F8F9-4EF5-9DBB-D857F08687E9}" srcOrd="5" destOrd="0" parTransId="{B9C6A7D9-3FD0-4856-8A46-E1920C3752B7}" sibTransId="{A67ADFB0-DBB1-448A-97E6-FCDCEB050033}"/>
    <dgm:cxn modelId="{B3DC7B00-841B-4F88-8017-BBFA6A5CC3D9}" srcId="{864A0545-E227-4230-A41E-689C039EB5AD}" destId="{69098787-BFB9-4099-A1E7-824B2A062ACE}" srcOrd="0" destOrd="0" parTransId="{6EB9C9CB-028F-49DA-851F-BB5239363A15}" sibTransId="{0547667F-9AE5-4A3B-827F-551FC1B799E6}"/>
    <dgm:cxn modelId="{828CB2D4-AAA7-42E5-AD2E-592B2E335441}" srcId="{864A0545-E227-4230-A41E-689C039EB5AD}" destId="{0B618AE8-5369-4E75-9FF4-3A01BB550124}" srcOrd="1" destOrd="0" parTransId="{B1635C60-5D7C-4724-A621-8AC2341760B0}" sibTransId="{DE5EF489-0470-4320-8E93-DC74AB50FB23}"/>
    <dgm:cxn modelId="{6AC32F37-B295-4D66-85F8-6BB825650DA1}" type="presOf" srcId="{69098787-BFB9-4099-A1E7-824B2A062ACE}" destId="{5D2A9AB5-4BD1-43DB-870F-70CC31152149}" srcOrd="0" destOrd="0" presId="urn:microsoft.com/office/officeart/2005/8/layout/gear1"/>
    <dgm:cxn modelId="{89D7BDD0-0455-4E89-B96D-47F7C33C52D9}" type="presOf" srcId="{E8FF19CB-EB3F-45B8-A6FB-12DA8D29651C}" destId="{9B532422-91EC-4A3E-8C44-380D8020DCDE}" srcOrd="1" destOrd="0" presId="urn:microsoft.com/office/officeart/2005/8/layout/gear1"/>
    <dgm:cxn modelId="{C4054624-33ED-4CCE-8AF4-64A928CDBDE4}" type="presOf" srcId="{E8FF19CB-EB3F-45B8-A6FB-12DA8D29651C}" destId="{BF367858-94A5-467C-B0F0-11651A09232A}" srcOrd="3" destOrd="0" presId="urn:microsoft.com/office/officeart/2005/8/layout/gear1"/>
    <dgm:cxn modelId="{5C5EA144-BF23-4888-AAEE-6E2EEB9BB568}" srcId="{864A0545-E227-4230-A41E-689C039EB5AD}" destId="{70C59B63-BDF1-4C78-B8C5-92A778B68688}" srcOrd="3" destOrd="0" parTransId="{C0296DAB-39F5-4675-A6EF-63923478D340}" sibTransId="{0831288C-CED8-4EF1-9BF1-F0AA55657A3C}"/>
    <dgm:cxn modelId="{032296B2-B269-434F-B378-02A0531CDA5F}" type="presOf" srcId="{3B73C7DA-41FA-4167-AC2E-BAE51188B553}" destId="{874A24C9-B6CF-4524-BA00-8EDBACDCC566}" srcOrd="0" destOrd="0" presId="urn:microsoft.com/office/officeart/2005/8/layout/gear1"/>
    <dgm:cxn modelId="{0DACF03C-F85A-41FE-A69F-F88770B1700F}" type="presOf" srcId="{69098787-BFB9-4099-A1E7-824B2A062ACE}" destId="{32689823-3B96-41A9-A715-A246825E034D}" srcOrd="2" destOrd="0" presId="urn:microsoft.com/office/officeart/2005/8/layout/gear1"/>
    <dgm:cxn modelId="{F6C18F0D-7285-4340-98F3-8C9298C1BC89}" type="presOf" srcId="{69098787-BFB9-4099-A1E7-824B2A062ACE}" destId="{BB6F8E79-4C68-4A77-9052-7B187A06EBFD}" srcOrd="1" destOrd="0" presId="urn:microsoft.com/office/officeart/2005/8/layout/gear1"/>
    <dgm:cxn modelId="{2B284FFD-55F5-41CC-83DE-52728C742C94}" srcId="{864A0545-E227-4230-A41E-689C039EB5AD}" destId="{386E5CEE-0799-48F6-9B90-10D684D3C7F0}" srcOrd="4" destOrd="0" parTransId="{4C39285A-D284-4F9B-BDBB-5E7E3FB48993}" sibTransId="{E3486EE2-D2C5-402C-8721-D78AAB8DFF33}"/>
    <dgm:cxn modelId="{EDFE4135-266E-4993-942C-2F6BB3B2D0B9}" type="presParOf" srcId="{5472264D-D1FE-4751-91A3-838C95C8C714}" destId="{5D2A9AB5-4BD1-43DB-870F-70CC31152149}" srcOrd="0" destOrd="0" presId="urn:microsoft.com/office/officeart/2005/8/layout/gear1"/>
    <dgm:cxn modelId="{60F0CF1C-1648-425C-BF6A-87FD6A8188EC}" type="presParOf" srcId="{5472264D-D1FE-4751-91A3-838C95C8C714}" destId="{BB6F8E79-4C68-4A77-9052-7B187A06EBFD}" srcOrd="1" destOrd="0" presId="urn:microsoft.com/office/officeart/2005/8/layout/gear1"/>
    <dgm:cxn modelId="{4BC3D76B-63A0-484E-A626-D82098015293}" type="presParOf" srcId="{5472264D-D1FE-4751-91A3-838C95C8C714}" destId="{32689823-3B96-41A9-A715-A246825E034D}" srcOrd="2" destOrd="0" presId="urn:microsoft.com/office/officeart/2005/8/layout/gear1"/>
    <dgm:cxn modelId="{A21FB692-275B-4412-BE00-226F848CE32B}" type="presParOf" srcId="{5472264D-D1FE-4751-91A3-838C95C8C714}" destId="{E8DA0057-249E-4753-B8A0-057C68658C93}" srcOrd="3" destOrd="0" presId="urn:microsoft.com/office/officeart/2005/8/layout/gear1"/>
    <dgm:cxn modelId="{4FBDA35C-38BA-436A-ADF4-8818EC529DA1}" type="presParOf" srcId="{5472264D-D1FE-4751-91A3-838C95C8C714}" destId="{1FB9DB97-3D29-4FD6-B2FF-6A0B901D5AFB}" srcOrd="4" destOrd="0" presId="urn:microsoft.com/office/officeart/2005/8/layout/gear1"/>
    <dgm:cxn modelId="{E620B76D-9533-4356-ADE4-EF0EE80B8A8C}" type="presParOf" srcId="{5472264D-D1FE-4751-91A3-838C95C8C714}" destId="{7FA5E1DD-0252-42FB-99D4-E226CEEC25EC}" srcOrd="5" destOrd="0" presId="urn:microsoft.com/office/officeart/2005/8/layout/gear1"/>
    <dgm:cxn modelId="{E7189051-0F9F-4BF5-8AFC-C399C53D03C5}" type="presParOf" srcId="{5472264D-D1FE-4751-91A3-838C95C8C714}" destId="{0DA3E38C-ED99-40E9-8B1C-7C803304C94E}" srcOrd="6" destOrd="0" presId="urn:microsoft.com/office/officeart/2005/8/layout/gear1"/>
    <dgm:cxn modelId="{C3C5290B-E0D2-49D7-BE93-986E0C51F751}" type="presParOf" srcId="{5472264D-D1FE-4751-91A3-838C95C8C714}" destId="{9B532422-91EC-4A3E-8C44-380D8020DCDE}" srcOrd="7" destOrd="0" presId="urn:microsoft.com/office/officeart/2005/8/layout/gear1"/>
    <dgm:cxn modelId="{AEEC1E18-DA46-4BC4-8252-0D79A7717107}" type="presParOf" srcId="{5472264D-D1FE-4751-91A3-838C95C8C714}" destId="{E40E3A07-95C1-492E-B40D-FB20FC659B99}" srcOrd="8" destOrd="0" presId="urn:microsoft.com/office/officeart/2005/8/layout/gear1"/>
    <dgm:cxn modelId="{9BBE96E9-F38A-44D6-889A-4B7D615D2438}" type="presParOf" srcId="{5472264D-D1FE-4751-91A3-838C95C8C714}" destId="{BF367858-94A5-467C-B0F0-11651A09232A}" srcOrd="9" destOrd="0" presId="urn:microsoft.com/office/officeart/2005/8/layout/gear1"/>
    <dgm:cxn modelId="{B5106E52-6B2C-495B-B5F6-35CBD0630E9D}" type="presParOf" srcId="{5472264D-D1FE-4751-91A3-838C95C8C714}" destId="{A0D2A26D-E307-4FF1-AD71-A739C0F9BC22}" srcOrd="10" destOrd="0" presId="urn:microsoft.com/office/officeart/2005/8/layout/gear1"/>
    <dgm:cxn modelId="{D88B0DA7-9304-47AD-A6CC-5F6C9E7F5361}" type="presParOf" srcId="{5472264D-D1FE-4751-91A3-838C95C8C714}" destId="{EEFDF3F2-B0AC-4F92-8DBA-044A227F2271}" srcOrd="11" destOrd="0" presId="urn:microsoft.com/office/officeart/2005/8/layout/gear1"/>
    <dgm:cxn modelId="{E26660AB-BF9C-499F-8498-C39F6BB4D953}" type="presParOf" srcId="{5472264D-D1FE-4751-91A3-838C95C8C714}" destId="{874A24C9-B6CF-4524-BA00-8EDBACDCC56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93A671-41B4-45FD-9F0F-058955D42F9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634559-AA39-476C-8A14-97BB7C689250}">
      <dgm:prSet phldrT="[Текст]" custT="1"/>
      <dgm:spPr/>
      <dgm:t>
        <a:bodyPr/>
        <a:lstStyle/>
        <a:p>
          <a:r>
            <a:rPr lang="ru-RU" sz="2000" b="0" i="0" dirty="0" err="1" smtClean="0"/>
            <a:t>покупцеві</a:t>
          </a:r>
          <a:r>
            <a:rPr lang="ru-RU" sz="2000" b="0" i="0" dirty="0" smtClean="0"/>
            <a:t> передано </a:t>
          </a:r>
          <a:r>
            <a:rPr lang="ru-RU" sz="2000" b="0" i="0" dirty="0" err="1" smtClean="0"/>
            <a:t>ризики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й</a:t>
          </a:r>
          <a:r>
            <a:rPr lang="ru-RU" sz="2000" b="0" i="0" dirty="0" smtClean="0"/>
            <a:t> </a:t>
          </a:r>
          <a:r>
            <a:rPr lang="ru-RU" sz="2000" b="0" i="0" dirty="0" err="1" smtClean="0"/>
            <a:t>вигоди</a:t>
          </a:r>
          <a:r>
            <a:rPr lang="ru-RU" sz="2000" b="0" i="0" dirty="0" smtClean="0"/>
            <a:t>, </a:t>
          </a:r>
          <a:r>
            <a:rPr lang="ru-RU" sz="2000" b="0" i="0" dirty="0" err="1" smtClean="0"/>
            <a:t>пов’язані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з</a:t>
          </a:r>
          <a:r>
            <a:rPr lang="ru-RU" sz="2000" b="0" i="0" dirty="0" smtClean="0"/>
            <a:t> правом </a:t>
          </a:r>
          <a:r>
            <a:rPr lang="ru-RU" sz="2000" b="0" i="0" dirty="0" err="1" smtClean="0"/>
            <a:t>власності</a:t>
          </a:r>
          <a:r>
            <a:rPr lang="ru-RU" sz="2000" b="0" i="0" dirty="0" smtClean="0"/>
            <a:t> на </a:t>
          </a:r>
          <a:r>
            <a:rPr lang="ru-RU" sz="2000" b="0" i="0" dirty="0" err="1" smtClean="0"/>
            <a:t>продукцію</a:t>
          </a:r>
          <a:r>
            <a:rPr lang="ru-RU" sz="2000" b="0" i="0" dirty="0" smtClean="0"/>
            <a:t> (товар, </a:t>
          </a:r>
          <a:r>
            <a:rPr lang="ru-RU" sz="2000" b="0" i="0" dirty="0" err="1" smtClean="0"/>
            <a:t>інший</a:t>
          </a:r>
          <a:r>
            <a:rPr lang="ru-RU" sz="2000" b="0" i="0" dirty="0" smtClean="0"/>
            <a:t> актив);</a:t>
          </a:r>
          <a:endParaRPr lang="ru-RU" sz="2000" dirty="0"/>
        </a:p>
      </dgm:t>
    </dgm:pt>
    <dgm:pt modelId="{0EF66138-B9B1-472D-AE3D-AF8A0F42D266}" type="parTrans" cxnId="{EC711142-A704-437A-91AB-48B0B12D1A16}">
      <dgm:prSet/>
      <dgm:spPr/>
      <dgm:t>
        <a:bodyPr/>
        <a:lstStyle/>
        <a:p>
          <a:endParaRPr lang="ru-RU"/>
        </a:p>
      </dgm:t>
    </dgm:pt>
    <dgm:pt modelId="{609523DB-D999-4399-8E35-5ADFE614349C}" type="sibTrans" cxnId="{EC711142-A704-437A-91AB-48B0B12D1A16}">
      <dgm:prSet/>
      <dgm:spPr/>
      <dgm:t>
        <a:bodyPr/>
        <a:lstStyle/>
        <a:p>
          <a:endParaRPr lang="ru-RU"/>
        </a:p>
      </dgm:t>
    </dgm:pt>
    <dgm:pt modelId="{B6B7FDA8-D9D5-4B6E-A0A7-6FCA3CA0C02F}">
      <dgm:prSet phldrT="[Текст]" custT="1"/>
      <dgm:spPr/>
      <dgm:t>
        <a:bodyPr/>
        <a:lstStyle/>
        <a:p>
          <a:r>
            <a:rPr lang="ru-RU" sz="2000" b="0" i="0" dirty="0" err="1" smtClean="0"/>
            <a:t>підприємство</a:t>
          </a:r>
          <a:r>
            <a:rPr lang="ru-RU" sz="2000" b="0" i="0" dirty="0" smtClean="0"/>
            <a:t> не </a:t>
          </a:r>
          <a:r>
            <a:rPr lang="ru-RU" sz="2000" b="0" i="0" dirty="0" err="1" smtClean="0"/>
            <a:t>здійснює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надалі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управління</a:t>
          </a:r>
          <a:r>
            <a:rPr lang="ru-RU" sz="2000" b="0" i="0" dirty="0" smtClean="0"/>
            <a:t> та контроль за </a:t>
          </a:r>
          <a:r>
            <a:rPr lang="ru-RU" sz="2000" b="0" i="0" dirty="0" err="1" smtClean="0"/>
            <a:t>реалізованою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продукцією</a:t>
          </a:r>
          <a:r>
            <a:rPr lang="ru-RU" sz="2000" b="0" i="0" dirty="0" smtClean="0"/>
            <a:t> (товарами, </a:t>
          </a:r>
          <a:r>
            <a:rPr lang="ru-RU" sz="2000" b="0" i="0" dirty="0" err="1" smtClean="0"/>
            <a:t>іншими</a:t>
          </a:r>
          <a:r>
            <a:rPr lang="ru-RU" sz="2000" b="0" i="0" dirty="0" smtClean="0"/>
            <a:t> активами);</a:t>
          </a:r>
          <a:endParaRPr lang="ru-RU" sz="2000" dirty="0"/>
        </a:p>
      </dgm:t>
    </dgm:pt>
    <dgm:pt modelId="{50D4FD7D-6F5A-42B7-8DA5-5FC39FE58959}" type="parTrans" cxnId="{4F887B17-19D7-40A9-89AA-AB3930A87DA3}">
      <dgm:prSet/>
      <dgm:spPr/>
      <dgm:t>
        <a:bodyPr/>
        <a:lstStyle/>
        <a:p>
          <a:endParaRPr lang="ru-RU"/>
        </a:p>
      </dgm:t>
    </dgm:pt>
    <dgm:pt modelId="{2B52E030-D499-4FB6-B1E8-1C48F529A13A}" type="sibTrans" cxnId="{4F887B17-19D7-40A9-89AA-AB3930A87DA3}">
      <dgm:prSet/>
      <dgm:spPr/>
      <dgm:t>
        <a:bodyPr/>
        <a:lstStyle/>
        <a:p>
          <a:endParaRPr lang="ru-RU"/>
        </a:p>
      </dgm:t>
    </dgm:pt>
    <dgm:pt modelId="{A90EBB59-CD4E-4EEE-A36C-64BDE6315FD3}">
      <dgm:prSet phldrT="[Текст]" custT="1"/>
      <dgm:spPr/>
      <dgm:t>
        <a:bodyPr/>
        <a:lstStyle/>
        <a:p>
          <a:r>
            <a:rPr lang="ru-RU" sz="2000" b="0" i="0" dirty="0" smtClean="0"/>
            <a:t>сума доходу (</a:t>
          </a:r>
          <a:r>
            <a:rPr lang="ru-RU" sz="2000" b="0" i="0" dirty="0" err="1" smtClean="0"/>
            <a:t>виручка</a:t>
          </a:r>
          <a:r>
            <a:rPr lang="ru-RU" sz="2000" b="0" i="0" dirty="0" smtClean="0"/>
            <a:t>) </a:t>
          </a:r>
          <a:r>
            <a:rPr lang="ru-RU" sz="2000" b="0" i="0" dirty="0" err="1" smtClean="0"/>
            <a:t>може</a:t>
          </a:r>
          <a:r>
            <a:rPr lang="ru-RU" sz="2000" b="0" i="0" dirty="0" smtClean="0"/>
            <a:t> бути </a:t>
          </a:r>
          <a:r>
            <a:rPr lang="ru-RU" sz="2000" b="0" i="0" dirty="0" err="1" smtClean="0"/>
            <a:t>достовірно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визначена</a:t>
          </a:r>
          <a:r>
            <a:rPr lang="ru-RU" sz="2000" b="0" i="0" dirty="0" smtClean="0"/>
            <a:t>;</a:t>
          </a:r>
          <a:endParaRPr lang="ru-RU" sz="2000" dirty="0"/>
        </a:p>
      </dgm:t>
    </dgm:pt>
    <dgm:pt modelId="{48C3BD65-63E5-4DE7-B40C-6A2F2A81A990}" type="parTrans" cxnId="{511F18BA-60EA-4B6D-8500-7E4871B24FB8}">
      <dgm:prSet/>
      <dgm:spPr/>
      <dgm:t>
        <a:bodyPr/>
        <a:lstStyle/>
        <a:p>
          <a:endParaRPr lang="ru-RU"/>
        </a:p>
      </dgm:t>
    </dgm:pt>
    <dgm:pt modelId="{29598318-083A-48B2-A99A-22A27604E13F}" type="sibTrans" cxnId="{511F18BA-60EA-4B6D-8500-7E4871B24FB8}">
      <dgm:prSet/>
      <dgm:spPr/>
      <dgm:t>
        <a:bodyPr/>
        <a:lstStyle/>
        <a:p>
          <a:endParaRPr lang="ru-RU"/>
        </a:p>
      </dgm:t>
    </dgm:pt>
    <dgm:pt modelId="{CB465CF6-7A40-47DD-8748-4A1DCCE276F7}">
      <dgm:prSet custT="1"/>
      <dgm:spPr/>
      <dgm:t>
        <a:bodyPr/>
        <a:lstStyle/>
        <a:p>
          <a:r>
            <a:rPr lang="ru-RU" sz="1600" b="0" i="0" dirty="0" err="1" smtClean="0"/>
            <a:t>є</a:t>
          </a:r>
          <a:r>
            <a:rPr lang="ru-RU" sz="2000" b="0" i="0" dirty="0" smtClean="0"/>
            <a:t> </a:t>
          </a:r>
          <a:r>
            <a:rPr lang="ru-RU" sz="2000" b="0" i="0" dirty="0" err="1" smtClean="0"/>
            <a:t>впевненість</a:t>
          </a:r>
          <a:r>
            <a:rPr lang="ru-RU" sz="2000" b="0" i="0" dirty="0" smtClean="0"/>
            <a:t>, </a:t>
          </a:r>
          <a:r>
            <a:rPr lang="ru-RU" sz="2000" b="0" i="0" dirty="0" err="1" smtClean="0"/>
            <a:t>що</a:t>
          </a:r>
          <a:r>
            <a:rPr lang="ru-RU" sz="2000" b="0" i="0" dirty="0" smtClean="0"/>
            <a:t> в </a:t>
          </a:r>
          <a:r>
            <a:rPr lang="ru-RU" sz="2000" b="0" i="0" dirty="0" err="1" smtClean="0"/>
            <a:t>результаті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операції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відбудеться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збільшення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економічних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вигод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підприємства</a:t>
          </a:r>
          <a:r>
            <a:rPr lang="ru-RU" sz="2000" b="0" i="0" dirty="0" smtClean="0"/>
            <a:t>, а </a:t>
          </a:r>
          <a:r>
            <a:rPr lang="ru-RU" sz="2000" b="0" i="0" dirty="0" err="1" smtClean="0"/>
            <a:t>витрати</a:t>
          </a:r>
          <a:r>
            <a:rPr lang="ru-RU" sz="2000" b="0" i="0" dirty="0" smtClean="0"/>
            <a:t>, </a:t>
          </a:r>
          <a:r>
            <a:rPr lang="ru-RU" sz="2000" b="0" i="0" dirty="0" err="1" smtClean="0"/>
            <a:t>пов’язані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з</a:t>
          </a:r>
          <a:r>
            <a:rPr lang="ru-RU" sz="2000" b="0" i="0" dirty="0" smtClean="0"/>
            <a:t> </a:t>
          </a:r>
          <a:r>
            <a:rPr lang="ru-RU" sz="2000" b="0" i="0" dirty="0" err="1" smtClean="0"/>
            <a:t>цією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операцією</a:t>
          </a:r>
          <a:r>
            <a:rPr lang="ru-RU" sz="2000" b="0" i="0" dirty="0" smtClean="0"/>
            <a:t>, </a:t>
          </a:r>
          <a:r>
            <a:rPr lang="ru-RU" sz="2000" b="0" i="0" dirty="0" err="1" smtClean="0"/>
            <a:t>можуть</a:t>
          </a:r>
          <a:r>
            <a:rPr lang="ru-RU" sz="2000" b="0" i="0" dirty="0" smtClean="0"/>
            <a:t> бути </a:t>
          </a:r>
          <a:r>
            <a:rPr lang="ru-RU" sz="2000" b="0" i="0" dirty="0" err="1" smtClean="0"/>
            <a:t>достовірно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визначені</a:t>
          </a:r>
          <a:r>
            <a:rPr lang="ru-RU" sz="2000" b="0" i="0" dirty="0" smtClean="0"/>
            <a:t>.</a:t>
          </a:r>
          <a:endParaRPr lang="ru-RU" sz="2000" b="0" i="0" dirty="0"/>
        </a:p>
      </dgm:t>
    </dgm:pt>
    <dgm:pt modelId="{0ECF22D0-9555-445C-8F18-AF9E5E3591EF}" type="parTrans" cxnId="{A77F8A1F-92E0-4D0D-BE04-88FBF69BC1CF}">
      <dgm:prSet/>
      <dgm:spPr/>
      <dgm:t>
        <a:bodyPr/>
        <a:lstStyle/>
        <a:p>
          <a:endParaRPr lang="ru-RU"/>
        </a:p>
      </dgm:t>
    </dgm:pt>
    <dgm:pt modelId="{14F049A3-49FB-47A2-BCAA-EF8E9825E51D}" type="sibTrans" cxnId="{A77F8A1F-92E0-4D0D-BE04-88FBF69BC1CF}">
      <dgm:prSet/>
      <dgm:spPr/>
      <dgm:t>
        <a:bodyPr/>
        <a:lstStyle/>
        <a:p>
          <a:endParaRPr lang="ru-RU"/>
        </a:p>
      </dgm:t>
    </dgm:pt>
    <dgm:pt modelId="{4160ADDD-ED32-48C6-8A6D-418E6043FE99}" type="pres">
      <dgm:prSet presAssocID="{2093A671-41B4-45FD-9F0F-058955D42F9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8732D53-865B-4806-9BA8-16B2D4098DF9}" type="pres">
      <dgm:prSet presAssocID="{2093A671-41B4-45FD-9F0F-058955D42F9C}" presName="dummyMaxCanvas" presStyleCnt="0">
        <dgm:presLayoutVars/>
      </dgm:prSet>
      <dgm:spPr/>
    </dgm:pt>
    <dgm:pt modelId="{CF1EC84E-1E1B-4972-9828-61F825B01A2C}" type="pres">
      <dgm:prSet presAssocID="{2093A671-41B4-45FD-9F0F-058955D42F9C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BD28972-9F22-4979-9A90-D62C9F9F7896}" type="pres">
      <dgm:prSet presAssocID="{2093A671-41B4-45FD-9F0F-058955D42F9C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BC88534-A9EA-4365-B52B-6E3E3A6D5BE7}" type="pres">
      <dgm:prSet presAssocID="{2093A671-41B4-45FD-9F0F-058955D42F9C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B9300C1-8DBB-42A0-A069-88BE6541B8DB}" type="pres">
      <dgm:prSet presAssocID="{2093A671-41B4-45FD-9F0F-058955D42F9C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4246C48-63AD-41E8-84E0-79BB721C0CE5}" type="pres">
      <dgm:prSet presAssocID="{2093A671-41B4-45FD-9F0F-058955D42F9C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4D4F3DA-33D1-4810-9A94-492599CC789C}" type="pres">
      <dgm:prSet presAssocID="{2093A671-41B4-45FD-9F0F-058955D42F9C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1D69532-0E59-4C68-8FEB-825F05CDBB69}" type="pres">
      <dgm:prSet presAssocID="{2093A671-41B4-45FD-9F0F-058955D42F9C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5B2CD20-8BE3-4008-A41A-6BBBB831CE50}" type="pres">
      <dgm:prSet presAssocID="{2093A671-41B4-45FD-9F0F-058955D42F9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ECC4A14-099D-4689-BF0C-7114A72A39AF}" type="pres">
      <dgm:prSet presAssocID="{2093A671-41B4-45FD-9F0F-058955D42F9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55379E7-956A-4613-B401-AB0039405674}" type="pres">
      <dgm:prSet presAssocID="{2093A671-41B4-45FD-9F0F-058955D42F9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A705E26-E99C-4A43-BA26-39C109F84029}" type="pres">
      <dgm:prSet presAssocID="{2093A671-41B4-45FD-9F0F-058955D42F9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11F18BA-60EA-4B6D-8500-7E4871B24FB8}" srcId="{2093A671-41B4-45FD-9F0F-058955D42F9C}" destId="{A90EBB59-CD4E-4EEE-A36C-64BDE6315FD3}" srcOrd="2" destOrd="0" parTransId="{48C3BD65-63E5-4DE7-B40C-6A2F2A81A990}" sibTransId="{29598318-083A-48B2-A99A-22A27604E13F}"/>
    <dgm:cxn modelId="{A17814A2-6FD1-49BB-8404-7459B44CC7FF}" type="presOf" srcId="{609523DB-D999-4399-8E35-5ADFE614349C}" destId="{44246C48-63AD-41E8-84E0-79BB721C0CE5}" srcOrd="0" destOrd="0" presId="urn:microsoft.com/office/officeart/2005/8/layout/vProcess5"/>
    <dgm:cxn modelId="{A77F8A1F-92E0-4D0D-BE04-88FBF69BC1CF}" srcId="{2093A671-41B4-45FD-9F0F-058955D42F9C}" destId="{CB465CF6-7A40-47DD-8748-4A1DCCE276F7}" srcOrd="3" destOrd="0" parTransId="{0ECF22D0-9555-445C-8F18-AF9E5E3591EF}" sibTransId="{14F049A3-49FB-47A2-BCAA-EF8E9825E51D}"/>
    <dgm:cxn modelId="{5F13AD2E-7C97-4B26-A017-CA58BE2E008F}" type="presOf" srcId="{B6B7FDA8-D9D5-4B6E-A0A7-6FCA3CA0C02F}" destId="{5BD28972-9F22-4979-9A90-D62C9F9F7896}" srcOrd="0" destOrd="0" presId="urn:microsoft.com/office/officeart/2005/8/layout/vProcess5"/>
    <dgm:cxn modelId="{DBFEBA82-28E7-40FC-A7FF-015A35B4F529}" type="presOf" srcId="{B6B7FDA8-D9D5-4B6E-A0A7-6FCA3CA0C02F}" destId="{4ECC4A14-099D-4689-BF0C-7114A72A39AF}" srcOrd="1" destOrd="0" presId="urn:microsoft.com/office/officeart/2005/8/layout/vProcess5"/>
    <dgm:cxn modelId="{24D14D04-4284-4CAE-9836-4D285DC6CADB}" type="presOf" srcId="{CB465CF6-7A40-47DD-8748-4A1DCCE276F7}" destId="{3B9300C1-8DBB-42A0-A069-88BE6541B8DB}" srcOrd="0" destOrd="0" presId="urn:microsoft.com/office/officeart/2005/8/layout/vProcess5"/>
    <dgm:cxn modelId="{EC711142-A704-437A-91AB-48B0B12D1A16}" srcId="{2093A671-41B4-45FD-9F0F-058955D42F9C}" destId="{75634559-AA39-476C-8A14-97BB7C689250}" srcOrd="0" destOrd="0" parTransId="{0EF66138-B9B1-472D-AE3D-AF8A0F42D266}" sibTransId="{609523DB-D999-4399-8E35-5ADFE614349C}"/>
    <dgm:cxn modelId="{D7053D78-7D5E-4916-9FDD-F59E8DE0C903}" type="presOf" srcId="{2093A671-41B4-45FD-9F0F-058955D42F9C}" destId="{4160ADDD-ED32-48C6-8A6D-418E6043FE99}" srcOrd="0" destOrd="0" presId="urn:microsoft.com/office/officeart/2005/8/layout/vProcess5"/>
    <dgm:cxn modelId="{EA27AF40-9FD2-4C5C-AE33-688E29BD59CE}" type="presOf" srcId="{A90EBB59-CD4E-4EEE-A36C-64BDE6315FD3}" destId="{E55379E7-956A-4613-B401-AB0039405674}" srcOrd="1" destOrd="0" presId="urn:microsoft.com/office/officeart/2005/8/layout/vProcess5"/>
    <dgm:cxn modelId="{30F821D1-AEBE-45BF-B015-7289D4E55E56}" type="presOf" srcId="{29598318-083A-48B2-A99A-22A27604E13F}" destId="{61D69532-0E59-4C68-8FEB-825F05CDBB69}" srcOrd="0" destOrd="0" presId="urn:microsoft.com/office/officeart/2005/8/layout/vProcess5"/>
    <dgm:cxn modelId="{4A97E21F-18E8-48C3-9667-8ED4D7337439}" type="presOf" srcId="{2B52E030-D499-4FB6-B1E8-1C48F529A13A}" destId="{54D4F3DA-33D1-4810-9A94-492599CC789C}" srcOrd="0" destOrd="0" presId="urn:microsoft.com/office/officeart/2005/8/layout/vProcess5"/>
    <dgm:cxn modelId="{8A0CDBBE-B1CB-4AA3-B4DB-A17247FE8061}" type="presOf" srcId="{CB465CF6-7A40-47DD-8748-4A1DCCE276F7}" destId="{CA705E26-E99C-4A43-BA26-39C109F84029}" srcOrd="1" destOrd="0" presId="urn:microsoft.com/office/officeart/2005/8/layout/vProcess5"/>
    <dgm:cxn modelId="{4F887B17-19D7-40A9-89AA-AB3930A87DA3}" srcId="{2093A671-41B4-45FD-9F0F-058955D42F9C}" destId="{B6B7FDA8-D9D5-4B6E-A0A7-6FCA3CA0C02F}" srcOrd="1" destOrd="0" parTransId="{50D4FD7D-6F5A-42B7-8DA5-5FC39FE58959}" sibTransId="{2B52E030-D499-4FB6-B1E8-1C48F529A13A}"/>
    <dgm:cxn modelId="{51EBBC4D-9800-4572-9B94-3A7922B26664}" type="presOf" srcId="{75634559-AA39-476C-8A14-97BB7C689250}" destId="{C5B2CD20-8BE3-4008-A41A-6BBBB831CE50}" srcOrd="1" destOrd="0" presId="urn:microsoft.com/office/officeart/2005/8/layout/vProcess5"/>
    <dgm:cxn modelId="{D4FE564D-E93B-40A4-816D-51C862A3FD65}" type="presOf" srcId="{75634559-AA39-476C-8A14-97BB7C689250}" destId="{CF1EC84E-1E1B-4972-9828-61F825B01A2C}" srcOrd="0" destOrd="0" presId="urn:microsoft.com/office/officeart/2005/8/layout/vProcess5"/>
    <dgm:cxn modelId="{8BD306C1-E0EA-4CD5-A7AA-6578C208EF0A}" type="presOf" srcId="{A90EBB59-CD4E-4EEE-A36C-64BDE6315FD3}" destId="{4BC88534-A9EA-4365-B52B-6E3E3A6D5BE7}" srcOrd="0" destOrd="0" presId="urn:microsoft.com/office/officeart/2005/8/layout/vProcess5"/>
    <dgm:cxn modelId="{2B6719EC-C80F-42D3-AAB4-BC12F30A83F6}" type="presParOf" srcId="{4160ADDD-ED32-48C6-8A6D-418E6043FE99}" destId="{E8732D53-865B-4806-9BA8-16B2D4098DF9}" srcOrd="0" destOrd="0" presId="urn:microsoft.com/office/officeart/2005/8/layout/vProcess5"/>
    <dgm:cxn modelId="{2BA5D231-BCB7-4D68-9D1B-A29815C9D0E3}" type="presParOf" srcId="{4160ADDD-ED32-48C6-8A6D-418E6043FE99}" destId="{CF1EC84E-1E1B-4972-9828-61F825B01A2C}" srcOrd="1" destOrd="0" presId="urn:microsoft.com/office/officeart/2005/8/layout/vProcess5"/>
    <dgm:cxn modelId="{2A264D4C-2538-433D-9A07-CEFD530B29EA}" type="presParOf" srcId="{4160ADDD-ED32-48C6-8A6D-418E6043FE99}" destId="{5BD28972-9F22-4979-9A90-D62C9F9F7896}" srcOrd="2" destOrd="0" presId="urn:microsoft.com/office/officeart/2005/8/layout/vProcess5"/>
    <dgm:cxn modelId="{2FE0B7BE-6E8D-475C-8AE0-5A7F673C0DE2}" type="presParOf" srcId="{4160ADDD-ED32-48C6-8A6D-418E6043FE99}" destId="{4BC88534-A9EA-4365-B52B-6E3E3A6D5BE7}" srcOrd="3" destOrd="0" presId="urn:microsoft.com/office/officeart/2005/8/layout/vProcess5"/>
    <dgm:cxn modelId="{7093D1FA-9064-43F7-BDF3-DD17F1AFF735}" type="presParOf" srcId="{4160ADDD-ED32-48C6-8A6D-418E6043FE99}" destId="{3B9300C1-8DBB-42A0-A069-88BE6541B8DB}" srcOrd="4" destOrd="0" presId="urn:microsoft.com/office/officeart/2005/8/layout/vProcess5"/>
    <dgm:cxn modelId="{5E5CBFBE-C477-499B-B8F8-2838FD0FF8B0}" type="presParOf" srcId="{4160ADDD-ED32-48C6-8A6D-418E6043FE99}" destId="{44246C48-63AD-41E8-84E0-79BB721C0CE5}" srcOrd="5" destOrd="0" presId="urn:microsoft.com/office/officeart/2005/8/layout/vProcess5"/>
    <dgm:cxn modelId="{431C230E-ED74-4678-813D-C240257595E0}" type="presParOf" srcId="{4160ADDD-ED32-48C6-8A6D-418E6043FE99}" destId="{54D4F3DA-33D1-4810-9A94-492599CC789C}" srcOrd="6" destOrd="0" presId="urn:microsoft.com/office/officeart/2005/8/layout/vProcess5"/>
    <dgm:cxn modelId="{615D7209-A3E5-49BA-9FAB-AB354ECCC675}" type="presParOf" srcId="{4160ADDD-ED32-48C6-8A6D-418E6043FE99}" destId="{61D69532-0E59-4C68-8FEB-825F05CDBB69}" srcOrd="7" destOrd="0" presId="urn:microsoft.com/office/officeart/2005/8/layout/vProcess5"/>
    <dgm:cxn modelId="{CD5B2D09-1426-493E-A975-2A0D43295A20}" type="presParOf" srcId="{4160ADDD-ED32-48C6-8A6D-418E6043FE99}" destId="{C5B2CD20-8BE3-4008-A41A-6BBBB831CE50}" srcOrd="8" destOrd="0" presId="urn:microsoft.com/office/officeart/2005/8/layout/vProcess5"/>
    <dgm:cxn modelId="{D5C3F008-4C21-4FF1-81D7-232B56290EDB}" type="presParOf" srcId="{4160ADDD-ED32-48C6-8A6D-418E6043FE99}" destId="{4ECC4A14-099D-4689-BF0C-7114A72A39AF}" srcOrd="9" destOrd="0" presId="urn:microsoft.com/office/officeart/2005/8/layout/vProcess5"/>
    <dgm:cxn modelId="{92BDE443-AFA6-4898-88B6-9BFF97D34495}" type="presParOf" srcId="{4160ADDD-ED32-48C6-8A6D-418E6043FE99}" destId="{E55379E7-956A-4613-B401-AB0039405674}" srcOrd="10" destOrd="0" presId="urn:microsoft.com/office/officeart/2005/8/layout/vProcess5"/>
    <dgm:cxn modelId="{AFE5A780-106C-48AB-8AA0-8471B999FFAA}" type="presParOf" srcId="{4160ADDD-ED32-48C6-8A6D-418E6043FE99}" destId="{CA705E26-E99C-4A43-BA26-39C109F8402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F1FF40-4FC4-4BAB-A8C6-4A3247486838}" type="doc">
      <dgm:prSet loTypeId="urn:microsoft.com/office/officeart/2005/8/layout/arrow6" loCatId="relationship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A8A2DD-881B-4D87-9418-0C6B23FFC5FA}">
      <dgm:prSet phldrT="[Текст]" custT="1"/>
      <dgm:spPr/>
      <dgm:t>
        <a:bodyPr/>
        <a:lstStyle/>
        <a:p>
          <a:r>
            <a:rPr lang="ru-RU" sz="1800" b="1" i="0" dirty="0" err="1" smtClean="0">
              <a:latin typeface="Times New Roman" pitchFamily="18" charset="0"/>
              <a:cs typeface="Times New Roman" pitchFamily="18" charset="0"/>
            </a:rPr>
            <a:t>додатну</a:t>
          </a:r>
          <a:r>
            <a:rPr lang="ru-RU" sz="18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0" dirty="0" err="1" smtClean="0">
              <a:latin typeface="Times New Roman" pitchFamily="18" charset="0"/>
              <a:cs typeface="Times New Roman" pitchFamily="18" charset="0"/>
            </a:rPr>
            <a:t>різницю</a:t>
          </a:r>
          <a:r>
            <a:rPr lang="ru-RU" sz="18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0" dirty="0" err="1" smtClean="0">
              <a:latin typeface="Times New Roman" pitchFamily="18" charset="0"/>
              <a:cs typeface="Times New Roman" pitchFamily="18" charset="0"/>
            </a:rPr>
            <a:t>між</a:t>
          </a:r>
          <a:r>
            <a:rPr lang="ru-RU" sz="18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0" dirty="0" err="1" smtClean="0">
              <a:latin typeface="Times New Roman" pitchFamily="18" charset="0"/>
              <a:cs typeface="Times New Roman" pitchFamily="18" charset="0"/>
            </a:rPr>
            <a:t>ціною</a:t>
          </a:r>
          <a:r>
            <a:rPr lang="ru-RU" sz="18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0" dirty="0" err="1" smtClean="0">
              <a:latin typeface="Times New Roman" pitchFamily="18" charset="0"/>
              <a:cs typeface="Times New Roman" pitchFamily="18" charset="0"/>
            </a:rPr>
            <a:t>купівлі-продажу</a:t>
          </a:r>
          <a:r>
            <a:rPr lang="ru-RU" sz="18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0" dirty="0" err="1" smtClean="0">
              <a:latin typeface="Times New Roman" pitchFamily="18" charset="0"/>
              <a:cs typeface="Times New Roman" pitchFamily="18" charset="0"/>
            </a:rPr>
            <a:t>іноземної</a:t>
          </a:r>
          <a:r>
            <a:rPr lang="ru-RU" sz="18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0" dirty="0" err="1" smtClean="0">
              <a:latin typeface="Times New Roman" pitchFamily="18" charset="0"/>
              <a:cs typeface="Times New Roman" pitchFamily="18" charset="0"/>
            </a:rPr>
            <a:t>валюти</a:t>
          </a:r>
          <a:r>
            <a:rPr lang="ru-RU" sz="1800" b="1" i="0" dirty="0" smtClean="0">
              <a:latin typeface="Times New Roman" pitchFamily="18" charset="0"/>
              <a:cs typeface="Times New Roman" pitchFamily="18" charset="0"/>
            </a:rPr>
            <a:t> та </a:t>
          </a:r>
          <a:r>
            <a:rPr lang="ru-RU" sz="1800" b="1" i="0" dirty="0" err="1" smtClean="0">
              <a:latin typeface="Times New Roman" pitchFamily="18" charset="0"/>
              <a:cs typeface="Times New Roman" pitchFamily="18" charset="0"/>
            </a:rPr>
            <a:t>її</a:t>
          </a:r>
          <a:r>
            <a:rPr lang="ru-RU" sz="1800" b="1" i="0" dirty="0" smtClean="0">
              <a:latin typeface="Times New Roman" pitchFamily="18" charset="0"/>
              <a:cs typeface="Times New Roman" pitchFamily="18" charset="0"/>
            </a:rPr>
            <a:t> балансовою </a:t>
          </a:r>
          <a:r>
            <a:rPr lang="ru-RU" sz="1800" b="1" i="0" dirty="0" err="1" smtClean="0">
              <a:latin typeface="Times New Roman" pitchFamily="18" charset="0"/>
              <a:cs typeface="Times New Roman" pitchFamily="18" charset="0"/>
            </a:rPr>
            <a:t>вартістю</a:t>
          </a:r>
          <a:r>
            <a:rPr lang="ru-RU" sz="18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0" dirty="0" err="1" smtClean="0">
              <a:latin typeface="Times New Roman" pitchFamily="18" charset="0"/>
              <a:cs typeface="Times New Roman" pitchFamily="18" charset="0"/>
            </a:rPr>
            <a:t>належить</a:t>
          </a:r>
          <a:r>
            <a:rPr lang="ru-RU" sz="18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0" dirty="0" err="1" smtClean="0">
              <a:latin typeface="Times New Roman" pitchFamily="18" charset="0"/>
              <a:cs typeface="Times New Roman" pitchFamily="18" charset="0"/>
            </a:rPr>
            <a:t>відображати</a:t>
          </a:r>
          <a:r>
            <a:rPr lang="ru-RU" sz="1800" b="1" i="0" dirty="0" smtClean="0">
              <a:latin typeface="Times New Roman" pitchFamily="18" charset="0"/>
              <a:cs typeface="Times New Roman" pitchFamily="18" charset="0"/>
            </a:rPr>
            <a:t> на </a:t>
          </a:r>
          <a:r>
            <a:rPr lang="ru-RU" sz="1800" b="1" i="0" dirty="0" err="1" smtClean="0">
              <a:latin typeface="Times New Roman" pitchFamily="18" charset="0"/>
              <a:cs typeface="Times New Roman" pitchFamily="18" charset="0"/>
            </a:rPr>
            <a:t>субрахунку</a:t>
          </a:r>
          <a:r>
            <a:rPr lang="ru-RU" sz="1800" b="1" i="0" dirty="0" smtClean="0">
              <a:latin typeface="Times New Roman" pitchFamily="18" charset="0"/>
              <a:cs typeface="Times New Roman" pitchFamily="18" charset="0"/>
            </a:rPr>
            <a:t> 711 «</a:t>
          </a:r>
          <a:r>
            <a:rPr lang="ru-RU" sz="1800" b="1" i="0" dirty="0" err="1" smtClean="0">
              <a:latin typeface="Times New Roman" pitchFamily="18" charset="0"/>
              <a:cs typeface="Times New Roman" pitchFamily="18" charset="0"/>
            </a:rPr>
            <a:t>Дохід</a:t>
          </a:r>
          <a:r>
            <a:rPr lang="ru-RU" sz="18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0" dirty="0" err="1" smtClean="0"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1800" b="1" i="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1800" b="1" i="0" dirty="0" err="1" smtClean="0">
              <a:latin typeface="Times New Roman" pitchFamily="18" charset="0"/>
              <a:cs typeface="Times New Roman" pitchFamily="18" charset="0"/>
            </a:rPr>
            <a:t>купівлі-продажу</a:t>
          </a:r>
          <a:r>
            <a:rPr lang="ru-RU" sz="18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0" dirty="0" err="1" smtClean="0">
              <a:latin typeface="Times New Roman" pitchFamily="18" charset="0"/>
              <a:cs typeface="Times New Roman" pitchFamily="18" charset="0"/>
            </a:rPr>
            <a:t>іноземної</a:t>
          </a:r>
          <a:r>
            <a:rPr lang="ru-RU" sz="18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0" dirty="0" err="1" smtClean="0">
              <a:latin typeface="Times New Roman" pitchFamily="18" charset="0"/>
              <a:cs typeface="Times New Roman" pitchFamily="18" charset="0"/>
            </a:rPr>
            <a:t>валюти</a:t>
          </a:r>
          <a:r>
            <a:rPr lang="ru-RU" sz="1800" b="1" i="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AB9B18A4-AE00-4918-8C2E-8D7AD4296E1D}" type="parTrans" cxnId="{B235AE1B-7344-4EC2-A692-9E85AE176A95}">
      <dgm:prSet/>
      <dgm:spPr/>
      <dgm:t>
        <a:bodyPr/>
        <a:lstStyle/>
        <a:p>
          <a:endParaRPr lang="ru-RU"/>
        </a:p>
      </dgm:t>
    </dgm:pt>
    <dgm:pt modelId="{887AAF3E-8AC8-48B4-8A12-52CA2DE81D3F}" type="sibTrans" cxnId="{B235AE1B-7344-4EC2-A692-9E85AE176A95}">
      <dgm:prSet/>
      <dgm:spPr/>
      <dgm:t>
        <a:bodyPr/>
        <a:lstStyle/>
        <a:p>
          <a:endParaRPr lang="ru-RU"/>
        </a:p>
      </dgm:t>
    </dgm:pt>
    <dgm:pt modelId="{AD5726DD-66AC-40B9-B6B1-146404F74A5E}">
      <dgm:prSet phldrT="[Текст]"/>
      <dgm:spPr/>
      <dgm:t>
        <a:bodyPr/>
        <a:lstStyle/>
        <a:p>
          <a:r>
            <a:rPr lang="ru-RU" b="1" i="0" dirty="0" err="1" smtClean="0">
              <a:latin typeface="Times New Roman" pitchFamily="18" charset="0"/>
              <a:cs typeface="Times New Roman" pitchFamily="18" charset="0"/>
            </a:rPr>
            <a:t>від’ємну</a:t>
          </a:r>
          <a:r>
            <a:rPr lang="ru-RU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latin typeface="Times New Roman" pitchFamily="18" charset="0"/>
              <a:cs typeface="Times New Roman" pitchFamily="18" charset="0"/>
            </a:rPr>
            <a:t>різницю</a:t>
          </a:r>
          <a:r>
            <a:rPr lang="ru-RU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latin typeface="Times New Roman" pitchFamily="18" charset="0"/>
              <a:cs typeface="Times New Roman" pitchFamily="18" charset="0"/>
            </a:rPr>
            <a:t>між</a:t>
          </a:r>
          <a:r>
            <a:rPr lang="ru-RU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latin typeface="Times New Roman" pitchFamily="18" charset="0"/>
              <a:cs typeface="Times New Roman" pitchFamily="18" charset="0"/>
            </a:rPr>
            <a:t>ціною</a:t>
          </a:r>
          <a:r>
            <a:rPr lang="ru-RU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latin typeface="Times New Roman" pitchFamily="18" charset="0"/>
              <a:cs typeface="Times New Roman" pitchFamily="18" charset="0"/>
            </a:rPr>
            <a:t>купівлі-продажу</a:t>
          </a:r>
          <a:r>
            <a:rPr lang="ru-RU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latin typeface="Times New Roman" pitchFamily="18" charset="0"/>
              <a:cs typeface="Times New Roman" pitchFamily="18" charset="0"/>
            </a:rPr>
            <a:t>іноземної</a:t>
          </a:r>
          <a:r>
            <a:rPr lang="ru-RU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latin typeface="Times New Roman" pitchFamily="18" charset="0"/>
              <a:cs typeface="Times New Roman" pitchFamily="18" charset="0"/>
            </a:rPr>
            <a:t>валюти</a:t>
          </a:r>
          <a:r>
            <a:rPr lang="ru-RU" b="1" i="0" dirty="0" smtClean="0">
              <a:latin typeface="Times New Roman" pitchFamily="18" charset="0"/>
              <a:cs typeface="Times New Roman" pitchFamily="18" charset="0"/>
            </a:rPr>
            <a:t> та </a:t>
          </a:r>
          <a:r>
            <a:rPr lang="ru-RU" b="1" i="0" dirty="0" err="1" smtClean="0">
              <a:latin typeface="Times New Roman" pitchFamily="18" charset="0"/>
              <a:cs typeface="Times New Roman" pitchFamily="18" charset="0"/>
            </a:rPr>
            <a:t>її</a:t>
          </a:r>
          <a:r>
            <a:rPr lang="ru-RU" b="1" i="0" dirty="0" smtClean="0">
              <a:latin typeface="Times New Roman" pitchFamily="18" charset="0"/>
              <a:cs typeface="Times New Roman" pitchFamily="18" charset="0"/>
            </a:rPr>
            <a:t> балансовою </a:t>
          </a:r>
          <a:r>
            <a:rPr lang="ru-RU" b="1" i="0" dirty="0" err="1" smtClean="0">
              <a:latin typeface="Times New Roman" pitchFamily="18" charset="0"/>
              <a:cs typeface="Times New Roman" pitchFamily="18" charset="0"/>
            </a:rPr>
            <a:t>вартістю</a:t>
          </a:r>
          <a:r>
            <a:rPr lang="ru-RU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latin typeface="Times New Roman" pitchFamily="18" charset="0"/>
              <a:cs typeface="Times New Roman" pitchFamily="18" charset="0"/>
            </a:rPr>
            <a:t>слід</a:t>
          </a:r>
          <a:r>
            <a:rPr lang="ru-RU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latin typeface="Times New Roman" pitchFamily="18" charset="0"/>
              <a:cs typeface="Times New Roman" pitchFamily="18" charset="0"/>
            </a:rPr>
            <a:t>відображати</a:t>
          </a:r>
          <a:r>
            <a:rPr lang="ru-RU" b="1" i="0" dirty="0" smtClean="0">
              <a:latin typeface="Times New Roman" pitchFamily="18" charset="0"/>
              <a:cs typeface="Times New Roman" pitchFamily="18" charset="0"/>
            </a:rPr>
            <a:t> на </a:t>
          </a:r>
          <a:r>
            <a:rPr lang="ru-RU" b="1" i="0" dirty="0" err="1" smtClean="0">
              <a:latin typeface="Times New Roman" pitchFamily="18" charset="0"/>
              <a:cs typeface="Times New Roman" pitchFamily="18" charset="0"/>
            </a:rPr>
            <a:t>субрахунку</a:t>
          </a:r>
          <a:r>
            <a:rPr lang="ru-RU" b="1" i="0" dirty="0" smtClean="0">
              <a:latin typeface="Times New Roman" pitchFamily="18" charset="0"/>
              <a:cs typeface="Times New Roman" pitchFamily="18" charset="0"/>
            </a:rPr>
            <a:t> 942 «</a:t>
          </a:r>
          <a:r>
            <a:rPr lang="ru-RU" b="1" i="0" dirty="0" err="1" smtClean="0">
              <a:latin typeface="Times New Roman" pitchFamily="18" charset="0"/>
              <a:cs typeface="Times New Roman" pitchFamily="18" charset="0"/>
            </a:rPr>
            <a:t>Витрати</a:t>
          </a:r>
          <a:r>
            <a:rPr lang="ru-RU" b="1" i="0" dirty="0" smtClean="0">
              <a:latin typeface="Times New Roman" pitchFamily="18" charset="0"/>
              <a:cs typeface="Times New Roman" pitchFamily="18" charset="0"/>
            </a:rPr>
            <a:t> на </a:t>
          </a:r>
          <a:r>
            <a:rPr lang="ru-RU" b="1" i="0" dirty="0" err="1" smtClean="0">
              <a:latin typeface="Times New Roman" pitchFamily="18" charset="0"/>
              <a:cs typeface="Times New Roman" pitchFamily="18" charset="0"/>
            </a:rPr>
            <a:t>купівлю-продаж</a:t>
          </a:r>
          <a:r>
            <a:rPr lang="ru-RU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latin typeface="Times New Roman" pitchFamily="18" charset="0"/>
              <a:cs typeface="Times New Roman" pitchFamily="18" charset="0"/>
            </a:rPr>
            <a:t>іноземної</a:t>
          </a:r>
          <a:r>
            <a:rPr lang="ru-RU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latin typeface="Times New Roman" pitchFamily="18" charset="0"/>
              <a:cs typeface="Times New Roman" pitchFamily="18" charset="0"/>
            </a:rPr>
            <a:t>валюти</a:t>
          </a:r>
          <a:r>
            <a:rPr lang="ru-RU" b="1" i="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D02DFF6-6559-45F5-92FE-2B4D61FC533C}" type="parTrans" cxnId="{8D6CCA3A-2B7F-4D88-BE8E-D3A823148DE0}">
      <dgm:prSet/>
      <dgm:spPr/>
      <dgm:t>
        <a:bodyPr/>
        <a:lstStyle/>
        <a:p>
          <a:endParaRPr lang="ru-RU"/>
        </a:p>
      </dgm:t>
    </dgm:pt>
    <dgm:pt modelId="{4FD33016-C6CF-4840-849D-E0629F44E27D}" type="sibTrans" cxnId="{8D6CCA3A-2B7F-4D88-BE8E-D3A823148DE0}">
      <dgm:prSet/>
      <dgm:spPr/>
      <dgm:t>
        <a:bodyPr/>
        <a:lstStyle/>
        <a:p>
          <a:endParaRPr lang="ru-RU"/>
        </a:p>
      </dgm:t>
    </dgm:pt>
    <dgm:pt modelId="{1E575782-CD0B-4F4A-B5CB-DF7F7282F12C}" type="pres">
      <dgm:prSet presAssocID="{AEF1FF40-4FC4-4BAB-A8C6-4A324748683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9FBAF2D-D2B5-4AAA-90AC-B1197174C6C6}" type="pres">
      <dgm:prSet presAssocID="{AEF1FF40-4FC4-4BAB-A8C6-4A3247486838}" presName="ribbon" presStyleLbl="node1" presStyleIdx="0" presStyleCnt="1" custScaleY="130036" custLinFactNeighborX="-2084" custLinFactNeighborY="2088"/>
      <dgm:spPr/>
    </dgm:pt>
    <dgm:pt modelId="{31FFA549-57A9-4626-9AF0-6B724618BCE0}" type="pres">
      <dgm:prSet presAssocID="{AEF1FF40-4FC4-4BAB-A8C6-4A3247486838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D5834-8561-4C85-B137-7E091D75ED9F}" type="pres">
      <dgm:prSet presAssocID="{AEF1FF40-4FC4-4BAB-A8C6-4A3247486838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48AE33-137C-4957-AE6B-7D2F02F4E743}" type="presOf" srcId="{AEF1FF40-4FC4-4BAB-A8C6-4A3247486838}" destId="{1E575782-CD0B-4F4A-B5CB-DF7F7282F12C}" srcOrd="0" destOrd="0" presId="urn:microsoft.com/office/officeart/2005/8/layout/arrow6"/>
    <dgm:cxn modelId="{8D6CCA3A-2B7F-4D88-BE8E-D3A823148DE0}" srcId="{AEF1FF40-4FC4-4BAB-A8C6-4A3247486838}" destId="{AD5726DD-66AC-40B9-B6B1-146404F74A5E}" srcOrd="1" destOrd="0" parTransId="{2D02DFF6-6559-45F5-92FE-2B4D61FC533C}" sibTransId="{4FD33016-C6CF-4840-849D-E0629F44E27D}"/>
    <dgm:cxn modelId="{9F0C6AD3-C941-4713-ADC3-A210DC66830C}" type="presOf" srcId="{38A8A2DD-881B-4D87-9418-0C6B23FFC5FA}" destId="{31FFA549-57A9-4626-9AF0-6B724618BCE0}" srcOrd="0" destOrd="0" presId="urn:microsoft.com/office/officeart/2005/8/layout/arrow6"/>
    <dgm:cxn modelId="{B235AE1B-7344-4EC2-A692-9E85AE176A95}" srcId="{AEF1FF40-4FC4-4BAB-A8C6-4A3247486838}" destId="{38A8A2DD-881B-4D87-9418-0C6B23FFC5FA}" srcOrd="0" destOrd="0" parTransId="{AB9B18A4-AE00-4918-8C2E-8D7AD4296E1D}" sibTransId="{887AAF3E-8AC8-48B4-8A12-52CA2DE81D3F}"/>
    <dgm:cxn modelId="{2CC08ED6-143D-4761-8B8F-A9849C7AA289}" type="presOf" srcId="{AD5726DD-66AC-40B9-B6B1-146404F74A5E}" destId="{8EDD5834-8561-4C85-B137-7E091D75ED9F}" srcOrd="0" destOrd="0" presId="urn:microsoft.com/office/officeart/2005/8/layout/arrow6"/>
    <dgm:cxn modelId="{BDC05FC0-F977-45F3-9026-0E340037286B}" type="presParOf" srcId="{1E575782-CD0B-4F4A-B5CB-DF7F7282F12C}" destId="{09FBAF2D-D2B5-4AAA-90AC-B1197174C6C6}" srcOrd="0" destOrd="0" presId="urn:microsoft.com/office/officeart/2005/8/layout/arrow6"/>
    <dgm:cxn modelId="{8AEE1A78-6DB7-4320-9609-736607DEAB6B}" type="presParOf" srcId="{1E575782-CD0B-4F4A-B5CB-DF7F7282F12C}" destId="{31FFA549-57A9-4626-9AF0-6B724618BCE0}" srcOrd="1" destOrd="0" presId="urn:microsoft.com/office/officeart/2005/8/layout/arrow6"/>
    <dgm:cxn modelId="{3054F7F0-BA05-4231-9E58-1998EFF458D9}" type="presParOf" srcId="{1E575782-CD0B-4F4A-B5CB-DF7F7282F12C}" destId="{8EDD5834-8561-4C85-B137-7E091D75ED9F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BC17-DAF1-470B-8A3C-1CDE8618E53E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A6B6-0110-404A-AB38-91229F750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76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BC17-DAF1-470B-8A3C-1CDE8618E53E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A6B6-0110-404A-AB38-91229F750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206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BC17-DAF1-470B-8A3C-1CDE8618E53E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A6B6-0110-404A-AB38-91229F7508A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2290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BC17-DAF1-470B-8A3C-1CDE8618E53E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A6B6-0110-404A-AB38-91229F750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859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BC17-DAF1-470B-8A3C-1CDE8618E53E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A6B6-0110-404A-AB38-91229F7508A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6543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BC17-DAF1-470B-8A3C-1CDE8618E53E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A6B6-0110-404A-AB38-91229F750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406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BC17-DAF1-470B-8A3C-1CDE8618E53E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A6B6-0110-404A-AB38-91229F750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513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BC17-DAF1-470B-8A3C-1CDE8618E53E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A6B6-0110-404A-AB38-91229F750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72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BC17-DAF1-470B-8A3C-1CDE8618E53E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A6B6-0110-404A-AB38-91229F750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874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BC17-DAF1-470B-8A3C-1CDE8618E53E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A6B6-0110-404A-AB38-91229F750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032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BC17-DAF1-470B-8A3C-1CDE8618E53E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A6B6-0110-404A-AB38-91229F750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38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BC17-DAF1-470B-8A3C-1CDE8618E53E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A6B6-0110-404A-AB38-91229F750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137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BC17-DAF1-470B-8A3C-1CDE8618E53E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A6B6-0110-404A-AB38-91229F750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445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BC17-DAF1-470B-8A3C-1CDE8618E53E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A6B6-0110-404A-AB38-91229F750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013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BC17-DAF1-470B-8A3C-1CDE8618E53E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A6B6-0110-404A-AB38-91229F750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531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BC17-DAF1-470B-8A3C-1CDE8618E53E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A6B6-0110-404A-AB38-91229F750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920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BC17-DAF1-470B-8A3C-1CDE8618E53E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A6B6-0110-404A-AB38-91229F750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8753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BC17-DAF1-470B-8A3C-1CDE8618E53E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A6B6-0110-404A-AB38-91229F750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0964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BC17-DAF1-470B-8A3C-1CDE8618E53E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A6B6-0110-404A-AB38-91229F750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3923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BC17-DAF1-470B-8A3C-1CDE8618E53E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A6B6-0110-404A-AB38-91229F7508A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1429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BC17-DAF1-470B-8A3C-1CDE8618E53E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A6B6-0110-404A-AB38-91229F750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6740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BC17-DAF1-470B-8A3C-1CDE8618E53E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A6B6-0110-404A-AB38-91229F7508A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5993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BC17-DAF1-470B-8A3C-1CDE8618E53E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A6B6-0110-404A-AB38-91229F750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2821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BC17-DAF1-470B-8A3C-1CDE8618E53E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A6B6-0110-404A-AB38-91229F750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1669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BC17-DAF1-470B-8A3C-1CDE8618E53E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A6B6-0110-404A-AB38-91229F750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5069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BC17-DAF1-470B-8A3C-1CDE8618E53E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A6B6-0110-404A-AB38-91229F750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370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BC17-DAF1-470B-8A3C-1CDE8618E53E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A6B6-0110-404A-AB38-91229F750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BC17-DAF1-470B-8A3C-1CDE8618E53E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A6B6-0110-404A-AB38-91229F750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532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BC17-DAF1-470B-8A3C-1CDE8618E53E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A6B6-0110-404A-AB38-91229F750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827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BC17-DAF1-470B-8A3C-1CDE8618E53E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A6B6-0110-404A-AB38-91229F750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404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BC17-DAF1-470B-8A3C-1CDE8618E53E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A6B6-0110-404A-AB38-91229F750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121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BC17-DAF1-470B-8A3C-1CDE8618E53E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A6B6-0110-404A-AB38-91229F750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31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5BC17-DAF1-470B-8A3C-1CDE8618E53E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FFEA6B6-0110-404A-AB38-91229F750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21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5BC17-DAF1-470B-8A3C-1CDE8618E53E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FFEA6B6-0110-404A-AB38-91229F750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51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857233"/>
            <a:ext cx="8124852" cy="5218554"/>
          </a:xfr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uk-UA" dirty="0" smtClean="0"/>
              <a:t>Облік і оподаткування експорту товарів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5" name="Рисунок 4" descr="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704508"/>
            <a:ext cx="4013336" cy="278608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88"/>
            <a:ext cx="8991600" cy="5722937"/>
          </a:xfrm>
        </p:spPr>
        <p:txBody>
          <a:bodyPr/>
          <a:lstStyle/>
          <a:p>
            <a:r>
              <a:rPr lang="ru-RU" dirty="0" smtClean="0"/>
              <a:t>Плата за </a:t>
            </a:r>
            <a:r>
              <a:rPr lang="ru-RU" dirty="0" err="1" smtClean="0"/>
              <a:t>послуги</a:t>
            </a:r>
            <a:r>
              <a:rPr lang="ru-RU" dirty="0" smtClean="0"/>
              <a:t> </a:t>
            </a:r>
            <a:r>
              <a:rPr lang="ru-RU" dirty="0" err="1" smtClean="0"/>
              <a:t>банків</a:t>
            </a:r>
            <a:r>
              <a:rPr lang="ru-RU" dirty="0" smtClean="0"/>
              <a:t>, а 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, </a:t>
            </a:r>
            <a:r>
              <a:rPr lang="ru-RU" dirty="0" err="1" smtClean="0"/>
              <a:t>пов’язані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купівлею-продажем</a:t>
            </a:r>
            <a:r>
              <a:rPr lang="ru-RU" dirty="0" smtClean="0"/>
              <a:t> </a:t>
            </a:r>
            <a:r>
              <a:rPr lang="ru-RU" dirty="0" err="1" smtClean="0"/>
              <a:t>валюти</a:t>
            </a:r>
            <a:r>
              <a:rPr lang="ru-RU" dirty="0" smtClean="0"/>
              <a:t>, </a:t>
            </a: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п. 18 П(С)БО 16 належать до </a:t>
            </a:r>
            <a:r>
              <a:rPr lang="ru-RU" dirty="0" err="1" smtClean="0"/>
              <a:t>адміністративних</a:t>
            </a:r>
            <a:r>
              <a:rPr lang="ru-RU" dirty="0" smtClean="0"/>
              <a:t> </a:t>
            </a:r>
            <a:r>
              <a:rPr lang="ru-RU" dirty="0" err="1" smtClean="0"/>
              <a:t>витрат</a:t>
            </a:r>
            <a:r>
              <a:rPr lang="ru-RU" dirty="0" smtClean="0"/>
              <a:t>, </a:t>
            </a:r>
            <a:r>
              <a:rPr lang="ru-RU" dirty="0" err="1" smtClean="0"/>
              <a:t>відповідно</a:t>
            </a:r>
            <a:r>
              <a:rPr lang="ru-RU" dirty="0" smtClean="0"/>
              <a:t> </a:t>
            </a:r>
            <a:r>
              <a:rPr lang="ru-RU" dirty="0" err="1" smtClean="0"/>
              <a:t>відображаються</a:t>
            </a:r>
            <a:r>
              <a:rPr lang="ru-RU" dirty="0" smtClean="0"/>
              <a:t> за дебетом </a:t>
            </a:r>
            <a:r>
              <a:rPr lang="ru-RU" dirty="0" err="1" smtClean="0"/>
              <a:t>рахунку</a:t>
            </a:r>
            <a:r>
              <a:rPr lang="ru-RU" dirty="0" smtClean="0"/>
              <a:t> 92 «</a:t>
            </a:r>
            <a:r>
              <a:rPr lang="ru-RU" dirty="0" err="1" smtClean="0"/>
              <a:t>Адміністративні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928934"/>
            <a:ext cx="4041774" cy="213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ivisions-importExpor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4000500"/>
            <a:ext cx="381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При </a:t>
            </a:r>
            <a:r>
              <a:rPr lang="ru-RU" sz="1800" dirty="0" err="1">
                <a:solidFill>
                  <a:schemeClr val="tx1"/>
                </a:solidFill>
              </a:rPr>
              <a:t>експорті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товарів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підприємство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отримує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іноземну</a:t>
            </a:r>
            <a:r>
              <a:rPr lang="ru-RU" sz="1800" dirty="0">
                <a:solidFill>
                  <a:schemeClr val="tx1"/>
                </a:solidFill>
              </a:rPr>
              <a:t> валюту, </a:t>
            </a:r>
            <a:r>
              <a:rPr lang="ru-RU" sz="1800" dirty="0" err="1">
                <a:solidFill>
                  <a:schemeClr val="tx1"/>
                </a:solidFill>
              </a:rPr>
              <a:t>частина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якої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підлягає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обов’язковому</a:t>
            </a:r>
            <a:r>
              <a:rPr lang="ru-RU" sz="1800" dirty="0">
                <a:solidFill>
                  <a:schemeClr val="tx1"/>
                </a:solidFill>
              </a:rPr>
              <a:t> продажу. В </a:t>
            </a:r>
            <a:r>
              <a:rPr lang="ru-RU" sz="1800" dirty="0" err="1">
                <a:solidFill>
                  <a:schemeClr val="tx1"/>
                </a:solidFill>
              </a:rPr>
              <a:t>Інструкції</a:t>
            </a:r>
            <a:r>
              <a:rPr lang="ru-RU" sz="1800" dirty="0">
                <a:solidFill>
                  <a:schemeClr val="tx1"/>
                </a:solidFill>
              </a:rPr>
              <a:t> № 291, </a:t>
            </a:r>
            <a:r>
              <a:rPr lang="ru-RU" sz="1800" dirty="0" err="1">
                <a:solidFill>
                  <a:schemeClr val="tx1"/>
                </a:solidFill>
              </a:rPr>
              <a:t>що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регулює</a:t>
            </a:r>
            <a:r>
              <a:rPr lang="ru-RU" sz="1800" dirty="0">
                <a:solidFill>
                  <a:schemeClr val="tx1"/>
                </a:solidFill>
              </a:rPr>
              <a:t> порядок </a:t>
            </a:r>
            <a:r>
              <a:rPr lang="ru-RU" sz="1800" dirty="0" err="1">
                <a:solidFill>
                  <a:schemeClr val="tx1"/>
                </a:solidFill>
              </a:rPr>
              <a:t>відображення</a:t>
            </a:r>
            <a:r>
              <a:rPr lang="ru-RU" sz="1800" dirty="0">
                <a:solidFill>
                  <a:schemeClr val="tx1"/>
                </a:solidFill>
              </a:rPr>
              <a:t> на </a:t>
            </a:r>
            <a:r>
              <a:rPr lang="ru-RU" sz="1800" dirty="0" err="1">
                <a:solidFill>
                  <a:schemeClr val="tx1"/>
                </a:solidFill>
              </a:rPr>
              <a:t>рахунках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бухгалтерського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обліку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операцій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з</a:t>
            </a:r>
            <a:r>
              <a:rPr lang="ru-RU" sz="1800" dirty="0">
                <a:solidFill>
                  <a:schemeClr val="tx1"/>
                </a:solidFill>
              </a:rPr>
              <a:t> </a:t>
            </a:r>
            <a:r>
              <a:rPr lang="ru-RU" sz="1800" dirty="0" err="1">
                <a:solidFill>
                  <a:schemeClr val="tx1"/>
                </a:solidFill>
              </a:rPr>
              <a:t>іноземною</a:t>
            </a:r>
            <a:r>
              <a:rPr lang="ru-RU" sz="1800" dirty="0">
                <a:solidFill>
                  <a:schemeClr val="tx1"/>
                </a:solidFill>
              </a:rPr>
              <a:t> валютою, </a:t>
            </a:r>
            <a:r>
              <a:rPr lang="ru-RU" sz="1800" dirty="0" err="1">
                <a:solidFill>
                  <a:schemeClr val="tx1"/>
                </a:solidFill>
              </a:rPr>
              <a:t>встановлено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таке</a:t>
            </a:r>
            <a:r>
              <a:rPr lang="ru-RU" sz="1800" dirty="0">
                <a:solidFill>
                  <a:schemeClr val="tx1"/>
                </a:solidFill>
              </a:rPr>
              <a:t>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643050"/>
          <a:ext cx="8229600" cy="4740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Податковий облік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77318" cy="564357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Ст. 195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Податкового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кодексу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встановлено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вивезення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межі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митної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митному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режимі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експорту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оподатковуються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нульовою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ставкою.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вважаються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вивезеними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межі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митної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вивезення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підтверджено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 порядку,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визначеному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Кабінетом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Міністрів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митною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декларацією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оформленою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вимог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Митного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кодексу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податкових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зобов’язань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здійсненні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експорту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зазначимо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 ст. 187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Податкового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кодексу датою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податкових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зобов’язань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експорту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дата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оформлення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митної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декларації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засвідчує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факт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перетину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митного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кордону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оформлена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вимогами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митного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У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№ 917/6/99-99-19-03-02-15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роз’яснено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метою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п. 187.1 ст. 187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Податкового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кодексу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податкового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зобов’язання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ПДВ у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експорту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датою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оформлення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митної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декларації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214290"/>
            <a:ext cx="8358246" cy="5786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38150" y="285750"/>
            <a:ext cx="8705850" cy="579437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 дату </a:t>
            </a:r>
            <a:r>
              <a:rPr lang="ru-RU" dirty="0" err="1" smtClean="0">
                <a:solidFill>
                  <a:schemeClr val="bg1"/>
                </a:solidFill>
              </a:rPr>
              <a:t>виникнення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податкових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зобов’язань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платник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зобов’язаний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скласти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податкову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накладну</a:t>
            </a:r>
            <a:r>
              <a:rPr lang="ru-RU" dirty="0" smtClean="0">
                <a:solidFill>
                  <a:schemeClr val="bg1"/>
                </a:solidFill>
              </a:rPr>
              <a:t> в </a:t>
            </a:r>
            <a:r>
              <a:rPr lang="ru-RU" dirty="0" err="1" smtClean="0">
                <a:solidFill>
                  <a:schemeClr val="bg1"/>
                </a:solidFill>
              </a:rPr>
              <a:t>електронній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формі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дотриманням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умови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щодо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реєстрації</a:t>
            </a:r>
            <a:r>
              <a:rPr lang="ru-RU" dirty="0" smtClean="0">
                <a:solidFill>
                  <a:schemeClr val="bg1"/>
                </a:solidFill>
              </a:rPr>
              <a:t> у порядку, </a:t>
            </a:r>
            <a:r>
              <a:rPr lang="ru-RU" dirty="0" err="1" smtClean="0">
                <a:solidFill>
                  <a:schemeClr val="bg1"/>
                </a:solidFill>
              </a:rPr>
              <a:t>визначеному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законодавством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електронного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підпису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уповноваженої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платником</a:t>
            </a:r>
            <a:r>
              <a:rPr lang="ru-RU" dirty="0" smtClean="0">
                <a:solidFill>
                  <a:schemeClr val="bg1"/>
                </a:solidFill>
              </a:rPr>
              <a:t> особи та </a:t>
            </a:r>
            <a:r>
              <a:rPr lang="ru-RU" dirty="0" err="1" smtClean="0">
                <a:solidFill>
                  <a:schemeClr val="bg1"/>
                </a:solidFill>
              </a:rPr>
              <a:t>зареєструвати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її</a:t>
            </a:r>
            <a:r>
              <a:rPr lang="ru-RU" dirty="0" smtClean="0">
                <a:solidFill>
                  <a:schemeClr val="bg1"/>
                </a:solidFill>
              </a:rPr>
              <a:t> в </a:t>
            </a:r>
            <a:r>
              <a:rPr lang="ru-RU" dirty="0" err="1" smtClean="0">
                <a:solidFill>
                  <a:schemeClr val="bg1"/>
                </a:solidFill>
              </a:rPr>
              <a:t>Єдиному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реєстрі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податкових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накладних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далі</a:t>
            </a:r>
            <a:r>
              <a:rPr lang="ru-RU" dirty="0" smtClean="0">
                <a:solidFill>
                  <a:schemeClr val="bg1"/>
                </a:solidFill>
              </a:rPr>
              <a:t> — ЄРПН) у </a:t>
            </a:r>
            <a:r>
              <a:rPr lang="ru-RU" dirty="0" err="1" smtClean="0">
                <a:solidFill>
                  <a:schemeClr val="bg1"/>
                </a:solidFill>
              </a:rPr>
              <a:t>встановлений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Податковим</a:t>
            </a:r>
            <a:r>
              <a:rPr lang="ru-RU" dirty="0" smtClean="0">
                <a:solidFill>
                  <a:schemeClr val="bg1"/>
                </a:solidFill>
              </a:rPr>
              <a:t> кодексом </a:t>
            </a:r>
            <a:r>
              <a:rPr lang="ru-RU" dirty="0" err="1" smtClean="0">
                <a:solidFill>
                  <a:schemeClr val="bg1"/>
                </a:solidFill>
              </a:rPr>
              <a:t>термін</a:t>
            </a:r>
            <a:r>
              <a:rPr lang="ru-RU" dirty="0" smtClean="0">
                <a:solidFill>
                  <a:schemeClr val="bg1"/>
                </a:solidFill>
              </a:rPr>
              <a:t> (п. 201.1 ст. 201 Кодексу).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Реєстрація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податкових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накладних</a:t>
            </a:r>
            <a:r>
              <a:rPr lang="ru-RU" dirty="0" smtClean="0">
                <a:solidFill>
                  <a:schemeClr val="bg1"/>
                </a:solidFill>
              </a:rPr>
              <a:t> та/</a:t>
            </a:r>
            <a:r>
              <a:rPr lang="ru-RU" dirty="0" err="1" smtClean="0">
                <a:solidFill>
                  <a:schemeClr val="bg1"/>
                </a:solidFill>
              </a:rPr>
              <a:t>або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розрахунків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коригування</a:t>
            </a:r>
            <a:r>
              <a:rPr lang="ru-RU" dirty="0" smtClean="0">
                <a:solidFill>
                  <a:schemeClr val="bg1"/>
                </a:solidFill>
              </a:rPr>
              <a:t> до </a:t>
            </a:r>
            <a:r>
              <a:rPr lang="ru-RU" dirty="0" err="1" smtClean="0">
                <a:solidFill>
                  <a:schemeClr val="bg1"/>
                </a:solidFill>
              </a:rPr>
              <a:t>податкових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накладних</a:t>
            </a:r>
            <a:r>
              <a:rPr lang="ru-RU" dirty="0" smtClean="0">
                <a:solidFill>
                  <a:schemeClr val="bg1"/>
                </a:solidFill>
              </a:rPr>
              <a:t> у </a:t>
            </a:r>
            <a:r>
              <a:rPr lang="ru-RU" dirty="0" err="1" smtClean="0">
                <a:solidFill>
                  <a:schemeClr val="bg1"/>
                </a:solidFill>
              </a:rPr>
              <a:t>Єдиному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реєстрі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податкових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накладних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має</a:t>
            </a:r>
            <a:r>
              <a:rPr lang="ru-RU" dirty="0" smtClean="0">
                <a:solidFill>
                  <a:schemeClr val="bg1"/>
                </a:solidFill>
              </a:rPr>
              <a:t> бути </a:t>
            </a:r>
            <a:r>
              <a:rPr lang="ru-RU" dirty="0" err="1" smtClean="0">
                <a:solidFill>
                  <a:schemeClr val="bg1"/>
                </a:solidFill>
              </a:rPr>
              <a:t>здійснена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протягом</a:t>
            </a:r>
            <a:r>
              <a:rPr lang="ru-RU" dirty="0" smtClean="0">
                <a:solidFill>
                  <a:schemeClr val="bg1"/>
                </a:solidFill>
              </a:rPr>
              <a:t> 15 </a:t>
            </a:r>
            <a:r>
              <a:rPr lang="ru-RU" dirty="0" err="1" smtClean="0">
                <a:solidFill>
                  <a:schemeClr val="bg1"/>
                </a:solidFill>
              </a:rPr>
              <a:t>календарних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днів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настають</a:t>
            </a:r>
            <a:r>
              <a:rPr lang="ru-RU" dirty="0" smtClean="0">
                <a:solidFill>
                  <a:schemeClr val="bg1"/>
                </a:solidFill>
              </a:rPr>
              <a:t> за датою </a:t>
            </a:r>
            <a:r>
              <a:rPr lang="ru-RU" dirty="0" err="1" smtClean="0">
                <a:solidFill>
                  <a:schemeClr val="bg1"/>
                </a:solidFill>
              </a:rPr>
              <a:t>виникнення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податкових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зобо­в’язань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відображених</a:t>
            </a:r>
            <a:r>
              <a:rPr lang="ru-RU" dirty="0" smtClean="0">
                <a:solidFill>
                  <a:schemeClr val="bg1"/>
                </a:solidFill>
              </a:rPr>
              <a:t> у </a:t>
            </a:r>
            <a:r>
              <a:rPr lang="ru-RU" dirty="0" err="1" smtClean="0">
                <a:solidFill>
                  <a:schemeClr val="bg1"/>
                </a:solidFill>
              </a:rPr>
              <a:t>відповідних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податкових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накладних</a:t>
            </a:r>
            <a:r>
              <a:rPr lang="ru-RU" dirty="0" smtClean="0">
                <a:solidFill>
                  <a:schemeClr val="bg1"/>
                </a:solidFill>
              </a:rPr>
              <a:t> та/</a:t>
            </a:r>
            <a:r>
              <a:rPr lang="ru-RU" dirty="0" err="1" smtClean="0">
                <a:solidFill>
                  <a:schemeClr val="bg1"/>
                </a:solidFill>
              </a:rPr>
              <a:t>або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розрахунках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коригування</a:t>
            </a:r>
            <a:r>
              <a:rPr lang="ru-RU" dirty="0" smtClean="0">
                <a:solidFill>
                  <a:schemeClr val="bg1"/>
                </a:solidFill>
              </a:rPr>
              <a:t>. У </a:t>
            </a:r>
            <a:r>
              <a:rPr lang="ru-RU" dirty="0" err="1" smtClean="0">
                <a:solidFill>
                  <a:schemeClr val="bg1"/>
                </a:solidFill>
              </a:rPr>
              <a:t>разі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порушення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цього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терміну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застосовуються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штрафні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санкції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згідно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Податковим</a:t>
            </a:r>
            <a:r>
              <a:rPr lang="ru-RU" dirty="0" smtClean="0">
                <a:solidFill>
                  <a:schemeClr val="bg1"/>
                </a:solidFill>
              </a:rPr>
              <a:t> кодексом (абзац 11 п. 201.10 ст. 201 Кодексу).</a:t>
            </a:r>
          </a:p>
          <a:p>
            <a:endParaRPr lang="ru-RU" dirty="0"/>
          </a:p>
        </p:txBody>
      </p:sp>
      <p:pic>
        <p:nvPicPr>
          <p:cNvPr id="5" name="Рисунок 4" descr="0000013534-zak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5357802"/>
            <a:ext cx="185738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705880" cy="1295400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Зовнішня</a:t>
            </a:r>
            <a:r>
              <a:rPr lang="ru-RU" b="1" dirty="0" smtClean="0"/>
              <a:t> </a:t>
            </a:r>
            <a:r>
              <a:rPr lang="ru-RU" b="1" dirty="0" err="1" smtClean="0"/>
              <a:t>торгівля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 2017</a:t>
            </a:r>
            <a:br>
              <a:rPr lang="ru-RU" b="1" dirty="0" smtClean="0"/>
            </a:br>
            <a:r>
              <a:rPr lang="ru-RU" b="1" dirty="0" smtClean="0"/>
              <a:t>товарами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країнами</a:t>
            </a:r>
            <a:r>
              <a:rPr lang="ru-RU" b="1" dirty="0" smtClean="0"/>
              <a:t> ЄС у 2016 </a:t>
            </a:r>
            <a:r>
              <a:rPr lang="ru-RU" b="1" dirty="0" err="1" smtClean="0"/>
              <a:t>році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8090685"/>
              </p:ext>
            </p:extLst>
          </p:nvPr>
        </p:nvGraphicFramePr>
        <p:xfrm>
          <a:off x="152367" y="1196751"/>
          <a:ext cx="8991633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121"/>
                <a:gridCol w="1790712"/>
                <a:gridCol w="2247900"/>
                <a:gridCol w="2247900"/>
              </a:tblGrid>
              <a:tr h="20372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/>
                        </a:rPr>
                        <a:t> 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>
                          <a:latin typeface="Verdana"/>
                        </a:rPr>
                        <a:t>Експорт</a:t>
                      </a:r>
                      <a:endParaRPr lang="uk-UA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>
                          <a:latin typeface="Verdana"/>
                        </a:rPr>
                        <a:t>Імпорт</a:t>
                      </a:r>
                      <a:endParaRPr lang="uk-UA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>
                          <a:latin typeface="Verdana"/>
                        </a:rPr>
                        <a:t>Сальдо</a:t>
                      </a:r>
                      <a:endParaRPr lang="uk-UA"/>
                    </a:p>
                  </a:txBody>
                  <a:tcPr marL="68580" marR="68580" anchor="ctr"/>
                </a:tc>
              </a:tr>
              <a:tr h="349467">
                <a:tc>
                  <a:txBody>
                    <a:bodyPr/>
                    <a:lstStyle/>
                    <a:p>
                      <a:r>
                        <a:rPr lang="uk-UA" dirty="0" err="1">
                          <a:latin typeface="Verdana"/>
                        </a:rPr>
                        <a:t>Австр</a:t>
                      </a:r>
                      <a:r>
                        <a:rPr lang="en-US" dirty="0" err="1">
                          <a:latin typeface="Verdana"/>
                        </a:rPr>
                        <a:t>i</a:t>
                      </a:r>
                      <a:r>
                        <a:rPr lang="uk-UA" dirty="0">
                          <a:latin typeface="Verdana"/>
                        </a:rPr>
                        <a:t>я</a:t>
                      </a:r>
                      <a:endParaRPr lang="uk-UA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latin typeface="Verdana"/>
                        </a:rPr>
                        <a:t>361323,9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latin typeface="Verdana"/>
                        </a:rPr>
                        <a:t>465091,3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latin typeface="Verdana"/>
                        </a:rPr>
                        <a:t>-103767,4</a:t>
                      </a:r>
                      <a:endParaRPr lang="ru-RU"/>
                    </a:p>
                  </a:txBody>
                  <a:tcPr anchor="b"/>
                </a:tc>
              </a:tr>
              <a:tr h="349467">
                <a:tc>
                  <a:txBody>
                    <a:bodyPr/>
                    <a:lstStyle/>
                    <a:p>
                      <a:r>
                        <a:rPr lang="uk-UA">
                          <a:latin typeface="Verdana"/>
                        </a:rPr>
                        <a:t>Бельґ</a:t>
                      </a:r>
                      <a:r>
                        <a:rPr lang="en-US">
                          <a:latin typeface="Verdana"/>
                        </a:rPr>
                        <a:t>i</a:t>
                      </a:r>
                      <a:r>
                        <a:rPr lang="uk-UA">
                          <a:latin typeface="Verdana"/>
                        </a:rPr>
                        <a:t>я</a:t>
                      </a:r>
                      <a:endParaRPr lang="uk-UA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latin typeface="Verdana"/>
                        </a:rPr>
                        <a:t>251541,9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latin typeface="Verdana"/>
                        </a:rPr>
                        <a:t>450193,7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latin typeface="Verdana"/>
                        </a:rPr>
                        <a:t>-198651,9</a:t>
                      </a:r>
                      <a:endParaRPr lang="ru-RU"/>
                    </a:p>
                  </a:txBody>
                  <a:tcPr anchor="b"/>
                </a:tc>
              </a:tr>
              <a:tr h="349467">
                <a:tc>
                  <a:txBody>
                    <a:bodyPr/>
                    <a:lstStyle/>
                    <a:p>
                      <a:r>
                        <a:rPr lang="uk-UA">
                          <a:latin typeface="Verdana"/>
                        </a:rPr>
                        <a:t>Болгар</a:t>
                      </a:r>
                      <a:r>
                        <a:rPr lang="en-US">
                          <a:latin typeface="Verdana"/>
                        </a:rPr>
                        <a:t>i</a:t>
                      </a:r>
                      <a:r>
                        <a:rPr lang="uk-UA">
                          <a:latin typeface="Verdana"/>
                        </a:rPr>
                        <a:t>я</a:t>
                      </a:r>
                      <a:endParaRPr lang="uk-UA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latin typeface="Verdana"/>
                        </a:rPr>
                        <a:t>418193,3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latin typeface="Verdana"/>
                        </a:rPr>
                        <a:t>172873,8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latin typeface="Verdana"/>
                        </a:rPr>
                        <a:t>245319,4</a:t>
                      </a:r>
                      <a:endParaRPr lang="ru-RU"/>
                    </a:p>
                  </a:txBody>
                  <a:tcPr anchor="b"/>
                </a:tc>
              </a:tr>
              <a:tr h="349467">
                <a:tc>
                  <a:txBody>
                    <a:bodyPr/>
                    <a:lstStyle/>
                    <a:p>
                      <a:r>
                        <a:rPr lang="uk-UA">
                          <a:latin typeface="Verdana"/>
                        </a:rPr>
                        <a:t>Велика Британія</a:t>
                      </a:r>
                      <a:endParaRPr lang="uk-UA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latin typeface="Verdana"/>
                        </a:rPr>
                        <a:t>317792,1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latin typeface="Verdana"/>
                        </a:rPr>
                        <a:t>709262,8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latin typeface="Verdana"/>
                        </a:rPr>
                        <a:t>-391470,6</a:t>
                      </a:r>
                      <a:endParaRPr lang="ru-RU"/>
                    </a:p>
                  </a:txBody>
                  <a:tcPr anchor="b"/>
                </a:tc>
              </a:tr>
              <a:tr h="349467">
                <a:tc>
                  <a:txBody>
                    <a:bodyPr/>
                    <a:lstStyle/>
                    <a:p>
                      <a:r>
                        <a:rPr lang="uk-UA">
                          <a:latin typeface="Verdana"/>
                        </a:rPr>
                        <a:t>Грец</a:t>
                      </a:r>
                      <a:r>
                        <a:rPr lang="en-US">
                          <a:latin typeface="Verdana"/>
                        </a:rPr>
                        <a:t>i</a:t>
                      </a:r>
                      <a:r>
                        <a:rPr lang="uk-UA">
                          <a:latin typeface="Verdana"/>
                        </a:rPr>
                        <a:t>я</a:t>
                      </a:r>
                      <a:endParaRPr lang="uk-UA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latin typeface="Verdana"/>
                        </a:rPr>
                        <a:t>159123,2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latin typeface="Verdana"/>
                        </a:rPr>
                        <a:t>233560,4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latin typeface="Verdana"/>
                        </a:rPr>
                        <a:t>-74437,2</a:t>
                      </a:r>
                      <a:endParaRPr lang="ru-RU"/>
                    </a:p>
                  </a:txBody>
                  <a:tcPr anchor="b"/>
                </a:tc>
              </a:tr>
              <a:tr h="349467"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/>
                        </a:rPr>
                        <a:t>I</a:t>
                      </a:r>
                      <a:r>
                        <a:rPr lang="uk-UA" dirty="0" err="1">
                          <a:latin typeface="Verdana"/>
                        </a:rPr>
                        <a:t>спан</a:t>
                      </a:r>
                      <a:r>
                        <a:rPr lang="en-US" dirty="0" err="1">
                          <a:latin typeface="Verdana"/>
                        </a:rPr>
                        <a:t>i</a:t>
                      </a:r>
                      <a:r>
                        <a:rPr lang="uk-UA" dirty="0">
                          <a:latin typeface="Verdana"/>
                        </a:rPr>
                        <a:t>я</a:t>
                      </a:r>
                      <a:endParaRPr lang="uk-UA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latin typeface="Verdana"/>
                        </a:rPr>
                        <a:t>1004547,4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atin typeface="Verdana"/>
                        </a:rPr>
                        <a:t>500939,5</a:t>
                      </a:r>
                      <a:endParaRPr lang="ru-RU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latin typeface="Verdana"/>
                        </a:rPr>
                        <a:t>503607,9</a:t>
                      </a:r>
                      <a:endParaRPr lang="ru-RU"/>
                    </a:p>
                  </a:txBody>
                  <a:tcPr anchor="b"/>
                </a:tc>
              </a:tr>
              <a:tr h="349467">
                <a:tc>
                  <a:txBody>
                    <a:bodyPr/>
                    <a:lstStyle/>
                    <a:p>
                      <a:r>
                        <a:rPr lang="en-US">
                          <a:latin typeface="Verdana"/>
                        </a:rPr>
                        <a:t>I</a:t>
                      </a:r>
                      <a:r>
                        <a:rPr lang="uk-UA">
                          <a:latin typeface="Verdana"/>
                        </a:rPr>
                        <a:t>тал</a:t>
                      </a:r>
                      <a:r>
                        <a:rPr lang="en-US">
                          <a:latin typeface="Verdana"/>
                        </a:rPr>
                        <a:t>i</a:t>
                      </a:r>
                      <a:r>
                        <a:rPr lang="uk-UA">
                          <a:latin typeface="Verdana"/>
                        </a:rPr>
                        <a:t>я</a:t>
                      </a:r>
                      <a:endParaRPr lang="uk-UA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latin typeface="Verdana"/>
                        </a:rPr>
                        <a:t>1929575,6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latin typeface="Verdana"/>
                        </a:rPr>
                        <a:t>1358227,8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latin typeface="Verdana"/>
                        </a:rPr>
                        <a:t>571347,8</a:t>
                      </a:r>
                      <a:endParaRPr lang="ru-RU"/>
                    </a:p>
                  </a:txBody>
                  <a:tcPr anchor="b"/>
                </a:tc>
              </a:tr>
              <a:tr h="349467">
                <a:tc>
                  <a:txBody>
                    <a:bodyPr/>
                    <a:lstStyle/>
                    <a:p>
                      <a:r>
                        <a:rPr lang="uk-UA" dirty="0" err="1">
                          <a:latin typeface="Verdana"/>
                        </a:rPr>
                        <a:t>Латв</a:t>
                      </a:r>
                      <a:r>
                        <a:rPr lang="en-US" dirty="0" err="1">
                          <a:latin typeface="Verdana"/>
                        </a:rPr>
                        <a:t>i</a:t>
                      </a:r>
                      <a:r>
                        <a:rPr lang="uk-UA" dirty="0">
                          <a:latin typeface="Verdana"/>
                        </a:rPr>
                        <a:t>я</a:t>
                      </a:r>
                      <a:endParaRPr lang="uk-UA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latin typeface="Verdana"/>
                        </a:rPr>
                        <a:t>138155,3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latin typeface="Verdana"/>
                        </a:rPr>
                        <a:t>112462,2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latin typeface="Verdana"/>
                        </a:rPr>
                        <a:t>25693,2</a:t>
                      </a:r>
                      <a:endParaRPr lang="ru-RU"/>
                    </a:p>
                  </a:txBody>
                  <a:tcPr anchor="b"/>
                </a:tc>
              </a:tr>
              <a:tr h="349467">
                <a:tc>
                  <a:txBody>
                    <a:bodyPr/>
                    <a:lstStyle/>
                    <a:p>
                      <a:r>
                        <a:rPr lang="uk-UA" dirty="0">
                          <a:latin typeface="Verdana"/>
                        </a:rPr>
                        <a:t>Німеччина</a:t>
                      </a:r>
                      <a:endParaRPr lang="uk-UA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latin typeface="Verdana"/>
                        </a:rPr>
                        <a:t>1423735,2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atin typeface="Verdana"/>
                        </a:rPr>
                        <a:t>4318445,9</a:t>
                      </a:r>
                      <a:endParaRPr lang="ru-RU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latin typeface="Verdana"/>
                        </a:rPr>
                        <a:t>-2894710,7</a:t>
                      </a:r>
                      <a:endParaRPr lang="ru-RU"/>
                    </a:p>
                  </a:txBody>
                  <a:tcPr anchor="b"/>
                </a:tc>
              </a:tr>
              <a:tr h="349467">
                <a:tc>
                  <a:txBody>
                    <a:bodyPr/>
                    <a:lstStyle/>
                    <a:p>
                      <a:r>
                        <a:rPr lang="uk-UA" dirty="0">
                          <a:latin typeface="Verdana"/>
                        </a:rPr>
                        <a:t>Польща</a:t>
                      </a:r>
                      <a:endParaRPr lang="uk-UA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latin typeface="Verdana"/>
                        </a:rPr>
                        <a:t>2200010,1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latin typeface="Verdana"/>
                        </a:rPr>
                        <a:t>2693326,6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latin typeface="Verdana"/>
                        </a:rPr>
                        <a:t>-493316,5</a:t>
                      </a:r>
                      <a:endParaRPr lang="ru-RU"/>
                    </a:p>
                  </a:txBody>
                  <a:tcPr anchor="b"/>
                </a:tc>
              </a:tr>
              <a:tr h="349467">
                <a:tc>
                  <a:txBody>
                    <a:bodyPr/>
                    <a:lstStyle/>
                    <a:p>
                      <a:r>
                        <a:rPr lang="uk-UA" dirty="0">
                          <a:latin typeface="Verdana"/>
                        </a:rPr>
                        <a:t>Словаччина</a:t>
                      </a:r>
                      <a:endParaRPr lang="uk-UA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latin typeface="Verdana"/>
                        </a:rPr>
                        <a:t>471362,6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latin typeface="Verdana"/>
                        </a:rPr>
                        <a:t>434865,6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latin typeface="Verdana"/>
                        </a:rPr>
                        <a:t>36496,9</a:t>
                      </a:r>
                      <a:endParaRPr lang="ru-RU"/>
                    </a:p>
                  </a:txBody>
                  <a:tcPr anchor="b"/>
                </a:tc>
              </a:tr>
              <a:tr h="349467">
                <a:tc>
                  <a:txBody>
                    <a:bodyPr/>
                    <a:lstStyle/>
                    <a:p>
                      <a:r>
                        <a:rPr lang="uk-UA" dirty="0">
                          <a:latin typeface="Verdana"/>
                        </a:rPr>
                        <a:t>Угорщина</a:t>
                      </a:r>
                      <a:endParaRPr lang="uk-UA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latin typeface="Verdana"/>
                        </a:rPr>
                        <a:t>1053084,2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latin typeface="Verdana"/>
                        </a:rPr>
                        <a:t>801992,9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latin typeface="Verdana"/>
                        </a:rPr>
                        <a:t>251091,3</a:t>
                      </a:r>
                      <a:endParaRPr lang="ru-RU"/>
                    </a:p>
                  </a:txBody>
                  <a:tcPr anchor="b"/>
                </a:tc>
              </a:tr>
              <a:tr h="349467">
                <a:tc>
                  <a:txBody>
                    <a:bodyPr/>
                    <a:lstStyle/>
                    <a:p>
                      <a:r>
                        <a:rPr lang="uk-UA" dirty="0">
                          <a:latin typeface="Verdana"/>
                        </a:rPr>
                        <a:t>Ф</a:t>
                      </a:r>
                      <a:r>
                        <a:rPr lang="en-US" dirty="0" err="1">
                          <a:latin typeface="Verdana"/>
                        </a:rPr>
                        <a:t>i</a:t>
                      </a:r>
                      <a:r>
                        <a:rPr lang="uk-UA" dirty="0" err="1">
                          <a:latin typeface="Verdana"/>
                        </a:rPr>
                        <a:t>нлянд</a:t>
                      </a:r>
                      <a:r>
                        <a:rPr lang="en-US" dirty="0" err="1">
                          <a:latin typeface="Verdana"/>
                        </a:rPr>
                        <a:t>i</a:t>
                      </a:r>
                      <a:r>
                        <a:rPr lang="uk-UA" dirty="0">
                          <a:latin typeface="Verdana"/>
                        </a:rPr>
                        <a:t>я</a:t>
                      </a:r>
                      <a:endParaRPr lang="uk-UA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latin typeface="Verdana"/>
                        </a:rPr>
                        <a:t>62355,7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latin typeface="Verdana"/>
                        </a:rPr>
                        <a:t>216840,6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latin typeface="Verdana"/>
                        </a:rPr>
                        <a:t>-154485,0</a:t>
                      </a:r>
                      <a:endParaRPr lang="ru-RU"/>
                    </a:p>
                  </a:txBody>
                  <a:tcPr anchor="b"/>
                </a:tc>
              </a:tr>
              <a:tr h="349467">
                <a:tc>
                  <a:txBody>
                    <a:bodyPr/>
                    <a:lstStyle/>
                    <a:p>
                      <a:r>
                        <a:rPr lang="uk-UA">
                          <a:latin typeface="Verdana"/>
                        </a:rPr>
                        <a:t>Франц</a:t>
                      </a:r>
                      <a:r>
                        <a:rPr lang="en-US">
                          <a:latin typeface="Verdana"/>
                        </a:rPr>
                        <a:t>i</a:t>
                      </a:r>
                      <a:r>
                        <a:rPr lang="uk-UA">
                          <a:latin typeface="Verdana"/>
                        </a:rPr>
                        <a:t>я</a:t>
                      </a:r>
                      <a:endParaRPr lang="uk-UA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latin typeface="Verdana"/>
                        </a:rPr>
                        <a:t>453674,3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latin typeface="Verdana"/>
                        </a:rPr>
                        <a:t>1530515,3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latin typeface="Verdana"/>
                        </a:rPr>
                        <a:t>-1076841,0</a:t>
                      </a:r>
                      <a:endParaRPr lang="ru-RU"/>
                    </a:p>
                  </a:txBody>
                  <a:tcPr anchor="b"/>
                </a:tc>
              </a:tr>
              <a:tr h="349467">
                <a:tc>
                  <a:txBody>
                    <a:bodyPr/>
                    <a:lstStyle/>
                    <a:p>
                      <a:r>
                        <a:rPr lang="uk-UA" dirty="0">
                          <a:latin typeface="Verdana"/>
                        </a:rPr>
                        <a:t>Чехія</a:t>
                      </a:r>
                      <a:endParaRPr lang="uk-UA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atin typeface="Verdana"/>
                        </a:rPr>
                        <a:t>560756,1</a:t>
                      </a:r>
                      <a:endParaRPr lang="ru-RU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atin typeface="Verdana"/>
                        </a:rPr>
                        <a:t>654830,9</a:t>
                      </a:r>
                      <a:endParaRPr lang="ru-RU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atin typeface="Verdana"/>
                        </a:rPr>
                        <a:t>-94074,8</a:t>
                      </a:r>
                      <a:endParaRPr lang="ru-RU" dirty="0"/>
                    </a:p>
                  </a:txBody>
                  <a:tcPr anchor="b"/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77318" cy="1295400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Обсяги</a:t>
            </a:r>
            <a:r>
              <a:rPr lang="ru-RU" b="1" dirty="0" smtClean="0"/>
              <a:t> </a:t>
            </a:r>
            <a:r>
              <a:rPr lang="ru-RU" b="1" dirty="0" err="1" smtClean="0"/>
              <a:t>експорту</a:t>
            </a:r>
            <a:r>
              <a:rPr lang="ru-RU" b="1" dirty="0" smtClean="0"/>
              <a:t> </a:t>
            </a:r>
            <a:r>
              <a:rPr lang="ru-RU" b="1" dirty="0" err="1" smtClean="0"/>
              <a:t>товарів</a:t>
            </a:r>
            <a:r>
              <a:rPr lang="ru-RU" b="1" dirty="0" smtClean="0"/>
              <a:t> за </a:t>
            </a:r>
            <a:r>
              <a:rPr lang="ru-RU" b="1" dirty="0" err="1" smtClean="0"/>
              <a:t>регіонами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 у </a:t>
            </a:r>
            <a:r>
              <a:rPr lang="ru-RU" b="1" dirty="0" err="1" smtClean="0"/>
              <a:t>січні</a:t>
            </a:r>
            <a:r>
              <a:rPr lang="ru-RU" b="1" dirty="0" smtClean="0"/>
              <a:t>–</a:t>
            </a:r>
            <a:r>
              <a:rPr lang="ru-RU" b="1" dirty="0" err="1" smtClean="0"/>
              <a:t>липні</a:t>
            </a:r>
            <a:r>
              <a:rPr lang="ru-RU" b="1" dirty="0" smtClean="0"/>
              <a:t> 2017 року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142984"/>
          <a:ext cx="914400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197"/>
                <a:gridCol w="2235397"/>
                <a:gridCol w="1852186"/>
                <a:gridCol w="2988220"/>
              </a:tblGrid>
              <a:tr h="9286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Verdana"/>
                        </a:rPr>
                        <a:t>тис.дол</a:t>
                      </a:r>
                      <a:r>
                        <a:rPr lang="ru-RU" dirty="0">
                          <a:latin typeface="Verdana"/>
                        </a:rPr>
                        <a:t>. США</a:t>
                      </a:r>
                      <a:endParaRPr lang="ru-RU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Verdana"/>
                        </a:rPr>
                        <a:t>у % до </a:t>
                      </a:r>
                      <a:r>
                        <a:rPr lang="ru-RU" dirty="0" err="1">
                          <a:latin typeface="Verdana"/>
                        </a:rPr>
                        <a:t>січня</a:t>
                      </a:r>
                      <a:r>
                        <a:rPr lang="ru-RU" dirty="0">
                          <a:latin typeface="Verdana"/>
                        </a:rPr>
                        <a:t>–</a:t>
                      </a:r>
                      <a:r>
                        <a:rPr lang="ru-RU" dirty="0" err="1">
                          <a:latin typeface="Verdana"/>
                        </a:rPr>
                        <a:t>липня</a:t>
                      </a:r>
                      <a:r>
                        <a:rPr lang="ru-RU" dirty="0">
                          <a:latin typeface="Verdana"/>
                        </a:rPr>
                        <a:t> </a:t>
                      </a:r>
                      <a:r>
                        <a:rPr lang="ru-RU" dirty="0" smtClean="0">
                          <a:latin typeface="Verdana"/>
                        </a:rPr>
                        <a:t>2017</a:t>
                      </a:r>
                    </a:p>
                    <a:p>
                      <a:pPr algn="ctr"/>
                      <a:endParaRPr lang="ru-RU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Verdana"/>
                        </a:rPr>
                        <a:t>у % до </a:t>
                      </a:r>
                      <a:r>
                        <a:rPr lang="ru-RU" dirty="0" err="1" smtClean="0">
                          <a:latin typeface="Verdana"/>
                        </a:rPr>
                        <a:t>заг</a:t>
                      </a:r>
                      <a:r>
                        <a:rPr lang="ru-RU" dirty="0" smtClean="0">
                          <a:latin typeface="Verdana"/>
                        </a:rPr>
                        <a:t>. </a:t>
                      </a:r>
                      <a:r>
                        <a:rPr lang="ru-RU" dirty="0" err="1" smtClean="0">
                          <a:latin typeface="Verdana"/>
                        </a:rPr>
                        <a:t>обсягу</a:t>
                      </a:r>
                      <a:endParaRPr lang="ru-RU" dirty="0"/>
                    </a:p>
                  </a:txBody>
                  <a:tcPr marL="68580" marR="68580" anchor="ctr"/>
                </a:tc>
              </a:tr>
              <a:tr h="298547">
                <a:tc>
                  <a:txBody>
                    <a:bodyPr/>
                    <a:lstStyle/>
                    <a:p>
                      <a:r>
                        <a:rPr lang="ru-RU">
                          <a:latin typeface="Verdana"/>
                        </a:rPr>
                        <a:t>В</a:t>
                      </a:r>
                      <a:r>
                        <a:rPr lang="en-US">
                          <a:latin typeface="Verdana"/>
                        </a:rPr>
                        <a:t>i</a:t>
                      </a:r>
                      <a:r>
                        <a:rPr lang="ru-RU">
                          <a:latin typeface="Verdana"/>
                        </a:rPr>
                        <a:t>нницька</a:t>
                      </a:r>
                      <a:endParaRPr lang="ru-RU"/>
                    </a:p>
                  </a:txBody>
                  <a:tcPr marL="68580" marR="6858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solidFill>
                            <a:srgbClr val="000000"/>
                          </a:solidFill>
                          <a:latin typeface="Verdana"/>
                        </a:rPr>
                        <a:t>654689,3</a:t>
                      </a:r>
                      <a:endParaRPr lang="ru-RU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solidFill>
                            <a:srgbClr val="000000"/>
                          </a:solidFill>
                          <a:latin typeface="Verdana"/>
                        </a:rPr>
                        <a:t>146,4</a:t>
                      </a:r>
                      <a:endParaRPr lang="ru-RU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solidFill>
                            <a:srgbClr val="000000"/>
                          </a:solidFill>
                          <a:latin typeface="Verdana"/>
                        </a:rPr>
                        <a:t>2,7</a:t>
                      </a:r>
                      <a:endParaRPr lang="ru-RU" dirty="0"/>
                    </a:p>
                  </a:txBody>
                  <a:tcPr anchor="b"/>
                </a:tc>
              </a:tr>
              <a:tr h="298547">
                <a:tc>
                  <a:txBody>
                    <a:bodyPr/>
                    <a:lstStyle/>
                    <a:p>
                      <a:r>
                        <a:rPr lang="ru-RU">
                          <a:latin typeface="Verdana"/>
                        </a:rPr>
                        <a:t>Волинська</a:t>
                      </a:r>
                      <a:endParaRPr lang="ru-RU"/>
                    </a:p>
                  </a:txBody>
                  <a:tcPr marL="68580" marR="6858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solidFill>
                            <a:srgbClr val="000000"/>
                          </a:solidFill>
                          <a:latin typeface="Verdana"/>
                        </a:rPr>
                        <a:t>363648,7</a:t>
                      </a:r>
                      <a:endParaRPr lang="ru-RU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solidFill>
                            <a:srgbClr val="000000"/>
                          </a:solidFill>
                          <a:latin typeface="Verdana"/>
                        </a:rPr>
                        <a:t>107,8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solidFill>
                            <a:srgbClr val="000000"/>
                          </a:solidFill>
                          <a:latin typeface="Verdana"/>
                        </a:rPr>
                        <a:t>1,5</a:t>
                      </a:r>
                      <a:endParaRPr lang="ru-RU"/>
                    </a:p>
                  </a:txBody>
                  <a:tcPr anchor="b"/>
                </a:tc>
              </a:tr>
              <a:tr h="522457">
                <a:tc>
                  <a:txBody>
                    <a:bodyPr/>
                    <a:lstStyle/>
                    <a:p>
                      <a:r>
                        <a:rPr lang="ru-RU">
                          <a:latin typeface="Verdana"/>
                        </a:rPr>
                        <a:t>Дн</a:t>
                      </a:r>
                      <a:r>
                        <a:rPr lang="en-US">
                          <a:latin typeface="Verdana"/>
                        </a:rPr>
                        <a:t>i</a:t>
                      </a:r>
                      <a:r>
                        <a:rPr lang="ru-RU">
                          <a:latin typeface="Verdana"/>
                        </a:rPr>
                        <a:t>пропетровська</a:t>
                      </a:r>
                      <a:endParaRPr lang="ru-RU"/>
                    </a:p>
                  </a:txBody>
                  <a:tcPr marL="68580" marR="6858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solidFill>
                            <a:srgbClr val="000000"/>
                          </a:solidFill>
                          <a:latin typeface="Verdana"/>
                        </a:rPr>
                        <a:t>4008576,0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solidFill>
                            <a:srgbClr val="000000"/>
                          </a:solidFill>
                          <a:latin typeface="Verdana"/>
                        </a:rPr>
                        <a:t>122,0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solidFill>
                            <a:srgbClr val="000000"/>
                          </a:solidFill>
                          <a:latin typeface="Verdana"/>
                        </a:rPr>
                        <a:t>16,8</a:t>
                      </a:r>
                      <a:endParaRPr lang="ru-RU"/>
                    </a:p>
                  </a:txBody>
                  <a:tcPr anchor="b"/>
                </a:tc>
              </a:tr>
              <a:tr h="298547">
                <a:tc>
                  <a:txBody>
                    <a:bodyPr/>
                    <a:lstStyle/>
                    <a:p>
                      <a:r>
                        <a:rPr lang="ru-RU">
                          <a:latin typeface="Verdana"/>
                        </a:rPr>
                        <a:t>Донецька</a:t>
                      </a:r>
                      <a:endParaRPr lang="ru-RU"/>
                    </a:p>
                  </a:txBody>
                  <a:tcPr marL="68580" marR="6858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solidFill>
                            <a:srgbClr val="000000"/>
                          </a:solidFill>
                          <a:latin typeface="Verdana"/>
                        </a:rPr>
                        <a:t>2402368,3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solidFill>
                            <a:srgbClr val="000000"/>
                          </a:solidFill>
                          <a:latin typeface="Verdana"/>
                        </a:rPr>
                        <a:t>132,7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solidFill>
                            <a:srgbClr val="000000"/>
                          </a:solidFill>
                          <a:latin typeface="Verdana"/>
                        </a:rPr>
                        <a:t>10,1</a:t>
                      </a:r>
                      <a:endParaRPr lang="ru-RU"/>
                    </a:p>
                  </a:txBody>
                  <a:tcPr anchor="b"/>
                </a:tc>
              </a:tr>
              <a:tr h="298547">
                <a:tc>
                  <a:txBody>
                    <a:bodyPr/>
                    <a:lstStyle/>
                    <a:p>
                      <a:r>
                        <a:rPr lang="ru-RU">
                          <a:latin typeface="Verdana"/>
                        </a:rPr>
                        <a:t>Житомирська</a:t>
                      </a:r>
                      <a:endParaRPr lang="ru-RU"/>
                    </a:p>
                  </a:txBody>
                  <a:tcPr marL="68580" marR="6858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solidFill>
                            <a:srgbClr val="000000"/>
                          </a:solidFill>
                          <a:latin typeface="Verdana"/>
                        </a:rPr>
                        <a:t>330178,2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solidFill>
                            <a:srgbClr val="000000"/>
                          </a:solidFill>
                          <a:latin typeface="Verdana"/>
                        </a:rPr>
                        <a:t>128,2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solidFill>
                            <a:srgbClr val="000000"/>
                          </a:solidFill>
                          <a:latin typeface="Verdana"/>
                        </a:rPr>
                        <a:t>1,4</a:t>
                      </a:r>
                      <a:endParaRPr lang="ru-RU"/>
                    </a:p>
                  </a:txBody>
                  <a:tcPr anchor="b"/>
                </a:tc>
              </a:tr>
              <a:tr h="298547">
                <a:tc>
                  <a:txBody>
                    <a:bodyPr/>
                    <a:lstStyle/>
                    <a:p>
                      <a:r>
                        <a:rPr lang="ru-RU">
                          <a:latin typeface="Verdana"/>
                        </a:rPr>
                        <a:t>Закарпатська</a:t>
                      </a:r>
                      <a:endParaRPr lang="ru-RU"/>
                    </a:p>
                  </a:txBody>
                  <a:tcPr marL="68580" marR="6858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solidFill>
                            <a:srgbClr val="000000"/>
                          </a:solidFill>
                          <a:latin typeface="Verdana"/>
                        </a:rPr>
                        <a:t>772703,2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solidFill>
                            <a:srgbClr val="000000"/>
                          </a:solidFill>
                          <a:latin typeface="Verdana"/>
                        </a:rPr>
                        <a:t>113,8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solidFill>
                            <a:srgbClr val="000000"/>
                          </a:solidFill>
                          <a:latin typeface="Verdana"/>
                        </a:rPr>
                        <a:t>3,2</a:t>
                      </a:r>
                      <a:endParaRPr lang="ru-RU"/>
                    </a:p>
                  </a:txBody>
                  <a:tcPr anchor="b"/>
                </a:tc>
              </a:tr>
              <a:tr h="298547">
                <a:tc>
                  <a:txBody>
                    <a:bodyPr/>
                    <a:lstStyle/>
                    <a:p>
                      <a:r>
                        <a:rPr lang="ru-RU">
                          <a:latin typeface="Verdana"/>
                        </a:rPr>
                        <a:t>Запор</a:t>
                      </a:r>
                      <a:r>
                        <a:rPr lang="en-US">
                          <a:latin typeface="Verdana"/>
                        </a:rPr>
                        <a:t>i</a:t>
                      </a:r>
                      <a:r>
                        <a:rPr lang="ru-RU">
                          <a:latin typeface="Verdana"/>
                        </a:rPr>
                        <a:t>зька</a:t>
                      </a:r>
                      <a:endParaRPr lang="ru-RU"/>
                    </a:p>
                  </a:txBody>
                  <a:tcPr marL="68580" marR="6858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solidFill>
                            <a:srgbClr val="000000"/>
                          </a:solidFill>
                          <a:latin typeface="Verdana"/>
                        </a:rPr>
                        <a:t>1656252,5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solidFill>
                            <a:srgbClr val="000000"/>
                          </a:solidFill>
                          <a:latin typeface="Verdana"/>
                        </a:rPr>
                        <a:t>132,5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solidFill>
                            <a:srgbClr val="000000"/>
                          </a:solidFill>
                          <a:latin typeface="Verdana"/>
                        </a:rPr>
                        <a:t>6,9</a:t>
                      </a:r>
                      <a:endParaRPr lang="ru-RU"/>
                    </a:p>
                  </a:txBody>
                  <a:tcPr anchor="b"/>
                </a:tc>
              </a:tr>
              <a:tr h="522457">
                <a:tc>
                  <a:txBody>
                    <a:bodyPr/>
                    <a:lstStyle/>
                    <a:p>
                      <a:r>
                        <a:rPr lang="ru-RU">
                          <a:latin typeface="Verdana"/>
                        </a:rPr>
                        <a:t>Івано-Франківська</a:t>
                      </a:r>
                      <a:endParaRPr lang="ru-RU"/>
                    </a:p>
                  </a:txBody>
                  <a:tcPr marL="68580" marR="6858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solidFill>
                            <a:srgbClr val="000000"/>
                          </a:solidFill>
                          <a:latin typeface="Verdana"/>
                        </a:rPr>
                        <a:t>304707,2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solidFill>
                            <a:srgbClr val="000000"/>
                          </a:solidFill>
                          <a:latin typeface="Verdana"/>
                        </a:rPr>
                        <a:t>107,3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solidFill>
                            <a:srgbClr val="000000"/>
                          </a:solidFill>
                          <a:latin typeface="Verdana"/>
                        </a:rPr>
                        <a:t>1,3</a:t>
                      </a:r>
                      <a:endParaRPr lang="ru-RU"/>
                    </a:p>
                  </a:txBody>
                  <a:tcPr anchor="b"/>
                </a:tc>
              </a:tr>
              <a:tr h="298547">
                <a:tc>
                  <a:txBody>
                    <a:bodyPr/>
                    <a:lstStyle/>
                    <a:p>
                      <a:r>
                        <a:rPr lang="ru-RU">
                          <a:latin typeface="Verdana"/>
                        </a:rPr>
                        <a:t>Київська</a:t>
                      </a:r>
                      <a:endParaRPr lang="ru-RU"/>
                    </a:p>
                  </a:txBody>
                  <a:tcPr marL="68580" marR="6858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solidFill>
                            <a:srgbClr val="000000"/>
                          </a:solidFill>
                          <a:latin typeface="Verdana"/>
                        </a:rPr>
                        <a:t>1056187,5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solidFill>
                            <a:srgbClr val="000000"/>
                          </a:solidFill>
                          <a:latin typeface="Verdana"/>
                        </a:rPr>
                        <a:t>122,7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solidFill>
                            <a:srgbClr val="000000"/>
                          </a:solidFill>
                          <a:latin typeface="Verdana"/>
                        </a:rPr>
                        <a:t>4,4</a:t>
                      </a:r>
                      <a:endParaRPr lang="ru-RU"/>
                    </a:p>
                  </a:txBody>
                  <a:tcPr anchor="b"/>
                </a:tc>
              </a:tr>
              <a:tr h="298547"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Verdana"/>
                        </a:rPr>
                        <a:t>Луганська</a:t>
                      </a:r>
                      <a:endParaRPr lang="ru-RU" dirty="0"/>
                    </a:p>
                  </a:txBody>
                  <a:tcPr marL="68580" marR="6858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solidFill>
                            <a:srgbClr val="000000"/>
                          </a:solidFill>
                          <a:latin typeface="Verdana"/>
                        </a:rPr>
                        <a:t>146330,8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solidFill>
                            <a:srgbClr val="000000"/>
                          </a:solidFill>
                          <a:latin typeface="Verdana"/>
                        </a:rPr>
                        <a:t>51,7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solidFill>
                            <a:srgbClr val="000000"/>
                          </a:solidFill>
                          <a:latin typeface="Verdana"/>
                        </a:rPr>
                        <a:t>0,6</a:t>
                      </a:r>
                      <a:endParaRPr lang="ru-RU"/>
                    </a:p>
                  </a:txBody>
                  <a:tcPr anchor="b"/>
                </a:tc>
              </a:tr>
              <a:tr h="298547"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Verdana"/>
                        </a:rPr>
                        <a:t>Льв</a:t>
                      </a:r>
                      <a:r>
                        <a:rPr lang="en-US" dirty="0" err="1">
                          <a:latin typeface="Verdana"/>
                        </a:rPr>
                        <a:t>i</a:t>
                      </a:r>
                      <a:r>
                        <a:rPr lang="ru-RU" dirty="0" err="1">
                          <a:latin typeface="Verdana"/>
                        </a:rPr>
                        <a:t>вська</a:t>
                      </a:r>
                      <a:endParaRPr lang="ru-RU" dirty="0"/>
                    </a:p>
                  </a:txBody>
                  <a:tcPr marL="68580" marR="6858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solidFill>
                            <a:srgbClr val="000000"/>
                          </a:solidFill>
                          <a:latin typeface="Verdana"/>
                        </a:rPr>
                        <a:t>831793,4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solidFill>
                            <a:srgbClr val="000000"/>
                          </a:solidFill>
                          <a:latin typeface="Verdana"/>
                        </a:rPr>
                        <a:t>120,0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solidFill>
                            <a:srgbClr val="000000"/>
                          </a:solidFill>
                          <a:latin typeface="Verdana"/>
                        </a:rPr>
                        <a:t>3,5</a:t>
                      </a:r>
                      <a:endParaRPr lang="ru-RU" dirty="0"/>
                    </a:p>
                  </a:txBody>
                  <a:tcPr anchor="b"/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2"/>
          <a:ext cx="8553480" cy="6857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370"/>
                <a:gridCol w="2138370"/>
                <a:gridCol w="2138370"/>
                <a:gridCol w="2138370"/>
              </a:tblGrid>
              <a:tr h="527538">
                <a:tc>
                  <a:txBody>
                    <a:bodyPr/>
                    <a:lstStyle/>
                    <a:p>
                      <a:r>
                        <a:rPr lang="ru-RU" b="0" dirty="0" err="1">
                          <a:solidFill>
                            <a:schemeClr val="tx1"/>
                          </a:solidFill>
                          <a:latin typeface="Verdana"/>
                        </a:rPr>
                        <a:t>Миколаївська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>
                          <a:solidFill>
                            <a:schemeClr val="tx1"/>
                          </a:solidFill>
                          <a:latin typeface="Verdana"/>
                        </a:rPr>
                        <a:t>1024104,9</a:t>
                      </a: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>
                          <a:solidFill>
                            <a:schemeClr val="tx1"/>
                          </a:solidFill>
                          <a:latin typeface="Verdana"/>
                        </a:rPr>
                        <a:t>125,0</a:t>
                      </a: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>
                          <a:solidFill>
                            <a:schemeClr val="tx1"/>
                          </a:solidFill>
                          <a:latin typeface="Verdana"/>
                        </a:rPr>
                        <a:t>4,3</a:t>
                      </a: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27538">
                <a:tc>
                  <a:txBody>
                    <a:bodyPr/>
                    <a:lstStyle/>
                    <a:p>
                      <a:r>
                        <a:rPr lang="ru-RU" b="0">
                          <a:solidFill>
                            <a:schemeClr val="tx1"/>
                          </a:solidFill>
                          <a:latin typeface="Verdana"/>
                        </a:rPr>
                        <a:t>Одеська</a:t>
                      </a: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>
                          <a:solidFill>
                            <a:schemeClr val="tx1"/>
                          </a:solidFill>
                          <a:latin typeface="Verdana"/>
                        </a:rPr>
                        <a:t>985124,0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>
                          <a:solidFill>
                            <a:schemeClr val="tx1"/>
                          </a:solidFill>
                          <a:latin typeface="Verdana"/>
                        </a:rPr>
                        <a:t>123,6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>
                          <a:solidFill>
                            <a:schemeClr val="tx1"/>
                          </a:solidFill>
                          <a:latin typeface="Verdana"/>
                        </a:rPr>
                        <a:t>4,1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27538">
                <a:tc>
                  <a:txBody>
                    <a:bodyPr/>
                    <a:lstStyle/>
                    <a:p>
                      <a:r>
                        <a:rPr lang="ru-RU" b="0" dirty="0" err="1">
                          <a:solidFill>
                            <a:schemeClr val="tx1"/>
                          </a:solidFill>
                          <a:latin typeface="Verdana"/>
                        </a:rPr>
                        <a:t>Полтавська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>
                          <a:solidFill>
                            <a:schemeClr val="tx1"/>
                          </a:solidFill>
                          <a:latin typeface="Verdana"/>
                        </a:rPr>
                        <a:t>1092271,4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>
                          <a:solidFill>
                            <a:schemeClr val="tx1"/>
                          </a:solidFill>
                          <a:latin typeface="Verdana"/>
                        </a:rPr>
                        <a:t>130,2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>
                          <a:solidFill>
                            <a:schemeClr val="tx1"/>
                          </a:solidFill>
                          <a:latin typeface="Verdana"/>
                        </a:rPr>
                        <a:t>4,6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27538">
                <a:tc>
                  <a:txBody>
                    <a:bodyPr/>
                    <a:lstStyle/>
                    <a:p>
                      <a:r>
                        <a:rPr lang="ru-RU" b="0">
                          <a:solidFill>
                            <a:schemeClr val="tx1"/>
                          </a:solidFill>
                          <a:latin typeface="Verdana"/>
                        </a:rPr>
                        <a:t>Р</a:t>
                      </a:r>
                      <a:r>
                        <a:rPr lang="en-US" b="0">
                          <a:solidFill>
                            <a:schemeClr val="tx1"/>
                          </a:solidFill>
                          <a:latin typeface="Verdana"/>
                        </a:rPr>
                        <a:t>i</a:t>
                      </a:r>
                      <a:r>
                        <a:rPr lang="ru-RU" b="0">
                          <a:solidFill>
                            <a:schemeClr val="tx1"/>
                          </a:solidFill>
                          <a:latin typeface="Verdana"/>
                        </a:rPr>
                        <a:t>вненська</a:t>
                      </a: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>
                          <a:solidFill>
                            <a:schemeClr val="tx1"/>
                          </a:solidFill>
                          <a:latin typeface="Verdana"/>
                        </a:rPr>
                        <a:t>206580,5</a:t>
                      </a: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>
                          <a:solidFill>
                            <a:schemeClr val="tx1"/>
                          </a:solidFill>
                          <a:latin typeface="Verdana"/>
                        </a:rPr>
                        <a:t>122,4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>
                          <a:solidFill>
                            <a:schemeClr val="tx1"/>
                          </a:solidFill>
                          <a:latin typeface="Verdana"/>
                        </a:rPr>
                        <a:t>0,9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</a:tr>
              <a:tr h="527538">
                <a:tc>
                  <a:txBody>
                    <a:bodyPr/>
                    <a:lstStyle/>
                    <a:p>
                      <a:r>
                        <a:rPr lang="ru-RU" b="0">
                          <a:solidFill>
                            <a:schemeClr val="tx1"/>
                          </a:solidFill>
                          <a:latin typeface="Verdana"/>
                        </a:rPr>
                        <a:t>Сумська</a:t>
                      </a: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>
                          <a:solidFill>
                            <a:schemeClr val="tx1"/>
                          </a:solidFill>
                          <a:latin typeface="Verdana"/>
                        </a:rPr>
                        <a:t>349210,1</a:t>
                      </a: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>
                          <a:solidFill>
                            <a:schemeClr val="tx1"/>
                          </a:solidFill>
                          <a:latin typeface="Verdana"/>
                        </a:rPr>
                        <a:t>119,0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>
                          <a:solidFill>
                            <a:schemeClr val="tx1"/>
                          </a:solidFill>
                          <a:latin typeface="Verdana"/>
                        </a:rPr>
                        <a:t>1,5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</a:tr>
              <a:tr h="527538">
                <a:tc>
                  <a:txBody>
                    <a:bodyPr/>
                    <a:lstStyle/>
                    <a:p>
                      <a:r>
                        <a:rPr lang="ru-RU" b="0">
                          <a:solidFill>
                            <a:schemeClr val="tx1"/>
                          </a:solidFill>
                          <a:latin typeface="Verdana"/>
                        </a:rPr>
                        <a:t>Терноп</a:t>
                      </a:r>
                      <a:r>
                        <a:rPr lang="en-US" b="0">
                          <a:solidFill>
                            <a:schemeClr val="tx1"/>
                          </a:solidFill>
                          <a:latin typeface="Verdana"/>
                        </a:rPr>
                        <a:t>i</a:t>
                      </a:r>
                      <a:r>
                        <a:rPr lang="ru-RU" b="0">
                          <a:solidFill>
                            <a:schemeClr val="tx1"/>
                          </a:solidFill>
                          <a:latin typeface="Verdana"/>
                        </a:rPr>
                        <a:t>льська</a:t>
                      </a: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>
                          <a:solidFill>
                            <a:schemeClr val="tx1"/>
                          </a:solidFill>
                          <a:latin typeface="Verdana"/>
                        </a:rPr>
                        <a:t>187917,3</a:t>
                      </a: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>
                          <a:solidFill>
                            <a:schemeClr val="tx1"/>
                          </a:solidFill>
                          <a:latin typeface="Verdana"/>
                        </a:rPr>
                        <a:t>124,3</a:t>
                      </a: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>
                          <a:solidFill>
                            <a:schemeClr val="tx1"/>
                          </a:solidFill>
                          <a:latin typeface="Verdana"/>
                        </a:rPr>
                        <a:t>0,8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</a:tr>
              <a:tr h="527538">
                <a:tc>
                  <a:txBody>
                    <a:bodyPr/>
                    <a:lstStyle/>
                    <a:p>
                      <a:r>
                        <a:rPr lang="ru-RU" b="0">
                          <a:solidFill>
                            <a:schemeClr val="tx1"/>
                          </a:solidFill>
                          <a:latin typeface="Verdana"/>
                        </a:rPr>
                        <a:t>Харк</a:t>
                      </a:r>
                      <a:r>
                        <a:rPr lang="en-US" b="0">
                          <a:solidFill>
                            <a:schemeClr val="tx1"/>
                          </a:solidFill>
                          <a:latin typeface="Verdana"/>
                        </a:rPr>
                        <a:t>i</a:t>
                      </a:r>
                      <a:r>
                        <a:rPr lang="ru-RU" b="0">
                          <a:solidFill>
                            <a:schemeClr val="tx1"/>
                          </a:solidFill>
                          <a:latin typeface="Verdana"/>
                        </a:rPr>
                        <a:t>вська</a:t>
                      </a: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>
                          <a:solidFill>
                            <a:schemeClr val="tx1"/>
                          </a:solidFill>
                          <a:latin typeface="Verdana"/>
                        </a:rPr>
                        <a:t>670881,4</a:t>
                      </a: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>
                          <a:solidFill>
                            <a:schemeClr val="tx1"/>
                          </a:solidFill>
                          <a:latin typeface="Verdana"/>
                        </a:rPr>
                        <a:t>118,3</a:t>
                      </a: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>
                          <a:solidFill>
                            <a:schemeClr val="tx1"/>
                          </a:solidFill>
                          <a:latin typeface="Verdana"/>
                        </a:rPr>
                        <a:t>2,8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</a:tr>
              <a:tr h="527538">
                <a:tc>
                  <a:txBody>
                    <a:bodyPr/>
                    <a:lstStyle/>
                    <a:p>
                      <a:r>
                        <a:rPr lang="ru-RU" b="0">
                          <a:solidFill>
                            <a:schemeClr val="tx1"/>
                          </a:solidFill>
                          <a:latin typeface="Verdana"/>
                        </a:rPr>
                        <a:t>Херсонська</a:t>
                      </a: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>
                          <a:solidFill>
                            <a:schemeClr val="tx1"/>
                          </a:solidFill>
                          <a:latin typeface="Verdana"/>
                        </a:rPr>
                        <a:t>147562,3</a:t>
                      </a: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>
                          <a:solidFill>
                            <a:schemeClr val="tx1"/>
                          </a:solidFill>
                          <a:latin typeface="Verdana"/>
                        </a:rPr>
                        <a:t>104,0</a:t>
                      </a: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>
                          <a:solidFill>
                            <a:schemeClr val="tx1"/>
                          </a:solidFill>
                          <a:latin typeface="Verdana"/>
                        </a:rPr>
                        <a:t>0,6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</a:tr>
              <a:tr h="527538">
                <a:tc>
                  <a:txBody>
                    <a:bodyPr/>
                    <a:lstStyle/>
                    <a:p>
                      <a:r>
                        <a:rPr lang="ru-RU" b="0">
                          <a:solidFill>
                            <a:schemeClr val="tx1"/>
                          </a:solidFill>
                          <a:latin typeface="Verdana"/>
                        </a:rPr>
                        <a:t>Хмельницька</a:t>
                      </a: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>
                          <a:solidFill>
                            <a:schemeClr val="tx1"/>
                          </a:solidFill>
                          <a:latin typeface="Verdana"/>
                        </a:rPr>
                        <a:t>222666,5</a:t>
                      </a: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>
                          <a:solidFill>
                            <a:schemeClr val="tx1"/>
                          </a:solidFill>
                          <a:latin typeface="Verdana"/>
                        </a:rPr>
                        <a:t>151,4</a:t>
                      </a: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>
                          <a:solidFill>
                            <a:schemeClr val="tx1"/>
                          </a:solidFill>
                          <a:latin typeface="Verdana"/>
                        </a:rPr>
                        <a:t>0,9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</a:tr>
              <a:tr h="527538">
                <a:tc>
                  <a:txBody>
                    <a:bodyPr/>
                    <a:lstStyle/>
                    <a:p>
                      <a:r>
                        <a:rPr lang="ru-RU" b="0">
                          <a:solidFill>
                            <a:schemeClr val="tx1"/>
                          </a:solidFill>
                          <a:latin typeface="Verdana"/>
                        </a:rPr>
                        <a:t>Черкаська</a:t>
                      </a: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>
                          <a:solidFill>
                            <a:schemeClr val="tx1"/>
                          </a:solidFill>
                          <a:latin typeface="Verdana"/>
                        </a:rPr>
                        <a:t>331039,2</a:t>
                      </a: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>
                          <a:solidFill>
                            <a:schemeClr val="tx1"/>
                          </a:solidFill>
                          <a:latin typeface="Verdana"/>
                        </a:rPr>
                        <a:t>135,9</a:t>
                      </a: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>
                          <a:solidFill>
                            <a:schemeClr val="tx1"/>
                          </a:solidFill>
                          <a:latin typeface="Verdana"/>
                        </a:rPr>
                        <a:t>1,4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</a:tr>
              <a:tr h="527538">
                <a:tc>
                  <a:txBody>
                    <a:bodyPr/>
                    <a:lstStyle/>
                    <a:p>
                      <a:r>
                        <a:rPr lang="ru-RU" b="0">
                          <a:solidFill>
                            <a:schemeClr val="tx1"/>
                          </a:solidFill>
                          <a:latin typeface="Verdana"/>
                        </a:rPr>
                        <a:t>Черн</a:t>
                      </a:r>
                      <a:r>
                        <a:rPr lang="en-US" b="0">
                          <a:solidFill>
                            <a:schemeClr val="tx1"/>
                          </a:solidFill>
                          <a:latin typeface="Verdana"/>
                        </a:rPr>
                        <a:t>i</a:t>
                      </a:r>
                      <a:r>
                        <a:rPr lang="ru-RU" b="0">
                          <a:solidFill>
                            <a:schemeClr val="tx1"/>
                          </a:solidFill>
                          <a:latin typeface="Verdana"/>
                        </a:rPr>
                        <a:t>вецька</a:t>
                      </a: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>
                          <a:solidFill>
                            <a:schemeClr val="tx1"/>
                          </a:solidFill>
                          <a:latin typeface="Verdana"/>
                        </a:rPr>
                        <a:t>70509,4</a:t>
                      </a: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>
                          <a:solidFill>
                            <a:schemeClr val="tx1"/>
                          </a:solidFill>
                          <a:latin typeface="Verdana"/>
                        </a:rPr>
                        <a:t>105,4</a:t>
                      </a: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>
                          <a:solidFill>
                            <a:schemeClr val="tx1"/>
                          </a:solidFill>
                          <a:latin typeface="Verdana"/>
                        </a:rPr>
                        <a:t>0,3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</a:tr>
              <a:tr h="527538">
                <a:tc>
                  <a:txBody>
                    <a:bodyPr/>
                    <a:lstStyle/>
                    <a:p>
                      <a:r>
                        <a:rPr lang="ru-RU" b="0">
                          <a:solidFill>
                            <a:schemeClr val="tx1"/>
                          </a:solidFill>
                          <a:latin typeface="Verdana"/>
                        </a:rPr>
                        <a:t>Чернігівська</a:t>
                      </a: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>
                          <a:solidFill>
                            <a:schemeClr val="tx1"/>
                          </a:solidFill>
                          <a:latin typeface="Verdana"/>
                        </a:rPr>
                        <a:t>297728,1</a:t>
                      </a: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>
                          <a:solidFill>
                            <a:schemeClr val="tx1"/>
                          </a:solidFill>
                          <a:latin typeface="Verdana"/>
                        </a:rPr>
                        <a:t>140,7</a:t>
                      </a: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>
                          <a:solidFill>
                            <a:schemeClr val="tx1"/>
                          </a:solidFill>
                          <a:latin typeface="Verdana"/>
                        </a:rPr>
                        <a:t>1,2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</a:tr>
              <a:tr h="527538">
                <a:tc>
                  <a:txBody>
                    <a:bodyPr/>
                    <a:lstStyle/>
                    <a:p>
                      <a:r>
                        <a:rPr lang="ru-RU" b="0" dirty="0" err="1">
                          <a:solidFill>
                            <a:schemeClr val="tx1"/>
                          </a:solidFill>
                          <a:latin typeface="Verdana"/>
                        </a:rPr>
                        <a:t>м.Київ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>
                          <a:solidFill>
                            <a:schemeClr val="tx1"/>
                          </a:solidFill>
                          <a:latin typeface="Verdana"/>
                        </a:rPr>
                        <a:t>5478082,7</a:t>
                      </a: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>
                          <a:solidFill>
                            <a:schemeClr val="tx1"/>
                          </a:solidFill>
                          <a:latin typeface="Verdana"/>
                        </a:rPr>
                        <a:t>118,4</a:t>
                      </a: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>
                          <a:solidFill>
                            <a:schemeClr val="tx1"/>
                          </a:solidFill>
                          <a:latin typeface="Verdana"/>
                        </a:rPr>
                        <a:t>23,0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Список використаної літератури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Закон України Про зовнішньоекономічну діяльність </a:t>
            </a:r>
            <a:r>
              <a:rPr lang="ru-RU" dirty="0" err="1" smtClean="0"/>
              <a:t>Верховна</a:t>
            </a:r>
            <a:r>
              <a:rPr lang="ru-RU" dirty="0" smtClean="0"/>
              <a:t> Рада УРСР; Закон </a:t>
            </a:r>
            <a:r>
              <a:rPr lang="ru-RU" dirty="0" err="1" smtClean="0"/>
              <a:t>від</a:t>
            </a:r>
            <a:r>
              <a:rPr lang="ru-RU" dirty="0" smtClean="0"/>
              <a:t> 16.04.1991 № 959-XII;</a:t>
            </a:r>
            <a:endParaRPr lang="uk-UA" dirty="0" smtClean="0"/>
          </a:p>
          <a:p>
            <a:r>
              <a:rPr lang="ru-RU" dirty="0" err="1" smtClean="0"/>
              <a:t>Митний</a:t>
            </a:r>
            <a:r>
              <a:rPr lang="ru-RU" dirty="0" smtClean="0"/>
              <a:t> кодекс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Верховна</a:t>
            </a:r>
            <a:r>
              <a:rPr lang="ru-RU" dirty="0" smtClean="0"/>
              <a:t> Рада </a:t>
            </a:r>
            <a:r>
              <a:rPr lang="ru-RU" dirty="0" err="1" smtClean="0"/>
              <a:t>України</a:t>
            </a:r>
            <a:r>
              <a:rPr lang="ru-RU" dirty="0" smtClean="0"/>
              <a:t>; Кодекс </a:t>
            </a:r>
            <a:r>
              <a:rPr lang="ru-RU" dirty="0" err="1" smtClean="0"/>
              <a:t>України</a:t>
            </a:r>
            <a:r>
              <a:rPr lang="ru-RU" dirty="0" smtClean="0"/>
              <a:t>, Закон, Кодекс </a:t>
            </a:r>
            <a:r>
              <a:rPr lang="ru-RU" dirty="0" err="1" smtClean="0"/>
              <a:t>від</a:t>
            </a:r>
            <a:r>
              <a:rPr lang="ru-RU" dirty="0" smtClean="0"/>
              <a:t> 13.03.2012 № 4495-VI;</a:t>
            </a:r>
            <a:endParaRPr lang="uk-UA" dirty="0" smtClean="0"/>
          </a:p>
          <a:p>
            <a:r>
              <a:rPr lang="uk-UA" dirty="0" smtClean="0"/>
              <a:t>П(С)БО 21” Вплив змін валютних </a:t>
            </a:r>
            <a:r>
              <a:rPr lang="uk-UA" dirty="0" err="1" smtClean="0"/>
              <a:t>курсів”</a:t>
            </a:r>
            <a:endParaRPr lang="uk-UA" dirty="0" smtClean="0"/>
          </a:p>
          <a:p>
            <a:r>
              <a:rPr lang="uk-UA" dirty="0" smtClean="0"/>
              <a:t>Податковий кодекс України</a:t>
            </a:r>
          </a:p>
          <a:p>
            <a:r>
              <a:rPr lang="uk-UA" dirty="0" err="1" smtClean="0"/>
              <a:t>Бутинець</a:t>
            </a:r>
            <a:r>
              <a:rPr lang="uk-UA" dirty="0" smtClean="0"/>
              <a:t> Ф.Ф. і ін. </a:t>
            </a:r>
            <a:r>
              <a:rPr lang="uk-UA" dirty="0" err="1" smtClean="0"/>
              <a:t>„Облік</a:t>
            </a:r>
            <a:r>
              <a:rPr lang="uk-UA" dirty="0" smtClean="0"/>
              <a:t> і аналіз зовнішньоекономічної </a:t>
            </a:r>
            <a:r>
              <a:rPr lang="uk-UA" dirty="0" err="1" smtClean="0"/>
              <a:t>діяльності.”</a:t>
            </a:r>
            <a:r>
              <a:rPr lang="uk-UA" dirty="0" smtClean="0"/>
              <a:t> – Житомир: ПП «Рута»2006 р. ст. 193 – 221.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 за увагу)</a:t>
            </a:r>
            <a:endParaRPr lang="ru-RU" dirty="0"/>
          </a:p>
        </p:txBody>
      </p:sp>
      <p:pic>
        <p:nvPicPr>
          <p:cNvPr id="4" name="Содержимое 3" descr="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3500438"/>
            <a:ext cx="3946972" cy="2740012"/>
          </a:xfrm>
        </p:spPr>
      </p:pic>
      <p:pic>
        <p:nvPicPr>
          <p:cNvPr id="5" name="Рисунок 4" descr="img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reen-glob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36168">
            <a:off x="4674107" y="3430411"/>
            <a:ext cx="3714776" cy="221457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38150" y="285750"/>
            <a:ext cx="8705850" cy="579437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Експорт</a:t>
            </a:r>
            <a:r>
              <a:rPr lang="ru-RU" sz="60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— </a:t>
            </a:r>
            <a:r>
              <a:rPr lang="ru-RU" sz="3600" dirty="0" err="1" smtClean="0">
                <a:ln w="11430"/>
                <a:solidFill>
                  <a:schemeClr val="tx1"/>
                </a:solidFill>
              </a:rPr>
              <a:t>вивіз</a:t>
            </a:r>
            <a:r>
              <a:rPr lang="ru-RU" sz="3600" dirty="0" smtClean="0">
                <a:ln w="11430"/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ln w="11430"/>
                <a:solidFill>
                  <a:schemeClr val="tx1"/>
                </a:solidFill>
              </a:rPr>
              <a:t>із</a:t>
            </a:r>
            <a:r>
              <a:rPr lang="ru-RU" sz="3600" dirty="0" smtClean="0">
                <a:ln w="11430"/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ln w="11430"/>
                <a:solidFill>
                  <a:schemeClr val="tx1"/>
                </a:solidFill>
              </a:rPr>
              <a:t>митної</a:t>
            </a:r>
            <a:r>
              <a:rPr lang="ru-RU" sz="3600" dirty="0" smtClean="0">
                <a:ln w="11430"/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ln w="11430"/>
                <a:solidFill>
                  <a:schemeClr val="tx1"/>
                </a:solidFill>
              </a:rPr>
              <a:t>території</a:t>
            </a:r>
            <a:r>
              <a:rPr lang="ru-RU" sz="3600" dirty="0" smtClean="0">
                <a:ln w="11430"/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ln w="11430"/>
                <a:solidFill>
                  <a:schemeClr val="tx1"/>
                </a:solidFill>
              </a:rPr>
              <a:t>країни</a:t>
            </a:r>
            <a:r>
              <a:rPr lang="ru-RU" sz="3600" dirty="0" smtClean="0">
                <a:ln w="11430"/>
                <a:solidFill>
                  <a:schemeClr val="tx1"/>
                </a:solidFill>
              </a:rPr>
              <a:t> за кордон </a:t>
            </a:r>
            <a:r>
              <a:rPr lang="ru-RU" sz="3600" dirty="0" err="1" smtClean="0">
                <a:ln w="11430"/>
                <a:solidFill>
                  <a:schemeClr val="tx1"/>
                </a:solidFill>
              </a:rPr>
              <a:t>товарів</a:t>
            </a:r>
            <a:r>
              <a:rPr lang="ru-RU" sz="3600" dirty="0" smtClean="0">
                <a:ln w="11430"/>
                <a:solidFill>
                  <a:schemeClr val="tx1"/>
                </a:solidFill>
              </a:rPr>
              <a:t> </a:t>
            </a:r>
            <a:r>
              <a:rPr lang="ru-RU" sz="3600" dirty="0" err="1" smtClean="0">
                <a:ln w="11430"/>
                <a:solidFill>
                  <a:schemeClr val="tx1"/>
                </a:solidFill>
              </a:rPr>
              <a:t>і</a:t>
            </a:r>
            <a:r>
              <a:rPr lang="ru-RU" sz="3600" dirty="0" smtClean="0">
                <a:ln w="11430"/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ln w="11430"/>
                <a:solidFill>
                  <a:schemeClr val="tx1"/>
                </a:solidFill>
              </a:rPr>
              <a:t>послуг</a:t>
            </a:r>
            <a:r>
              <a:rPr lang="ru-RU" sz="3600" dirty="0" smtClean="0">
                <a:ln w="11430"/>
                <a:solidFill>
                  <a:schemeClr val="tx1"/>
                </a:solidFill>
              </a:rPr>
              <a:t> без </a:t>
            </a:r>
            <a:r>
              <a:rPr lang="ru-RU" sz="3600" dirty="0" err="1" smtClean="0">
                <a:ln w="11430"/>
                <a:solidFill>
                  <a:schemeClr val="tx1"/>
                </a:solidFill>
              </a:rPr>
              <a:t>зобов'язання</a:t>
            </a:r>
            <a:r>
              <a:rPr lang="ru-RU" sz="3600" dirty="0" smtClean="0">
                <a:ln w="11430"/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ln w="11430"/>
                <a:solidFill>
                  <a:schemeClr val="tx1"/>
                </a:solidFill>
              </a:rPr>
              <a:t>їхнього</a:t>
            </a:r>
            <a:r>
              <a:rPr lang="ru-RU" sz="3600" dirty="0" smtClean="0">
                <a:ln w="11430"/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ln w="11430"/>
                <a:solidFill>
                  <a:schemeClr val="tx1"/>
                </a:solidFill>
              </a:rPr>
              <a:t>зворотного</a:t>
            </a:r>
            <a:r>
              <a:rPr lang="ru-RU" sz="3600" dirty="0" smtClean="0">
                <a:ln w="11430"/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ln w="11430"/>
                <a:solidFill>
                  <a:schemeClr val="tx1"/>
                </a:solidFill>
              </a:rPr>
              <a:t>повернення</a:t>
            </a:r>
            <a:r>
              <a:rPr lang="ru-RU" sz="3600" dirty="0" smtClean="0">
                <a:ln w="11430"/>
                <a:solidFill>
                  <a:schemeClr val="tx1"/>
                </a:solidFill>
              </a:rPr>
              <a:t>. Факт </a:t>
            </a:r>
            <a:r>
              <a:rPr lang="ru-RU" sz="3600" dirty="0" err="1" smtClean="0">
                <a:ln w="11430"/>
                <a:solidFill>
                  <a:schemeClr val="tx1"/>
                </a:solidFill>
              </a:rPr>
              <a:t>експорту</a:t>
            </a:r>
            <a:r>
              <a:rPr lang="ru-RU" sz="3600" dirty="0" smtClean="0">
                <a:ln w="11430"/>
                <a:solidFill>
                  <a:schemeClr val="tx1"/>
                </a:solidFill>
              </a:rPr>
              <a:t> </a:t>
            </a:r>
            <a:r>
              <a:rPr lang="ru-RU" sz="3600" dirty="0" err="1" smtClean="0">
                <a:ln w="11430"/>
                <a:solidFill>
                  <a:schemeClr val="tx1"/>
                </a:solidFill>
              </a:rPr>
              <a:t>фіксується</a:t>
            </a:r>
            <a:r>
              <a:rPr lang="ru-RU" sz="3600" dirty="0" smtClean="0">
                <a:ln w="11430"/>
                <a:solidFill>
                  <a:schemeClr val="tx1"/>
                </a:solidFill>
              </a:rPr>
              <a:t> в момент </a:t>
            </a:r>
            <a:r>
              <a:rPr lang="ru-RU" sz="3600" dirty="0" err="1" smtClean="0">
                <a:ln w="11430"/>
                <a:solidFill>
                  <a:schemeClr val="tx1"/>
                </a:solidFill>
              </a:rPr>
              <a:t>перетину</a:t>
            </a:r>
            <a:r>
              <a:rPr lang="ru-RU" sz="3600" dirty="0" smtClean="0">
                <a:ln w="11430"/>
                <a:solidFill>
                  <a:schemeClr val="tx1"/>
                </a:solidFill>
              </a:rPr>
              <a:t> товаром </a:t>
            </a:r>
            <a:r>
              <a:rPr lang="ru-RU" sz="3600" dirty="0" err="1" smtClean="0">
                <a:ln w="11430"/>
                <a:solidFill>
                  <a:schemeClr val="tx1"/>
                </a:solidFill>
              </a:rPr>
              <a:t>митного</a:t>
            </a:r>
            <a:r>
              <a:rPr lang="ru-RU" sz="3600" dirty="0" smtClean="0">
                <a:ln w="11430"/>
                <a:solidFill>
                  <a:schemeClr val="tx1"/>
                </a:solidFill>
              </a:rPr>
              <a:t> кордону, </a:t>
            </a:r>
            <a:r>
              <a:rPr lang="ru-RU" sz="3600" dirty="0" err="1" smtClean="0">
                <a:ln w="11430"/>
                <a:solidFill>
                  <a:schemeClr val="tx1"/>
                </a:solidFill>
              </a:rPr>
              <a:t>надання</a:t>
            </a:r>
            <a:r>
              <a:rPr lang="ru-RU" sz="3600" dirty="0" smtClean="0">
                <a:ln w="11430"/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ln w="11430"/>
                <a:solidFill>
                  <a:schemeClr val="tx1"/>
                </a:solidFill>
              </a:rPr>
              <a:t>послуг</a:t>
            </a:r>
            <a:r>
              <a:rPr lang="ru-RU" sz="3600" dirty="0" smtClean="0">
                <a:ln w="11430"/>
                <a:solidFill>
                  <a:schemeClr val="tx1"/>
                </a:solidFill>
              </a:rPr>
              <a:t> та </a:t>
            </a:r>
            <a:r>
              <a:rPr lang="ru-RU" sz="3600" dirty="0" err="1" smtClean="0">
                <a:ln w="11430"/>
                <a:solidFill>
                  <a:schemeClr val="tx1"/>
                </a:solidFill>
              </a:rPr>
              <a:t>ін</a:t>
            </a:r>
            <a:r>
              <a:rPr lang="ru-RU" sz="3600" dirty="0" smtClean="0">
                <a:ln w="11430"/>
                <a:solidFill>
                  <a:schemeClr val="tx1"/>
                </a:solidFill>
              </a:rPr>
              <a:t>.</a:t>
            </a:r>
            <a:endParaRPr lang="ru-RU" sz="3600" dirty="0">
              <a:ln w="11430"/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8150" y="428625"/>
            <a:ext cx="8705850" cy="1643063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здійсненні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експортних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Наказу №300,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встановлено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митних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платежів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митні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збори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акцизний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збір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ПДВ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2428868"/>
          <a:ext cx="6691338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8ca10133c280e5e1cf4040584fc95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236" y="0"/>
            <a:ext cx="2599764" cy="2285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857250"/>
            <a:ext cx="6000750" cy="6143625"/>
          </a:xfrm>
        </p:spPr>
        <p:txBody>
          <a:bodyPr>
            <a:normAutofit/>
          </a:bodyPr>
          <a:lstStyle/>
          <a:p>
            <a:pPr fontAlgn="base"/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експортують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отримують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виручку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 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іноземній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валюті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формуванні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 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бухгалтерському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 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іноземних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валютах,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керуватися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нормами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П(С)БО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21.</a:t>
            </a:r>
          </a:p>
          <a:p>
            <a:pPr fontAlgn="base"/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 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іноземній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валюті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первісного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визнання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відображаються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 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валюті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звітності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шляхом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перерахунку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суми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 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іноземній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валюті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застосуванням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валютного курсу на початок дня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дати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дати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визнання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активів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зобов’язань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капіталу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доходів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одного дня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діє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один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офіційний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валютний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курс,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визначений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Нацбанком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1643050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п. 8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П(С)БО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15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дохід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виручка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активів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визнається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 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наведених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нижче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умов: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43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071546"/>
            <a:ext cx="8143932" cy="5214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357313"/>
            <a:ext cx="8686800" cy="472281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При </a:t>
            </a:r>
            <a:r>
              <a:rPr lang="ru-RU" dirty="0" err="1">
                <a:solidFill>
                  <a:schemeClr val="bg1"/>
                </a:solidFill>
              </a:rPr>
              <a:t>здійсненні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експорту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товарів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підприємство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спочатку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отримати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попередню</a:t>
            </a:r>
            <a:r>
              <a:rPr lang="ru-RU" dirty="0">
                <a:solidFill>
                  <a:schemeClr val="bg1"/>
                </a:solidFill>
              </a:rPr>
              <a:t> оплату за </a:t>
            </a:r>
            <a:r>
              <a:rPr lang="ru-RU" dirty="0" err="1">
                <a:solidFill>
                  <a:schemeClr val="bg1"/>
                </a:solidFill>
              </a:rPr>
              <a:t>товари</a:t>
            </a:r>
            <a:r>
              <a:rPr lang="ru-RU" dirty="0">
                <a:solidFill>
                  <a:schemeClr val="bg1"/>
                </a:solidFill>
              </a:rPr>
              <a:t>, а </a:t>
            </a:r>
            <a:r>
              <a:rPr lang="ru-RU" dirty="0" err="1">
                <a:solidFill>
                  <a:schemeClr val="bg1"/>
                </a:solidFill>
              </a:rPr>
              <a:t>лише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потім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їх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відвантажити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покупцеві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Відповідно</a:t>
            </a:r>
            <a:r>
              <a:rPr lang="ru-RU" dirty="0">
                <a:solidFill>
                  <a:schemeClr val="bg1"/>
                </a:solidFill>
              </a:rPr>
              <a:t> до п. 6 </a:t>
            </a:r>
            <a:r>
              <a:rPr lang="ru-RU" dirty="0" smtClean="0">
                <a:solidFill>
                  <a:schemeClr val="bg1"/>
                </a:solidFill>
              </a:rPr>
              <a:t>П(С)БО</a:t>
            </a:r>
            <a:r>
              <a:rPr lang="ru-RU" dirty="0">
                <a:solidFill>
                  <a:schemeClr val="bg1"/>
                </a:solidFill>
              </a:rPr>
              <a:t> 21 сума авансу (</a:t>
            </a:r>
            <a:r>
              <a:rPr lang="ru-RU" dirty="0" err="1">
                <a:solidFill>
                  <a:schemeClr val="bg1"/>
                </a:solidFill>
              </a:rPr>
              <a:t>попередньої</a:t>
            </a:r>
            <a:r>
              <a:rPr lang="ru-RU" dirty="0">
                <a:solidFill>
                  <a:schemeClr val="bg1"/>
                </a:solidFill>
              </a:rPr>
              <a:t> оплати) в </a:t>
            </a:r>
            <a:r>
              <a:rPr lang="ru-RU" dirty="0" err="1">
                <a:solidFill>
                  <a:schemeClr val="bg1"/>
                </a:solidFill>
              </a:rPr>
              <a:t>іноземній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валюті</a:t>
            </a:r>
            <a:r>
              <a:rPr lang="ru-RU" dirty="0">
                <a:solidFill>
                  <a:schemeClr val="bg1"/>
                </a:solidFill>
              </a:rPr>
              <a:t>, одержана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інших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осіб</a:t>
            </a:r>
            <a:r>
              <a:rPr lang="ru-RU" dirty="0">
                <a:solidFill>
                  <a:schemeClr val="bg1"/>
                </a:solidFill>
              </a:rPr>
              <a:t> у </a:t>
            </a:r>
            <a:r>
              <a:rPr lang="ru-RU" dirty="0" err="1">
                <a:solidFill>
                  <a:schemeClr val="bg1"/>
                </a:solidFill>
              </a:rPr>
              <a:t>рахунок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платежів</a:t>
            </a:r>
            <a:r>
              <a:rPr lang="ru-RU" dirty="0">
                <a:solidFill>
                  <a:schemeClr val="bg1"/>
                </a:solidFill>
              </a:rPr>
              <a:t> для </a:t>
            </a:r>
            <a:r>
              <a:rPr lang="ru-RU" dirty="0" err="1">
                <a:solidFill>
                  <a:schemeClr val="bg1"/>
                </a:solidFill>
              </a:rPr>
              <a:t>постачання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готової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продукції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інших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активів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виконання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робіт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послуг</a:t>
            </a:r>
            <a:r>
              <a:rPr lang="ru-RU" dirty="0">
                <a:solidFill>
                  <a:schemeClr val="bg1"/>
                </a:solidFill>
              </a:rPr>
              <a:t>, при </a:t>
            </a:r>
            <a:r>
              <a:rPr lang="ru-RU" dirty="0" err="1">
                <a:solidFill>
                  <a:schemeClr val="bg1"/>
                </a:solidFill>
              </a:rPr>
              <a:t>включенні</a:t>
            </a:r>
            <a:r>
              <a:rPr lang="ru-RU" dirty="0">
                <a:solidFill>
                  <a:schemeClr val="bg1"/>
                </a:solidFill>
              </a:rPr>
              <a:t> до складу доходу </a:t>
            </a:r>
            <a:r>
              <a:rPr lang="ru-RU" dirty="0" err="1">
                <a:solidFill>
                  <a:schemeClr val="bg1"/>
                </a:solidFill>
              </a:rPr>
              <a:t>звітного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періоду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перераховується</a:t>
            </a:r>
            <a:r>
              <a:rPr lang="ru-RU" dirty="0">
                <a:solidFill>
                  <a:schemeClr val="bg1"/>
                </a:solidFill>
              </a:rPr>
              <a:t> у валюту </a:t>
            </a:r>
            <a:r>
              <a:rPr lang="ru-RU" dirty="0" err="1">
                <a:solidFill>
                  <a:schemeClr val="bg1"/>
                </a:solidFill>
              </a:rPr>
              <a:t>звітності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із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застосуванням</a:t>
            </a:r>
            <a:r>
              <a:rPr lang="ru-RU" dirty="0">
                <a:solidFill>
                  <a:schemeClr val="bg1"/>
                </a:solidFill>
              </a:rPr>
              <a:t> валютного курсу на початок дня </a:t>
            </a:r>
            <a:r>
              <a:rPr lang="ru-RU" dirty="0" err="1">
                <a:solidFill>
                  <a:schemeClr val="bg1"/>
                </a:solidFill>
              </a:rPr>
              <a:t>дати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одержання</a:t>
            </a:r>
            <a:r>
              <a:rPr lang="ru-RU" dirty="0">
                <a:solidFill>
                  <a:schemeClr val="bg1"/>
                </a:solidFill>
              </a:rPr>
              <a:t> авансу.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У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разі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одержання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покупця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авансових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платежів</a:t>
            </a:r>
            <a:r>
              <a:rPr lang="ru-RU" dirty="0">
                <a:solidFill>
                  <a:schemeClr val="bg1"/>
                </a:solidFill>
              </a:rPr>
              <a:t> в </a:t>
            </a:r>
            <a:r>
              <a:rPr lang="ru-RU" dirty="0" err="1">
                <a:solidFill>
                  <a:schemeClr val="bg1"/>
                </a:solidFill>
              </a:rPr>
              <a:t>іноземній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валюті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частинами</a:t>
            </a:r>
            <a:r>
              <a:rPr lang="ru-RU" dirty="0">
                <a:solidFill>
                  <a:schemeClr val="bg1"/>
                </a:solidFill>
              </a:rPr>
              <a:t> та </a:t>
            </a:r>
            <a:r>
              <a:rPr lang="ru-RU" dirty="0" err="1">
                <a:solidFill>
                  <a:schemeClr val="bg1"/>
                </a:solidFill>
              </a:rPr>
              <a:t>відвантаження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частинами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покупцеві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немонетарних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активів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робіт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послуг</a:t>
            </a:r>
            <a:r>
              <a:rPr lang="ru-RU" dirty="0">
                <a:solidFill>
                  <a:schemeClr val="bg1"/>
                </a:solidFill>
              </a:rPr>
              <a:t>) </a:t>
            </a:r>
            <a:r>
              <a:rPr lang="ru-RU" dirty="0" err="1">
                <a:solidFill>
                  <a:schemeClr val="bg1"/>
                </a:solidFill>
              </a:rPr>
              <a:t>дохід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реалізації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активів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робіт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послуг</a:t>
            </a:r>
            <a:r>
              <a:rPr lang="ru-RU" dirty="0">
                <a:solidFill>
                  <a:schemeClr val="bg1"/>
                </a:solidFill>
              </a:rPr>
              <a:t>) </a:t>
            </a:r>
            <a:r>
              <a:rPr lang="ru-RU" dirty="0" err="1">
                <a:solidFill>
                  <a:schemeClr val="bg1"/>
                </a:solidFill>
              </a:rPr>
              <a:t>визнається</a:t>
            </a:r>
            <a:r>
              <a:rPr lang="ru-RU" dirty="0">
                <a:solidFill>
                  <a:schemeClr val="bg1"/>
                </a:solidFill>
              </a:rPr>
              <a:t> за сумою </a:t>
            </a:r>
            <a:r>
              <a:rPr lang="ru-RU" dirty="0" err="1">
                <a:solidFill>
                  <a:schemeClr val="bg1"/>
                </a:solidFill>
              </a:rPr>
              <a:t>авансових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платежів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із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застосуванням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валютних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курсів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виходячи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послідовності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одержання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авансових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платежів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980728"/>
            <a:ext cx="6348413" cy="3881437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підприємство</a:t>
            </a:r>
            <a:r>
              <a:rPr lang="ru-RU" sz="2400" dirty="0"/>
              <a:t> </a:t>
            </a:r>
            <a:r>
              <a:rPr lang="ru-RU" sz="2400" dirty="0" err="1"/>
              <a:t>спочатку</a:t>
            </a:r>
            <a:r>
              <a:rPr lang="ru-RU" sz="2400" dirty="0"/>
              <a:t> </a:t>
            </a:r>
            <a:r>
              <a:rPr lang="ru-RU" sz="2400" dirty="0" err="1"/>
              <a:t>відвантажує</a:t>
            </a:r>
            <a:r>
              <a:rPr lang="ru-RU" sz="2400" dirty="0"/>
              <a:t> </a:t>
            </a:r>
            <a:r>
              <a:rPr lang="ru-RU" sz="2400" dirty="0" err="1"/>
              <a:t>товари</a:t>
            </a:r>
            <a:r>
              <a:rPr lang="ru-RU" sz="2400" dirty="0"/>
              <a:t> </a:t>
            </a:r>
            <a:r>
              <a:rPr lang="ru-RU" sz="2400" dirty="0" err="1"/>
              <a:t>покупцеві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 </a:t>
            </a:r>
            <a:r>
              <a:rPr lang="ru-RU" sz="2400" dirty="0" err="1"/>
              <a:t>визнає</a:t>
            </a:r>
            <a:r>
              <a:rPr lang="ru-RU" sz="2400" dirty="0"/>
              <a:t> </a:t>
            </a:r>
            <a:r>
              <a:rPr lang="ru-RU" sz="2400" dirty="0" err="1"/>
              <a:t>дохід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 </a:t>
            </a:r>
            <a:r>
              <a:rPr lang="ru-RU" sz="2400" dirty="0" err="1"/>
              <a:t>реалізації</a:t>
            </a:r>
            <a:r>
              <a:rPr lang="ru-RU" sz="2400" dirty="0"/>
              <a:t>, </a:t>
            </a:r>
            <a:r>
              <a:rPr lang="ru-RU" sz="2400" dirty="0" err="1"/>
              <a:t>але</a:t>
            </a:r>
            <a:r>
              <a:rPr lang="ru-RU" sz="2400" dirty="0"/>
              <a:t> </a:t>
            </a:r>
            <a:r>
              <a:rPr lang="ru-RU" sz="2400" dirty="0" err="1"/>
              <a:t>ще</a:t>
            </a:r>
            <a:r>
              <a:rPr lang="ru-RU" sz="2400" dirty="0"/>
              <a:t> не </a:t>
            </a:r>
            <a:r>
              <a:rPr lang="ru-RU" sz="2400" dirty="0" err="1"/>
              <a:t>отримує</a:t>
            </a:r>
            <a:r>
              <a:rPr lang="ru-RU" sz="2400" dirty="0"/>
              <a:t> </a:t>
            </a:r>
            <a:r>
              <a:rPr lang="ru-RU" sz="2400" dirty="0" err="1"/>
              <a:t>валютної</a:t>
            </a:r>
            <a:r>
              <a:rPr lang="ru-RU" sz="2400" dirty="0"/>
              <a:t> </a:t>
            </a:r>
            <a:r>
              <a:rPr lang="ru-RU" sz="2400" dirty="0" err="1"/>
              <a:t>виручки</a:t>
            </a:r>
            <a:r>
              <a:rPr lang="ru-RU" sz="2400" dirty="0"/>
              <a:t>, то у такого </a:t>
            </a:r>
            <a:r>
              <a:rPr lang="ru-RU" sz="2400" dirty="0" err="1"/>
              <a:t>суб’єкта</a:t>
            </a:r>
            <a:r>
              <a:rPr lang="ru-RU" sz="2400" dirty="0"/>
              <a:t> </a:t>
            </a:r>
            <a:r>
              <a:rPr lang="ru-RU" sz="2400" dirty="0" err="1"/>
              <a:t>господарювання</a:t>
            </a:r>
            <a:r>
              <a:rPr lang="ru-RU" sz="2400" dirty="0"/>
              <a:t> </a:t>
            </a:r>
            <a:r>
              <a:rPr lang="ru-RU" sz="2400" dirty="0" err="1"/>
              <a:t>виникає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дебіторська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заборгованість</a:t>
            </a:r>
            <a:r>
              <a:rPr lang="ru-RU" sz="2400" dirty="0"/>
              <a:t>, яка </a:t>
            </a:r>
            <a:r>
              <a:rPr lang="ru-RU" sz="2400" dirty="0" err="1"/>
              <a:t>є</a:t>
            </a:r>
            <a:r>
              <a:rPr lang="ru-RU" sz="2400" dirty="0"/>
              <a:t> монетарною </a:t>
            </a:r>
            <a:r>
              <a:rPr lang="ru-RU" sz="2400" dirty="0" err="1"/>
              <a:t>статтею</a:t>
            </a:r>
            <a:r>
              <a:rPr lang="ru-RU" sz="2400" dirty="0"/>
              <a:t> (</a:t>
            </a:r>
            <a:r>
              <a:rPr lang="ru-RU" sz="2400" dirty="0" err="1"/>
              <a:t>адже</a:t>
            </a:r>
            <a:r>
              <a:rPr lang="ru-RU" sz="2400" dirty="0"/>
              <a:t> </a:t>
            </a:r>
            <a:r>
              <a:rPr lang="ru-RU" sz="2400" dirty="0" err="1"/>
              <a:t>очікується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 </a:t>
            </a:r>
            <a:r>
              <a:rPr lang="ru-RU" sz="2400" dirty="0" err="1"/>
              <a:t>від</a:t>
            </a:r>
            <a:r>
              <a:rPr lang="ru-RU" sz="2400" dirty="0"/>
              <a:t> </a:t>
            </a:r>
            <a:r>
              <a:rPr lang="ru-RU" sz="2400" dirty="0" err="1"/>
              <a:t>покупця</a:t>
            </a:r>
            <a:r>
              <a:rPr lang="ru-RU" sz="2400" dirty="0"/>
              <a:t> </a:t>
            </a:r>
            <a:r>
              <a:rPr lang="ru-RU" sz="2400" dirty="0" err="1"/>
              <a:t>зрештою</a:t>
            </a:r>
            <a:r>
              <a:rPr lang="ru-RU" sz="2400" dirty="0"/>
              <a:t> </a:t>
            </a:r>
            <a:r>
              <a:rPr lang="ru-RU" sz="2400" dirty="0" err="1"/>
              <a:t>надійде</a:t>
            </a:r>
            <a:r>
              <a:rPr lang="ru-RU" sz="2400" dirty="0"/>
              <a:t> в оплату за </a:t>
            </a:r>
            <a:r>
              <a:rPr lang="ru-RU" sz="2400" dirty="0" err="1"/>
              <a:t>відвантажені</a:t>
            </a:r>
            <a:r>
              <a:rPr lang="ru-RU" sz="2400" dirty="0"/>
              <a:t> </a:t>
            </a:r>
            <a:r>
              <a:rPr lang="ru-RU" sz="2400" dirty="0" err="1"/>
              <a:t>товари</a:t>
            </a:r>
            <a:r>
              <a:rPr lang="ru-RU" sz="2400" dirty="0"/>
              <a:t> </a:t>
            </a:r>
            <a:r>
              <a:rPr lang="ru-RU" sz="2400" dirty="0" err="1"/>
              <a:t>відповідна</a:t>
            </a:r>
            <a:r>
              <a:rPr lang="ru-RU" sz="2400" dirty="0"/>
              <a:t> сума </a:t>
            </a:r>
            <a:r>
              <a:rPr lang="ru-RU" sz="2400" dirty="0" err="1"/>
              <a:t>іноземної</a:t>
            </a:r>
            <a:r>
              <a:rPr lang="ru-RU" sz="2400" dirty="0"/>
              <a:t> </a:t>
            </a:r>
            <a:r>
              <a:rPr lang="ru-RU" sz="2400" dirty="0" err="1"/>
              <a:t>валюти</a:t>
            </a:r>
            <a:r>
              <a:rPr lang="ru-RU" sz="2400" dirty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4000504"/>
            <a:ext cx="8358246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892971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Курсові різниці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777318" cy="4651389"/>
          </a:xfrm>
        </p:spPr>
        <p:txBody>
          <a:bodyPr>
            <a:normAutofit/>
          </a:bodyPr>
          <a:lstStyle/>
          <a:p>
            <a:r>
              <a:rPr lang="ru-RU" dirty="0" err="1"/>
              <a:t>Підприємства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експорт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у межах </a:t>
            </a:r>
            <a:r>
              <a:rPr lang="ru-RU" dirty="0" err="1"/>
              <a:t>операційної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належним</a:t>
            </a:r>
            <a:r>
              <a:rPr lang="ru-RU" dirty="0"/>
              <a:t> чином </a:t>
            </a:r>
            <a:r>
              <a:rPr lang="ru-RU" dirty="0" err="1"/>
              <a:t>відобразити</a:t>
            </a:r>
            <a:r>
              <a:rPr lang="ru-RU" dirty="0"/>
              <a:t> </a:t>
            </a:r>
            <a:r>
              <a:rPr lang="ru-RU" dirty="0" err="1"/>
              <a:t>курсові</a:t>
            </a:r>
            <a:r>
              <a:rPr lang="ru-RU" dirty="0"/>
              <a:t> </a:t>
            </a:r>
            <a:r>
              <a:rPr lang="ru-RU" dirty="0" err="1"/>
              <a:t>різниці</a:t>
            </a:r>
            <a:r>
              <a:rPr lang="ru-RU" dirty="0"/>
              <a:t>. </a:t>
            </a:r>
            <a:r>
              <a:rPr lang="ru-RU" dirty="0" err="1"/>
              <a:t>Курсові</a:t>
            </a:r>
            <a:r>
              <a:rPr lang="ru-RU" dirty="0"/>
              <a:t> </a:t>
            </a:r>
            <a:r>
              <a:rPr lang="ru-RU" dirty="0" err="1"/>
              <a:t>різниці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 </a:t>
            </a:r>
            <a:r>
              <a:rPr lang="ru-RU" dirty="0" err="1"/>
              <a:t>перерахунку</a:t>
            </a:r>
            <a:r>
              <a:rPr lang="ru-RU" dirty="0"/>
              <a:t> </a:t>
            </a:r>
            <a:r>
              <a:rPr lang="ru-RU" dirty="0" err="1"/>
              <a:t>грошових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в </a:t>
            </a:r>
            <a:r>
              <a:rPr lang="ru-RU" dirty="0" err="1"/>
              <a:t>іноземній</a:t>
            </a:r>
            <a:r>
              <a:rPr lang="ru-RU" dirty="0"/>
              <a:t> </a:t>
            </a:r>
            <a:r>
              <a:rPr lang="ru-RU" dirty="0" err="1"/>
              <a:t>валюті</a:t>
            </a:r>
            <a:r>
              <a:rPr lang="ru-RU" dirty="0"/>
              <a:t> та 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монетарних</a:t>
            </a:r>
            <a:r>
              <a:rPr lang="ru-RU" dirty="0"/>
              <a:t> статей про </a:t>
            </a:r>
            <a:r>
              <a:rPr lang="ru-RU" dirty="0" err="1"/>
              <a:t>операційну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відображаються</a:t>
            </a:r>
            <a:r>
              <a:rPr lang="ru-RU" dirty="0"/>
              <a:t> у 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операційних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(</a:t>
            </a:r>
            <a:r>
              <a:rPr lang="ru-RU" dirty="0" err="1"/>
              <a:t>витрат</a:t>
            </a:r>
            <a:r>
              <a:rPr lang="ru-RU" dirty="0"/>
              <a:t>). </a:t>
            </a:r>
            <a:r>
              <a:rPr lang="ru-RU" dirty="0" err="1">
                <a:solidFill>
                  <a:schemeClr val="bg1"/>
                </a:solidFill>
              </a:rPr>
              <a:t>Інформація</a:t>
            </a:r>
            <a:r>
              <a:rPr lang="ru-RU" dirty="0">
                <a:solidFill>
                  <a:schemeClr val="bg1"/>
                </a:solidFill>
              </a:rPr>
              <a:t> про доходи та </a:t>
            </a:r>
            <a:r>
              <a:rPr lang="ru-RU" dirty="0" err="1">
                <a:solidFill>
                  <a:schemeClr val="bg1"/>
                </a:solidFill>
              </a:rPr>
              <a:t>витрати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втрати</a:t>
            </a:r>
            <a:r>
              <a:rPr lang="ru-RU" dirty="0">
                <a:solidFill>
                  <a:schemeClr val="bg1"/>
                </a:solidFill>
              </a:rPr>
              <a:t>)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 таких </a:t>
            </a:r>
            <a:r>
              <a:rPr lang="ru-RU" dirty="0" err="1">
                <a:solidFill>
                  <a:schemeClr val="bg1"/>
                </a:solidFill>
              </a:rPr>
              <a:t>різниць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узагальнюється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відповідно</a:t>
            </a:r>
            <a:r>
              <a:rPr lang="ru-RU" dirty="0">
                <a:solidFill>
                  <a:schemeClr val="bg1"/>
                </a:solidFill>
              </a:rPr>
              <a:t> на </a:t>
            </a:r>
            <a:r>
              <a:rPr lang="ru-RU" dirty="0" err="1">
                <a:solidFill>
                  <a:schemeClr val="bg1"/>
                </a:solidFill>
              </a:rPr>
              <a:t>субрахунках</a:t>
            </a:r>
            <a:r>
              <a:rPr lang="ru-RU" dirty="0">
                <a:solidFill>
                  <a:schemeClr val="bg1"/>
                </a:solidFill>
              </a:rPr>
              <a:t> 714 «</a:t>
            </a:r>
            <a:r>
              <a:rPr lang="ru-RU" dirty="0" err="1">
                <a:solidFill>
                  <a:schemeClr val="bg1"/>
                </a:solidFill>
              </a:rPr>
              <a:t>Дохід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операційної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курсової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різниці</a:t>
            </a:r>
            <a:r>
              <a:rPr lang="ru-RU" dirty="0">
                <a:solidFill>
                  <a:schemeClr val="bg1"/>
                </a:solidFill>
              </a:rPr>
              <a:t>» та 945 «</a:t>
            </a:r>
            <a:r>
              <a:rPr lang="ru-RU" dirty="0" err="1">
                <a:solidFill>
                  <a:schemeClr val="bg1"/>
                </a:solidFill>
              </a:rPr>
              <a:t>Втрати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операційної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курсової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різниці</a:t>
            </a:r>
            <a:r>
              <a:rPr lang="ru-RU" dirty="0">
                <a:solidFill>
                  <a:schemeClr val="bg1"/>
                </a:solidFill>
              </a:rPr>
              <a:t>» (</a:t>
            </a:r>
            <a:r>
              <a:rPr lang="ru-RU" dirty="0" err="1">
                <a:solidFill>
                  <a:schemeClr val="bg1"/>
                </a:solidFill>
              </a:rPr>
              <a:t>Інструкція</a:t>
            </a:r>
            <a:r>
              <a:rPr lang="ru-RU" dirty="0">
                <a:solidFill>
                  <a:schemeClr val="bg1"/>
                </a:solidFill>
              </a:rPr>
              <a:t> № 291).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ul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2357430"/>
            <a:ext cx="9110584" cy="41148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Кредиторська заборгованість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 err="1">
                <a:solidFill>
                  <a:schemeClr val="tx1"/>
                </a:solidFill>
              </a:rPr>
              <a:t>Якщо</a:t>
            </a:r>
            <a:r>
              <a:rPr lang="ru-RU" i="1" dirty="0">
                <a:solidFill>
                  <a:schemeClr val="tx1"/>
                </a:solidFill>
              </a:rPr>
              <a:t> ж при </a:t>
            </a:r>
            <a:r>
              <a:rPr lang="ru-RU" i="1" dirty="0" err="1">
                <a:solidFill>
                  <a:schemeClr val="tx1"/>
                </a:solidFill>
              </a:rPr>
              <a:t>здійсненні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експорту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товарів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підприємство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спочатку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отримує</a:t>
            </a:r>
            <a:r>
              <a:rPr lang="ru-RU" i="1" dirty="0">
                <a:solidFill>
                  <a:schemeClr val="tx1"/>
                </a:solidFill>
              </a:rPr>
              <a:t> аванс (</a:t>
            </a:r>
            <a:r>
              <a:rPr lang="ru-RU" i="1" dirty="0" err="1">
                <a:solidFill>
                  <a:schemeClr val="tx1"/>
                </a:solidFill>
              </a:rPr>
              <a:t>попередню</a:t>
            </a:r>
            <a:r>
              <a:rPr lang="ru-RU" i="1" dirty="0">
                <a:solidFill>
                  <a:schemeClr val="tx1"/>
                </a:solidFill>
              </a:rPr>
              <a:t> оплату) за </a:t>
            </a:r>
            <a:r>
              <a:rPr lang="ru-RU" i="1" dirty="0" err="1">
                <a:solidFill>
                  <a:schemeClr val="tx1"/>
                </a:solidFill>
              </a:rPr>
              <a:t>товари</a:t>
            </a:r>
            <a:r>
              <a:rPr lang="ru-RU" i="1" dirty="0">
                <a:solidFill>
                  <a:schemeClr val="tx1"/>
                </a:solidFill>
              </a:rPr>
              <a:t>, </a:t>
            </a:r>
            <a:r>
              <a:rPr lang="ru-RU" i="1" dirty="0" err="1">
                <a:solidFill>
                  <a:schemeClr val="tx1"/>
                </a:solidFill>
              </a:rPr>
              <a:t>але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ще</a:t>
            </a:r>
            <a:r>
              <a:rPr lang="ru-RU" i="1" dirty="0">
                <a:solidFill>
                  <a:schemeClr val="tx1"/>
                </a:solidFill>
              </a:rPr>
              <a:t> не </a:t>
            </a:r>
            <a:r>
              <a:rPr lang="ru-RU" i="1" dirty="0" err="1">
                <a:solidFill>
                  <a:schemeClr val="tx1"/>
                </a:solidFill>
              </a:rPr>
              <a:t>відвантажує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їх</a:t>
            </a:r>
            <a:r>
              <a:rPr lang="ru-RU" i="1" dirty="0">
                <a:solidFill>
                  <a:schemeClr val="tx1"/>
                </a:solidFill>
              </a:rPr>
              <a:t> </a:t>
            </a:r>
            <a:r>
              <a:rPr lang="ru-RU" i="1" dirty="0" err="1">
                <a:solidFill>
                  <a:schemeClr val="tx1"/>
                </a:solidFill>
              </a:rPr>
              <a:t>покупцеві</a:t>
            </a:r>
            <a:r>
              <a:rPr lang="ru-RU" i="1" dirty="0">
                <a:solidFill>
                  <a:schemeClr val="tx1"/>
                </a:solidFill>
              </a:rPr>
              <a:t>, то у такого </a:t>
            </a:r>
            <a:r>
              <a:rPr lang="ru-RU" i="1" dirty="0" err="1">
                <a:solidFill>
                  <a:schemeClr val="tx1"/>
                </a:solidFill>
              </a:rPr>
              <a:t>суб’єкта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господарювання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виникає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кредиторська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заборгованість</a:t>
            </a:r>
            <a:r>
              <a:rPr lang="ru-RU" i="1" dirty="0">
                <a:solidFill>
                  <a:schemeClr val="tx1"/>
                </a:solidFill>
              </a:rPr>
              <a:t>, яка </a:t>
            </a:r>
            <a:r>
              <a:rPr lang="ru-RU" i="1" dirty="0" err="1">
                <a:solidFill>
                  <a:schemeClr val="tx1"/>
                </a:solidFill>
              </a:rPr>
              <a:t>є</a:t>
            </a:r>
            <a:r>
              <a:rPr lang="ru-RU" i="1" dirty="0">
                <a:solidFill>
                  <a:schemeClr val="tx1"/>
                </a:solidFill>
              </a:rPr>
              <a:t> немонетарною </a:t>
            </a:r>
            <a:r>
              <a:rPr lang="ru-RU" i="1" dirty="0" err="1">
                <a:solidFill>
                  <a:schemeClr val="tx1"/>
                </a:solidFill>
              </a:rPr>
              <a:t>статтею</a:t>
            </a:r>
            <a:r>
              <a:rPr lang="ru-RU" i="1" dirty="0">
                <a:solidFill>
                  <a:schemeClr val="tx1"/>
                </a:solidFill>
              </a:rPr>
              <a:t> (</a:t>
            </a:r>
            <a:r>
              <a:rPr lang="ru-RU" i="1" dirty="0" err="1">
                <a:solidFill>
                  <a:schemeClr val="tx1"/>
                </a:solidFill>
              </a:rPr>
              <a:t>адже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очікується</a:t>
            </a:r>
            <a:r>
              <a:rPr lang="ru-RU" i="1" dirty="0">
                <a:solidFill>
                  <a:schemeClr val="tx1"/>
                </a:solidFill>
              </a:rPr>
              <a:t>, </a:t>
            </a:r>
            <a:r>
              <a:rPr lang="ru-RU" i="1" dirty="0" err="1">
                <a:solidFill>
                  <a:schemeClr val="tx1"/>
                </a:solidFill>
              </a:rPr>
              <a:t>що</a:t>
            </a:r>
            <a:r>
              <a:rPr lang="ru-RU" i="1" dirty="0">
                <a:solidFill>
                  <a:schemeClr val="tx1"/>
                </a:solidFill>
              </a:rPr>
              <a:t> при </a:t>
            </a:r>
            <a:r>
              <a:rPr lang="ru-RU" i="1" dirty="0" err="1">
                <a:solidFill>
                  <a:schemeClr val="tx1"/>
                </a:solidFill>
              </a:rPr>
              <a:t>погашенні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такої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кредиторської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заборгованості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використовуватимуться</a:t>
            </a:r>
            <a:r>
              <a:rPr lang="ru-RU" i="1" dirty="0">
                <a:solidFill>
                  <a:schemeClr val="tx1"/>
                </a:solidFill>
              </a:rPr>
              <a:t> не </a:t>
            </a:r>
            <a:r>
              <a:rPr lang="ru-RU" i="1" dirty="0" err="1">
                <a:solidFill>
                  <a:schemeClr val="tx1"/>
                </a:solidFill>
              </a:rPr>
              <a:t>гроші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або</a:t>
            </a:r>
            <a:r>
              <a:rPr lang="ru-RU" i="1" dirty="0">
                <a:solidFill>
                  <a:schemeClr val="tx1"/>
                </a:solidFill>
              </a:rPr>
              <a:t> </a:t>
            </a:r>
            <a:r>
              <a:rPr lang="ru-RU" i="1" dirty="0" err="1">
                <a:solidFill>
                  <a:schemeClr val="tx1"/>
                </a:solidFill>
              </a:rPr>
              <a:t>їх</a:t>
            </a:r>
            <a:r>
              <a:rPr lang="ru-RU" i="1" dirty="0">
                <a:solidFill>
                  <a:schemeClr val="tx1"/>
                </a:solidFill>
              </a:rPr>
              <a:t> </a:t>
            </a:r>
            <a:r>
              <a:rPr lang="ru-RU" i="1" dirty="0" err="1">
                <a:solidFill>
                  <a:schemeClr val="tx1"/>
                </a:solidFill>
              </a:rPr>
              <a:t>еквіваленти</a:t>
            </a:r>
            <a:r>
              <a:rPr lang="ru-RU" i="1" dirty="0">
                <a:solidFill>
                  <a:schemeClr val="tx1"/>
                </a:solidFill>
              </a:rPr>
              <a:t>, а </a:t>
            </a:r>
            <a:r>
              <a:rPr lang="ru-RU" i="1" dirty="0" err="1">
                <a:solidFill>
                  <a:schemeClr val="tx1"/>
                </a:solidFill>
              </a:rPr>
              <a:t>товари</a:t>
            </a:r>
            <a:r>
              <a:rPr lang="ru-RU" i="1" dirty="0">
                <a:solidFill>
                  <a:schemeClr val="tx1"/>
                </a:solidFill>
              </a:rPr>
              <a:t>). За таких </a:t>
            </a:r>
            <a:r>
              <a:rPr lang="ru-RU" i="1" dirty="0" err="1">
                <a:solidFill>
                  <a:schemeClr val="tx1"/>
                </a:solidFill>
              </a:rPr>
              <a:t>обставин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слід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враховувати</a:t>
            </a:r>
            <a:r>
              <a:rPr lang="ru-RU" i="1" dirty="0">
                <a:solidFill>
                  <a:schemeClr val="tx1"/>
                </a:solidFill>
              </a:rPr>
              <a:t>, </a:t>
            </a:r>
            <a:r>
              <a:rPr lang="ru-RU" i="1" dirty="0" err="1">
                <a:solidFill>
                  <a:schemeClr val="tx1"/>
                </a:solidFill>
              </a:rPr>
              <a:t>що</a:t>
            </a:r>
            <a:r>
              <a:rPr lang="ru-RU" i="1" dirty="0">
                <a:solidFill>
                  <a:schemeClr val="tx1"/>
                </a:solidFill>
              </a:rPr>
              <a:t> </a:t>
            </a:r>
            <a:r>
              <a:rPr lang="ru-RU" i="1" dirty="0" err="1">
                <a:solidFill>
                  <a:schemeClr val="tx1"/>
                </a:solidFill>
              </a:rPr>
              <a:t>норми</a:t>
            </a:r>
            <a:r>
              <a:rPr lang="ru-RU" i="1" dirty="0">
                <a:solidFill>
                  <a:schemeClr val="tx1"/>
                </a:solidFill>
              </a:rPr>
              <a:t> п. 8 </a:t>
            </a:r>
            <a:r>
              <a:rPr lang="ru-RU" i="1" dirty="0" smtClean="0">
                <a:solidFill>
                  <a:schemeClr val="tx1"/>
                </a:solidFill>
              </a:rPr>
              <a:t>П(С)БО</a:t>
            </a:r>
            <a:r>
              <a:rPr lang="ru-RU" i="1" dirty="0">
                <a:solidFill>
                  <a:schemeClr val="tx1"/>
                </a:solidFill>
              </a:rPr>
              <a:t> 21 не </a:t>
            </a:r>
            <a:r>
              <a:rPr lang="ru-RU" i="1" dirty="0" err="1">
                <a:solidFill>
                  <a:schemeClr val="tx1"/>
                </a:solidFill>
              </a:rPr>
              <a:t>вимагають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визначати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курсові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різниці</a:t>
            </a:r>
            <a:r>
              <a:rPr lang="ru-RU" i="1" dirty="0">
                <a:solidFill>
                  <a:schemeClr val="tx1"/>
                </a:solidFill>
              </a:rPr>
              <a:t> за </a:t>
            </a:r>
            <a:r>
              <a:rPr lang="ru-RU" i="1" dirty="0" err="1">
                <a:solidFill>
                  <a:schemeClr val="tx1"/>
                </a:solidFill>
              </a:rPr>
              <a:t>немонетарними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статтями</a:t>
            </a:r>
            <a:r>
              <a:rPr lang="ru-RU" i="1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124</TotalTime>
  <Words>399</Words>
  <Application>Microsoft Office PowerPoint</Application>
  <PresentationFormat>Экран (4:3)</PresentationFormat>
  <Paragraphs>201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Times New Roman</vt:lpstr>
      <vt:lpstr>Trebuchet MS</vt:lpstr>
      <vt:lpstr>Verdana</vt:lpstr>
      <vt:lpstr>Wingdings 3</vt:lpstr>
      <vt:lpstr>Грань</vt:lpstr>
      <vt:lpstr>1_Грань</vt:lpstr>
      <vt:lpstr>Облік і оподаткування експорту товарів </vt:lpstr>
      <vt:lpstr>Презентация PowerPoint</vt:lpstr>
      <vt:lpstr>При здійсненні експортних операцій, відповідно до Наказу №300, встановлено такі види митних платежів: митні збори, мито, акцизний збір і ПДВ</vt:lpstr>
      <vt:lpstr>Презентация PowerPoint</vt:lpstr>
      <vt:lpstr>Згідно з п. 8 П(С)БО 15 дохід (виручка) від реалізації продукції (товарів, інших активів) визнається за наявності всіх наведених нижче умов:</vt:lpstr>
      <vt:lpstr>Презентация PowerPoint</vt:lpstr>
      <vt:lpstr>Презентация PowerPoint</vt:lpstr>
      <vt:lpstr>Курсові різниці</vt:lpstr>
      <vt:lpstr>Кредиторська заборгованість</vt:lpstr>
      <vt:lpstr>Презентация PowerPoint</vt:lpstr>
      <vt:lpstr>При експорті товарів підприємство отримує іноземну валюту, частина якої підлягає обов’язковому продажу. В Інструкції № 291, що регулює порядок відображення на рахунках бухгалтерського обліку операцій з іноземною валютою, встановлено таке:</vt:lpstr>
      <vt:lpstr>Податковий облік</vt:lpstr>
      <vt:lpstr>Презентация PowerPoint</vt:lpstr>
      <vt:lpstr>Зовнішня торгівля України 2017 товарами з країнами ЄС у 2016 році</vt:lpstr>
      <vt:lpstr>Обсяги експорту товарів за регіонами України у січні–липні 2017 року</vt:lpstr>
      <vt:lpstr>Презентация PowerPoint</vt:lpstr>
      <vt:lpstr>Список використаної літератури</vt:lpstr>
      <vt:lpstr>Дякую  за увагу)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Облік і оподаткування експорту товарів</dc:title>
  <dc:creator>Admin</dc:creator>
  <cp:lastModifiedBy>User</cp:lastModifiedBy>
  <cp:revision>15</cp:revision>
  <dcterms:created xsi:type="dcterms:W3CDTF">2017-10-26T17:19:10Z</dcterms:created>
  <dcterms:modified xsi:type="dcterms:W3CDTF">2017-11-13T20:38:16Z</dcterms:modified>
</cp:coreProperties>
</file>