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82" r:id="rId3"/>
    <p:sldId id="291" r:id="rId4"/>
    <p:sldId id="297" r:id="rId5"/>
    <p:sldId id="298" r:id="rId6"/>
    <p:sldId id="300" r:id="rId7"/>
    <p:sldId id="299" r:id="rId8"/>
    <p:sldId id="301" r:id="rId9"/>
    <p:sldId id="289" r:id="rId10"/>
    <p:sldId id="294" r:id="rId11"/>
    <p:sldId id="281" r:id="rId12"/>
    <p:sldId id="287" r:id="rId13"/>
    <p:sldId id="295" r:id="rId14"/>
    <p:sldId id="290" r:id="rId15"/>
    <p:sldId id="293" r:id="rId16"/>
    <p:sldId id="29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1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906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3304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358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826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7291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733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1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5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7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60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6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4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2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30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6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1249202551829008/photos/1249204318495498/" TargetMode="External"/><Relationship Id="rId3" Type="http://schemas.openxmlformats.org/officeDocument/2006/relationships/hyperlink" Target="https://www.google.com.ua/url?sa=t&amp;rct=j&amp;q=&amp;esrc=s&amp;source=web&amp;cd=1&amp;cad=rja&amp;uact=8&amp;ved=0ahUKEwjwxNuhqbvWAhXJB5oKHS8JBCMQFggmMAA&amp;url=https://uk-ua.facebook.com/&amp;usg=AFQjCNHH7a-md_qI-5ryOyw4AHRuliF0oQ" TargetMode="External"/><Relationship Id="rId7" Type="http://schemas.openxmlformats.org/officeDocument/2006/relationships/hyperlink" Target="https://www.google.com.ua/url?sa=t&amp;rct=j&amp;q=&amp;esrc=s&amp;source=web&amp;cd=2&amp;cad=rja&amp;uact=8&amp;ved=0ahUKEwidko__qrvWAhXhB5oKHbtbBMsQFggrMAE&amp;url=https://plus.google.com/discover&amp;usg=AFQjCNEi3P6_InUH8c2N1BlLmG-C3p4y1w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em_FYFB" TargetMode="External"/><Relationship Id="rId5" Type="http://schemas.openxmlformats.org/officeDocument/2006/relationships/hyperlink" Target="https://www.google.com.ua/url?sa=t&amp;rct=j&amp;q=&amp;esrc=s&amp;source=web&amp;cd=2&amp;ved=0ahUKEwjey92YqrvWAhUqD5oKHZCYBtsQFggsMAE&amp;url=https://twitter.com/login?lang=ru&amp;usg=AFQjCNEnwelO9VWKTMhsFP2e27LMw6ud_A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facebook.com/%D0%9A%D0%B0%D1%84%D0%B5%D0%B4%D1%80%D0%B0-%D0%B5%D0%BA%D0%BE%D0%BD%D0%BE%D0%BC%D1%96%D0%BA%D0%B8-%D1%82%D0%B0-%D0%BC%D0%B5%D0%BD%D0%B5%D0%B4%D0%B6%D0%BC%D0%B5%D0%BD%D1%82%D1%83-%D0%A4%D0%A3%D0%A4%D0%91-%D0%9B%D0%9D%D0%A3-%D1%96%D0%BC-%D0%86%D0%B2%D0%B0%D0%BD%D0%B0-%D0%A4%D1%80%D0%B0%D0%BD%D0%BA%D0%B0-1249202551829008/" TargetMode="External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waw1-1.xx.fbcdn.net/v/t31.0-8/12657917_1690835634489549_1610378799519260556_o.jpg?oh=552a64bfa6f340465efba1be36672f2f&amp;oe=5A1C5B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455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вітлина від Факультет управління фінансами та бізнесу ЛНУ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84" y="0"/>
            <a:ext cx="2739631" cy="294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5883" y="2949237"/>
            <a:ext cx="5736117" cy="3970318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Львівський національний університет</a:t>
            </a:r>
            <a:endParaRPr lang="en-US" sz="2400" b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імені Івана </a:t>
            </a:r>
            <a:r>
              <a:rPr lang="ru-RU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Франка</a:t>
            </a:r>
            <a:endParaRPr lang="ru-RU" sz="2400" b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algn="ctr"/>
            <a:r>
              <a:rPr lang="uk-UA" sz="2800" i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Факультет управління фінансами</a:t>
            </a:r>
          </a:p>
          <a:p>
            <a:pPr algn="ctr"/>
            <a:r>
              <a:rPr lang="uk-UA" sz="2800" i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 та </a:t>
            </a:r>
            <a:r>
              <a:rPr lang="uk-UA" sz="2800" i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бізнесу</a:t>
            </a:r>
            <a:endParaRPr lang="en-US" sz="2800" i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algn="ctr"/>
            <a:endParaRPr lang="uk-UA" sz="2800" i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Кафедра економіки та </a:t>
            </a:r>
            <a:r>
              <a:rPr lang="uk-UA" sz="24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менеджменту</a:t>
            </a:r>
            <a:endParaRPr lang="en-US" sz="2400" b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algn="ctr"/>
            <a:endParaRPr lang="en-US" sz="2400" b="1" dirty="0" smtClean="0">
              <a:solidFill>
                <a:srgbClr val="0070C0"/>
              </a:solidFill>
              <a:cs typeface="Arabic Typesetting" panose="03020402040406030203" pitchFamily="66" charset="-78"/>
            </a:endParaRPr>
          </a:p>
          <a:p>
            <a:pPr lvl="0"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2400" i="1" dirty="0">
                <a:solidFill>
                  <a:srgbClr val="0070C0"/>
                </a:solidFill>
                <a:latin typeface="+mj-lt"/>
              </a:rPr>
              <a:t>Студентський науковий гурток «Державотворець</a:t>
            </a:r>
            <a:r>
              <a:rPr lang="uk-UA" altLang="uk-UA" sz="2400" i="1" dirty="0" smtClean="0">
                <a:solidFill>
                  <a:srgbClr val="0070C0"/>
                </a:solidFill>
                <a:latin typeface="+mj-lt"/>
              </a:rPr>
              <a:t>»</a:t>
            </a:r>
            <a:endParaRPr lang="en-US" altLang="uk-UA" sz="2400" i="1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515" y="-1"/>
            <a:ext cx="2996485" cy="29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73" y="330072"/>
            <a:ext cx="11127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Студентський </a:t>
            </a:r>
            <a:r>
              <a:rPr lang="uk-UA" altLang="uk-UA" sz="2000" b="1" i="1" dirty="0">
                <a:solidFill>
                  <a:srgbClr val="0070C0"/>
                </a:solidFill>
                <a:latin typeface="+mj-lt"/>
              </a:rPr>
              <a:t>науковий </a:t>
            </a: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гурток 	</a:t>
            </a:r>
            <a:r>
              <a:rPr lang="uk-UA" altLang="uk-UA" sz="2400" b="1" i="1" dirty="0" smtClean="0">
                <a:solidFill>
                  <a:srgbClr val="0070C0"/>
                </a:solidFill>
                <a:latin typeface="+mj-lt"/>
              </a:rPr>
              <a:t>«Державотворець»</a:t>
            </a:r>
            <a:r>
              <a:rPr lang="uk-UA" altLang="uk-UA" sz="2400" i="1" dirty="0" smtClean="0">
                <a:solidFill>
                  <a:srgbClr val="FFFFFF"/>
                </a:solidFill>
                <a:latin typeface="Arial" charset="0"/>
              </a:rPr>
              <a:t>ауковий </a:t>
            </a:r>
            <a:r>
              <a:rPr lang="uk-UA" altLang="uk-UA" sz="3200" i="1" dirty="0">
                <a:solidFill>
                  <a:srgbClr val="FFFFFF"/>
                </a:solidFill>
                <a:latin typeface="Arial" charset="0"/>
              </a:rPr>
              <a:t>гурток «Державотворець»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7" y="970671"/>
            <a:ext cx="1122601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" y="942534"/>
            <a:ext cx="11268222" cy="53457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4222" y="480869"/>
            <a:ext cx="8721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000" b="1" i="1" dirty="0">
                <a:solidFill>
                  <a:srgbClr val="0070C0"/>
                </a:solidFill>
              </a:rPr>
              <a:t>Студентський науковий гурток 	</a:t>
            </a:r>
            <a:r>
              <a:rPr lang="uk-UA" altLang="uk-UA" sz="2400" b="1" i="1" dirty="0">
                <a:solidFill>
                  <a:srgbClr val="0070C0"/>
                </a:solidFill>
              </a:rPr>
              <a:t>«</a:t>
            </a:r>
            <a:r>
              <a:rPr lang="uk-UA" altLang="uk-UA" sz="2400" b="1" i="1" dirty="0" smtClean="0">
                <a:solidFill>
                  <a:srgbClr val="0070C0"/>
                </a:solidFill>
              </a:rPr>
              <a:t>Державотворець»</a:t>
            </a:r>
            <a:r>
              <a:rPr lang="uk-UA" altLang="uk-UA" sz="2400" i="1" dirty="0" smtClean="0">
                <a:solidFill>
                  <a:srgbClr val="FFFFFF"/>
                </a:solidFill>
                <a:latin typeface="Arial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1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Фотограф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468" y="360608"/>
            <a:ext cx="6401532" cy="2973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8323"/>
            <a:ext cx="5908431" cy="3569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608"/>
            <a:ext cx="5790468" cy="2927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31" y="3288322"/>
            <a:ext cx="6283569" cy="35696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3998" y="-70495"/>
            <a:ext cx="8113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000" b="1" i="1" dirty="0">
                <a:solidFill>
                  <a:srgbClr val="0070C0"/>
                </a:solidFill>
              </a:rPr>
              <a:t>Студентський науковий гурток 	</a:t>
            </a:r>
            <a:r>
              <a:rPr lang="uk-UA" altLang="uk-UA" sz="2400" b="1" i="1" dirty="0">
                <a:solidFill>
                  <a:srgbClr val="0070C0"/>
                </a:solidFill>
              </a:rPr>
              <a:t>«</a:t>
            </a:r>
            <a:r>
              <a:rPr lang="uk-UA" altLang="uk-UA" sz="2400" b="1" i="1" dirty="0" smtClean="0">
                <a:solidFill>
                  <a:srgbClr val="0070C0"/>
                </a:solidFill>
              </a:rPr>
              <a:t>Державотворець»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9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" y="478301"/>
            <a:ext cx="4420989" cy="5894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2" y="478301"/>
            <a:ext cx="2655059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282" y="478301"/>
            <a:ext cx="4178105" cy="5894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223" y="3335800"/>
            <a:ext cx="2655058" cy="30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Фотограф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36" y="4244100"/>
            <a:ext cx="1902117" cy="2078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452339"/>
            <a:ext cx="111032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b="1" dirty="0" smtClean="0">
                <a:latin typeface="RobotoRegular"/>
              </a:rPr>
              <a:t>Метою студентського наукового гуртка кафедри економіки менеджменту є: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організація систематичних засідань гуртка, круглих столів, конференцій, тренінгів, семінарів, дебатів;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</a:t>
            </a: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часть у науковій роботі кафедри;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проведення екскурсій та зустрічей з управлінцями – практиками з метою удосконалення професійних навичок;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сформувати лідерські якості та вміння роботи в команді;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підвищення рівня культури ділового спілкування;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b="1" i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</a:t>
            </a:r>
            <a:r>
              <a:rPr lang="uk-UA" b="1" i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часть в міжнародних та вітчизняних конференціях.</a:t>
            </a:r>
          </a:p>
          <a:p>
            <a:pPr algn="ctr" fontAlgn="base"/>
            <a:r>
              <a:rPr lang="uk-UA" b="1" dirty="0" smtClean="0">
                <a:solidFill>
                  <a:srgbClr val="000000"/>
                </a:solidFill>
                <a:latin typeface="RobotoRegular"/>
              </a:rPr>
              <a:t>Діяльність наукового гуртка</a:t>
            </a:r>
            <a:endParaRPr lang="uk-UA" dirty="0" smtClean="0">
              <a:solidFill>
                <a:srgbClr val="000000"/>
              </a:solidFill>
              <a:latin typeface="RobotoRegular"/>
            </a:endParaRPr>
          </a:p>
          <a:p>
            <a:pPr algn="just" fontAlgn="base"/>
            <a:r>
              <a:rPr lang="uk-UA" sz="1600" dirty="0" smtClean="0">
                <a:solidFill>
                  <a:srgbClr val="000000"/>
                </a:solidFill>
                <a:latin typeface="+mj-lt"/>
              </a:rPr>
              <a:t>Кількість учасників гуртка складає 43  осіб.</a:t>
            </a:r>
            <a:endParaRPr lang="uk-UA" sz="1600" b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600" dirty="0" smtClean="0">
                <a:latin typeface="+mj-lt"/>
              </a:rPr>
              <a:t>Діяльність наукового гуртка спрямована на розвиток творчих здібностей студентів з метою набуття ними фахових (професійних), особистісних, коґнітивних компетенцій, а також досвіду одержання знань та умінь через дослідження.</a:t>
            </a:r>
          </a:p>
          <a:p>
            <a:r>
              <a:rPr lang="uk-U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     </a:t>
            </a:r>
            <a:r>
              <a:rPr lang="uk-UA" sz="16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Студенти, котрі відвідують засідання наукового гуртка мають можливість</a:t>
            </a:r>
            <a:r>
              <a:rPr lang="uk-U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:</a:t>
            </a:r>
            <a:br>
              <a:rPr lang="uk-U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uk-UA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1</a:t>
            </a:r>
            <a:r>
              <a:rPr lang="uk-UA" i="1" dirty="0" smtClean="0">
                <a:solidFill>
                  <a:srgbClr val="000000"/>
                </a:solidFill>
                <a:latin typeface="+mj-lt"/>
              </a:rPr>
              <a:t>) ознайомитися з принципами, методами, інструментарієм наукової та дослідницької роботи;</a:t>
            </a:r>
            <a:br>
              <a:rPr lang="uk-UA" i="1" dirty="0" smtClean="0">
                <a:solidFill>
                  <a:srgbClr val="000000"/>
                </a:solidFill>
                <a:latin typeface="+mj-lt"/>
              </a:rPr>
            </a:br>
            <a:r>
              <a:rPr lang="uk-UA" i="1" dirty="0" smtClean="0">
                <a:solidFill>
                  <a:srgbClr val="000000"/>
                </a:solidFill>
                <a:latin typeface="+mj-lt"/>
              </a:rPr>
              <a:t>2) приймати участь в науковому житті </a:t>
            </a:r>
            <a:r>
              <a:rPr lang="uk-UA" i="1" dirty="0" smtClean="0">
                <a:solidFill>
                  <a:srgbClr val="000000"/>
                </a:solidFill>
                <a:latin typeface="+mj-lt"/>
              </a:rPr>
              <a:t>університету(написання </a:t>
            </a:r>
            <a:r>
              <a:rPr lang="uk-UA" i="1" dirty="0" smtClean="0">
                <a:solidFill>
                  <a:srgbClr val="000000"/>
                </a:solidFill>
                <a:latin typeface="+mj-lt"/>
              </a:rPr>
              <a:t>статей, тез доповідей, наукових робіт), що публікуються в різних наукових виданнях;</a:t>
            </a:r>
            <a:br>
              <a:rPr lang="uk-UA" i="1" dirty="0" smtClean="0">
                <a:solidFill>
                  <a:srgbClr val="000000"/>
                </a:solidFill>
                <a:latin typeface="+mj-lt"/>
              </a:rPr>
            </a:br>
            <a:r>
              <a:rPr lang="uk-UA" i="1" dirty="0" smtClean="0">
                <a:solidFill>
                  <a:srgbClr val="000000"/>
                </a:solidFill>
                <a:latin typeface="+mj-lt"/>
              </a:rPr>
              <a:t>3) розвивати свої творчі здібності, виступаючи на наукових семінарах та конференціях, присвячених дослідженню найактуальніших питань розвитку публічного управління;</a:t>
            </a:r>
            <a:br>
              <a:rPr lang="uk-UA" i="1" dirty="0" smtClean="0">
                <a:solidFill>
                  <a:srgbClr val="000000"/>
                </a:solidFill>
                <a:latin typeface="+mj-lt"/>
              </a:rPr>
            </a:br>
            <a:r>
              <a:rPr lang="uk-UA" i="1" dirty="0" smtClean="0">
                <a:solidFill>
                  <a:srgbClr val="000000"/>
                </a:solidFill>
                <a:latin typeface="+mj-lt"/>
              </a:rPr>
              <a:t>4) брати участь в проведенні «круглих столів», дебатів, де обговорюються актуальні проблеми </a:t>
            </a:r>
          </a:p>
          <a:p>
            <a:r>
              <a:rPr lang="uk-UA" i="1" dirty="0" smtClean="0">
                <a:solidFill>
                  <a:srgbClr val="000000"/>
                </a:solidFill>
                <a:latin typeface="+mj-lt"/>
              </a:rPr>
              <a:t>сучасного управління регіону, країни</a:t>
            </a:r>
            <a:r>
              <a:rPr lang="ru-RU" i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uk-UA" i="1" dirty="0" smtClean="0">
                <a:solidFill>
                  <a:srgbClr val="000000"/>
                </a:solidFill>
                <a:latin typeface="+mj-lt"/>
              </a:rPr>
              <a:t>світу;</a:t>
            </a:r>
            <a:br>
              <a:rPr lang="uk-UA" i="1" dirty="0" smtClean="0">
                <a:solidFill>
                  <a:srgbClr val="000000"/>
                </a:solidFill>
                <a:latin typeface="+mj-lt"/>
              </a:rPr>
            </a:br>
            <a:r>
              <a:rPr lang="uk-UA" i="1" dirty="0" smtClean="0">
                <a:solidFill>
                  <a:srgbClr val="000000"/>
                </a:solidFill>
                <a:latin typeface="+mj-lt"/>
              </a:rPr>
              <a:t>5) застосовувати набутий досвід дослідницької роботи в процесі навчання.</a:t>
            </a:r>
          </a:p>
        </p:txBody>
      </p:sp>
    </p:spTree>
    <p:extLst>
      <p:ext uri="{BB962C8B-B14F-4D97-AF65-F5344CB8AC3E}">
        <p14:creationId xmlns:p14="http://schemas.microsoft.com/office/powerpoint/2010/main" val="33125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Фотограф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336" y="4244100"/>
            <a:ext cx="1902117" cy="2078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489397"/>
            <a:ext cx="11323794" cy="59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Фотограф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33" y="1839419"/>
            <a:ext cx="1902117" cy="2452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0374" y="4291691"/>
            <a:ext cx="8768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+mj-lt"/>
              </a:rPr>
              <a:t>Контакти кафедри:</a:t>
            </a:r>
          </a:p>
          <a:p>
            <a:r>
              <a:rPr lang="ru-RU" b="1" i="1" dirty="0">
                <a:solidFill>
                  <a:srgbClr val="7030A0"/>
                </a:solidFill>
                <a:latin typeface="+mj-lt"/>
              </a:rPr>
              <a:t>Адреса: 79000 м. Львів, вул. Медової Печери, 53 (кім. 110)</a:t>
            </a:r>
          </a:p>
          <a:p>
            <a:r>
              <a:rPr lang="ru-RU" b="1" i="1" dirty="0">
                <a:solidFill>
                  <a:srgbClr val="7030A0"/>
                </a:solidFill>
                <a:latin typeface="+mj-lt"/>
              </a:rPr>
              <a:t>Навчальний корпус факультету управління фінансами та бізнесу</a:t>
            </a:r>
          </a:p>
          <a:p>
            <a:r>
              <a:rPr lang="ru-RU" b="1" i="1" dirty="0">
                <a:solidFill>
                  <a:srgbClr val="7030A0"/>
                </a:solidFill>
                <a:latin typeface="+mj-lt"/>
              </a:rPr>
              <a:t>т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ел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. (032) 251-23-94</a:t>
            </a:r>
          </a:p>
          <a:p>
            <a:r>
              <a:rPr lang="ru-RU" b="1" i="1" dirty="0">
                <a:solidFill>
                  <a:srgbClr val="7030A0"/>
                </a:solidFill>
                <a:latin typeface="+mj-lt"/>
              </a:rPr>
              <a:t>email: </a:t>
            </a:r>
            <a:r>
              <a:rPr lang="pl-PL" b="1" i="1" u="sng" dirty="0" smtClean="0">
                <a:solidFill>
                  <a:srgbClr val="7030A0"/>
                </a:solidFill>
                <a:latin typeface="+mj-lt"/>
              </a:rPr>
              <a:t>em.dep.financial@lnu.edu.ua</a:t>
            </a:r>
            <a:endParaRPr lang="uk-UA" b="1" i="1" u="sng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811" y="546757"/>
            <a:ext cx="10309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+mj-lt"/>
              </a:rPr>
              <a:t>Ми у соціальних мережах :</a:t>
            </a:r>
            <a:endParaRPr lang="ru-RU" b="1" dirty="0">
              <a:solidFill>
                <a:srgbClr val="0070C0"/>
              </a:solidFill>
              <a:latin typeface="+mj-lt"/>
            </a:endParaRPr>
          </a:p>
          <a:p>
            <a:r>
              <a:rPr lang="pl-PL" sz="2000" u="sng" dirty="0" smtClean="0">
                <a:latin typeface="+mj-lt"/>
                <a:hlinkClick r:id="rId3"/>
              </a:rPr>
              <a:t>Facebook</a:t>
            </a:r>
            <a:r>
              <a:rPr lang="uk-UA" sz="2000" dirty="0" smtClean="0">
                <a:latin typeface="+mj-lt"/>
              </a:rPr>
              <a:t> </a:t>
            </a:r>
            <a:r>
              <a:rPr lang="ru-RU" sz="2000" u="sng" dirty="0" smtClean="0">
                <a:latin typeface="+mj-lt"/>
                <a:hlinkClick r:id="rId4"/>
              </a:rPr>
              <a:t>Кафедра </a:t>
            </a:r>
            <a:r>
              <a:rPr lang="ru-RU" sz="2000" u="sng" dirty="0">
                <a:latin typeface="+mj-lt"/>
                <a:hlinkClick r:id="rId4"/>
              </a:rPr>
              <a:t>економіки та менеджменту ФУФБ ЛНУ ім. Івана </a:t>
            </a:r>
            <a:r>
              <a:rPr lang="ru-RU" sz="2000" u="sng" dirty="0" smtClean="0">
                <a:latin typeface="+mj-lt"/>
                <a:hlinkClick r:id="rId4"/>
              </a:rPr>
              <a:t>Франка</a:t>
            </a:r>
            <a:endParaRPr lang="ru-RU" sz="2000" u="sng" dirty="0" smtClean="0">
              <a:latin typeface="+mj-lt"/>
            </a:endParaRPr>
          </a:p>
          <a:p>
            <a:r>
              <a:rPr lang="pl-PL" sz="2000" u="sng" dirty="0" smtClean="0">
                <a:latin typeface="+mj-lt"/>
                <a:hlinkClick r:id="rId5"/>
              </a:rPr>
              <a:t>Twitter</a:t>
            </a:r>
            <a:r>
              <a:rPr lang="uk-UA" sz="2000" b="1" u="sng" dirty="0" smtClean="0">
                <a:latin typeface="+mj-lt"/>
              </a:rPr>
              <a:t> </a:t>
            </a:r>
            <a:r>
              <a:rPr lang="pl-PL" sz="2000" b="1" dirty="0" smtClean="0">
                <a:latin typeface="+mj-lt"/>
                <a:hlinkClick r:id="rId6"/>
              </a:rPr>
              <a:t>https</a:t>
            </a:r>
            <a:r>
              <a:rPr lang="pl-PL" sz="2000" b="1" dirty="0">
                <a:latin typeface="+mj-lt"/>
                <a:hlinkClick r:id="rId6"/>
              </a:rPr>
              <a:t>://</a:t>
            </a:r>
            <a:r>
              <a:rPr lang="pl-PL" sz="2000" b="1" dirty="0" smtClean="0">
                <a:latin typeface="+mj-lt"/>
                <a:hlinkClick r:id="rId6"/>
              </a:rPr>
              <a:t>twitter.com/em_FYFB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pl-PL" sz="2000" u="sng" dirty="0">
                <a:latin typeface="+mj-lt"/>
                <a:hlinkClick r:id="rId7"/>
              </a:rPr>
              <a:t>Google </a:t>
            </a:r>
            <a:r>
              <a:rPr lang="pl-PL" sz="2000" u="sng" dirty="0" smtClean="0">
                <a:latin typeface="+mj-lt"/>
                <a:hlinkClick r:id="rId7"/>
              </a:rPr>
              <a:t>Plus</a:t>
            </a:r>
            <a:r>
              <a:rPr lang="uk-UA" sz="2000" dirty="0" smtClean="0">
                <a:latin typeface="+mj-lt"/>
              </a:rPr>
              <a:t> </a:t>
            </a:r>
            <a:r>
              <a:rPr lang="ru-RU" sz="2000" u="sng" dirty="0" smtClean="0">
                <a:latin typeface="+mj-lt"/>
              </a:rPr>
              <a:t>Кафедра </a:t>
            </a:r>
            <a:r>
              <a:rPr lang="ru-RU" sz="2000" u="sng" dirty="0">
                <a:latin typeface="+mj-lt"/>
              </a:rPr>
              <a:t>економіки та менеджменту ЛНУ ім. І. </a:t>
            </a:r>
            <a:r>
              <a:rPr lang="ru-RU" sz="2000" u="sng" dirty="0" smtClean="0">
                <a:latin typeface="+mj-lt"/>
              </a:rPr>
              <a:t>Франка</a:t>
            </a:r>
            <a:endParaRPr lang="ru-RU" sz="1000" b="1" dirty="0">
              <a:solidFill>
                <a:srgbClr val="1D2129"/>
              </a:solidFill>
              <a:latin typeface="inherit"/>
            </a:endParaRPr>
          </a:p>
        </p:txBody>
      </p:sp>
      <p:pic>
        <p:nvPicPr>
          <p:cNvPr id="2051" name="Picture 3" descr="https://scontent-waw1-1.xx.fbcdn.net/v/t1.0-1/p200x200/17457521_1249204318495498_3047378628141689046_n.jpg?oh=604adc6b0d93763602e696ccc3fd06df&amp;oe=5A5B83B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729" y="636679"/>
            <a:ext cx="2219922" cy="19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52335" y="2041349"/>
            <a:ext cx="3594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j-lt"/>
              </a:rPr>
              <a:t>ЧЕКАЄМО НА ВАС!</a:t>
            </a:r>
            <a:endParaRPr lang="ru-RU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1809" y="2564568"/>
            <a:ext cx="3865842" cy="34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73" y="330072"/>
            <a:ext cx="11127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Студентський </a:t>
            </a:r>
            <a:r>
              <a:rPr lang="uk-UA" altLang="uk-UA" sz="2000" b="1" i="1" dirty="0">
                <a:solidFill>
                  <a:srgbClr val="0070C0"/>
                </a:solidFill>
                <a:latin typeface="+mj-lt"/>
              </a:rPr>
              <a:t>науковий </a:t>
            </a: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гурток 	</a:t>
            </a:r>
            <a:r>
              <a:rPr lang="uk-UA" altLang="uk-UA" sz="2400" b="1" i="1" dirty="0" smtClean="0">
                <a:solidFill>
                  <a:srgbClr val="0070C0"/>
                </a:solidFill>
                <a:latin typeface="+mj-lt"/>
              </a:rPr>
              <a:t>«Державотворець»</a:t>
            </a:r>
            <a:r>
              <a:rPr lang="uk-UA" altLang="uk-UA" sz="3200" i="1" dirty="0" smtClean="0">
                <a:solidFill>
                  <a:srgbClr val="FFFFFF"/>
                </a:solidFill>
                <a:latin typeface="Arial" charset="0"/>
              </a:rPr>
              <a:t>к»</a:t>
            </a:r>
            <a:endParaRPr lang="uk-UA" altLang="uk-UA" sz="3200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656" y="1407290"/>
            <a:ext cx="10902461" cy="489364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 даний час при кафедрі функціонує постійно діючий науковий гурток </a:t>
            </a:r>
            <a:r>
              <a:rPr lang="uk-UA" sz="24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“Державотворець”</a:t>
            </a: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(з 2008 р. по 2011 р. гурток мав назву “Фінансовий світ” і був перейменований у зв'язку зі зміною вектору інтересів кафедри), який є добровільним науковим об'єднанням студентів Львівського національного університету імені Івана Франка. Головою гуртка було обрано </a:t>
            </a:r>
            <a:r>
              <a:rPr lang="uk-UA" sz="2400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к.е.н</a:t>
            </a: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., доцента Герасименко О.В.</a:t>
            </a:r>
            <a:b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4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Головною метою</a:t>
            </a: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наукового гуртка є активізація наукових досліджень серед студентів </a:t>
            </a:r>
            <a:r>
              <a:rPr lang="uk-UA" sz="24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університету, </a:t>
            </a: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 також реалізація наукових, творчих, духовних та інших інтересів студентів.</a:t>
            </a:r>
            <a:b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результаті проведеної викладачами кафедри роботи члени гуртка неодноразово приймали участь в роботі всеукраїнських та міжнародних наукових конференцій, семінарів тощо, отримували призові місця.</a:t>
            </a:r>
            <a:b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До роботи наукового гуртка залучені усі викладачі кафедри.</a:t>
            </a:r>
            <a:endParaRPr lang="ru-RU" sz="2400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0" y="622187"/>
            <a:ext cx="1034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Діяльність наукового гуртка кафедри економіки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та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менеджменту реалізується за такими основними напрямами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2687" y="1702102"/>
            <a:ext cx="9186929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/>
              <a:defRPr/>
            </a:pPr>
            <a:r>
              <a:rPr kumimoji="0" lang="uk-UA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uk-UA" sz="23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І. 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Науково-дослідницький: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участь у наукових конференціях, семінарах та дискусіях;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обізнаність та участь у науково-дослідницькій роботі кафедри;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вивчення методології наукових досліджень;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апробація результатів наукових досліджень.</a:t>
            </a:r>
          </a:p>
          <a:p>
            <a:pPr marL="342900" marR="0" lvl="0" indent="-34290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Tx/>
              <a:buNone/>
              <a:tabLst/>
              <a:defRPr/>
            </a:pP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  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53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0" y="622187"/>
            <a:ext cx="1034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Діяльність наукового гуртка кафедри економіки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та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менеджменту реалізується за такими основними напрямами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1217" y="2102696"/>
            <a:ext cx="10650828" cy="278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uk-UA" sz="23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ІІ. Навчальний: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глибоке вивчення профільних дисциплін, що не ввійшли до планового обсягу;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контроль за якістю освіти;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аналіз успішності навчання членів наукового гуртка кафедри;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самостійна підготовка у колі активних студентів, науково-педагогічних працівників;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постійне підвищення знань у сфері економіки та менеджменту;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3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підготовка рекомендацій щодо покращення організації навчального процесу.</a:t>
            </a:r>
          </a:p>
        </p:txBody>
      </p:sp>
    </p:spTree>
    <p:extLst>
      <p:ext uri="{BB962C8B-B14F-4D97-AF65-F5344CB8AC3E}">
        <p14:creationId xmlns:p14="http://schemas.microsoft.com/office/powerpoint/2010/main" val="26362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0" y="622187"/>
            <a:ext cx="1034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Діяльність наукового гуртка кафедри економіки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та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менеджменту реалізується за такими основними напрямами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0309" y="1683907"/>
            <a:ext cx="9659155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uk-UA" sz="28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ІІІ. Комунікативний: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створення комунікативного простору спільноти гуртка;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збір, обробка та розповсюдження корисної інформації (стажування, участь у семінарах, працевлаштування);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інформування громадськості про діяльність гуртка;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спілкування з усіма суб'єктами, що мають відношення до навчання дипломника кафедри.</a:t>
            </a:r>
          </a:p>
        </p:txBody>
      </p:sp>
    </p:spTree>
    <p:extLst>
      <p:ext uri="{BB962C8B-B14F-4D97-AF65-F5344CB8AC3E}">
        <p14:creationId xmlns:p14="http://schemas.microsoft.com/office/powerpoint/2010/main" val="26706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0" y="622187"/>
            <a:ext cx="1034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Діяльність наукового гуртка кафедри економіки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та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менеджменту реалізується за такими основними напрямами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1521" y="1790090"/>
            <a:ext cx="10032642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uk-UA" sz="23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IV. Виховний: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формування лідерських якостей та вмінь роботи в команді;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підвищення рівня культури ділового спілкування;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організація змістовного дозвілля;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запобігання негативних проявів у студентській спільноті;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згуртування в єдиний колектив гуртка та співробітників кафедри.</a:t>
            </a:r>
          </a:p>
        </p:txBody>
      </p:sp>
    </p:spTree>
    <p:extLst>
      <p:ext uri="{BB962C8B-B14F-4D97-AF65-F5344CB8AC3E}">
        <p14:creationId xmlns:p14="http://schemas.microsoft.com/office/powerpoint/2010/main" val="31961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0" y="622187"/>
            <a:ext cx="10341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Діяльність наукового гуртка кафедри економіки</a:t>
            </a:r>
            <a:r>
              <a:rPr kumimoji="0" lang="uk-UA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та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менеджменту реалізується за такими основними напрямами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491" y="2097867"/>
            <a:ext cx="83455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uk-UA" sz="28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V. Організаційний: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організація систематичних засідань гуртка, круглих столів, конференцій, тренінгів, семінарів, дебатів;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проведення екскурсій та зустрічей з видатними особистостями;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  <a:defRPr/>
            </a:pPr>
            <a:r>
              <a:rPr lang="uk-UA" sz="2800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формування бази даних про членів наукового гуртка кафедри.</a:t>
            </a:r>
            <a:r>
              <a:rPr lang="uk-UA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uk-UA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38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73" y="330072"/>
            <a:ext cx="11127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Студентський </a:t>
            </a:r>
            <a:r>
              <a:rPr lang="uk-UA" altLang="uk-UA" sz="2000" b="1" i="1" dirty="0">
                <a:solidFill>
                  <a:srgbClr val="0070C0"/>
                </a:solidFill>
                <a:latin typeface="+mj-lt"/>
              </a:rPr>
              <a:t>науковий </a:t>
            </a:r>
            <a:r>
              <a:rPr lang="uk-UA" altLang="uk-UA" sz="2000" b="1" i="1" dirty="0" smtClean="0">
                <a:solidFill>
                  <a:srgbClr val="0070C0"/>
                </a:solidFill>
                <a:latin typeface="+mj-lt"/>
              </a:rPr>
              <a:t>гурток 	</a:t>
            </a:r>
            <a:r>
              <a:rPr lang="uk-UA" altLang="uk-UA" sz="2400" b="1" i="1" dirty="0" smtClean="0">
                <a:solidFill>
                  <a:srgbClr val="0070C0"/>
                </a:solidFill>
                <a:latin typeface="+mj-lt"/>
              </a:rPr>
              <a:t>«Державотворець»</a:t>
            </a:r>
            <a:r>
              <a:rPr lang="uk-UA" altLang="uk-UA" sz="2400" i="1" dirty="0" smtClean="0">
                <a:solidFill>
                  <a:srgbClr val="FFFFFF"/>
                </a:solidFill>
                <a:latin typeface="Arial" charset="0"/>
              </a:rPr>
              <a:t>ауковий </a:t>
            </a:r>
            <a:r>
              <a:rPr lang="uk-UA" altLang="uk-UA" sz="3200" i="1" dirty="0">
                <a:solidFill>
                  <a:srgbClr val="FFFFFF"/>
                </a:solidFill>
                <a:latin typeface="Arial" charset="0"/>
              </a:rPr>
              <a:t>гурток «Державотворець»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990388"/>
            <a:ext cx="10255348" cy="49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524</TotalTime>
  <Words>431</Words>
  <Application>Microsoft Office PowerPoint</Application>
  <PresentationFormat>Широкоэкранный</PresentationFormat>
  <Paragraphs>69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Batang</vt:lpstr>
      <vt:lpstr>Arabic Typesetting</vt:lpstr>
      <vt:lpstr>Arial</vt:lpstr>
      <vt:lpstr>Garamond</vt:lpstr>
      <vt:lpstr>inherit</vt:lpstr>
      <vt:lpstr>RobotoRegular</vt:lpstr>
      <vt:lpstr>Times New Roman</vt:lpstr>
      <vt:lpstr>Trebuchet MS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Enn Komarik</dc:creator>
  <cp:lastModifiedBy>Enn Komarik</cp:lastModifiedBy>
  <cp:revision>44</cp:revision>
  <dcterms:created xsi:type="dcterms:W3CDTF">2017-08-31T17:43:45Z</dcterms:created>
  <dcterms:modified xsi:type="dcterms:W3CDTF">2017-10-11T05:38:56Z</dcterms:modified>
</cp:coreProperties>
</file>