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1" r:id="rId2"/>
    <p:sldId id="258" r:id="rId3"/>
    <p:sldId id="303" r:id="rId4"/>
    <p:sldId id="304" r:id="rId5"/>
    <p:sldId id="305" r:id="rId6"/>
    <p:sldId id="302" r:id="rId7"/>
    <p:sldId id="284" r:id="rId8"/>
    <p:sldId id="300" r:id="rId9"/>
    <p:sldId id="301" r:id="rId10"/>
    <p:sldId id="293" r:id="rId11"/>
    <p:sldId id="261" r:id="rId12"/>
    <p:sldId id="299" r:id="rId13"/>
    <p:sldId id="265" r:id="rId14"/>
    <p:sldId id="291" r:id="rId15"/>
    <p:sldId id="296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14985-3772-45E1-9A9F-A99E26F4A105}" type="datetimeFigureOut">
              <a:rPr lang="uk-UA" smtClean="0"/>
              <a:pPr/>
              <a:t>23.01.2017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2138D-2FD6-4931-9716-0B62F7CFE61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145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138D-2FD6-4931-9716-0B62F7CFE61B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56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23.01.2017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547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23.01.2017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254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23.01.2017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722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23.01.2017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488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23.01.2017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776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23.01.2017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734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23.01.2017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187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23.01.2017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238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23.01.2017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23.01.2017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457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23.01.2017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79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23.01.2017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37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dmission.lnu.edu.u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financial.lnu.edu.ua/admission/specializatio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6112"/>
            <a:ext cx="6552728" cy="1472184"/>
          </a:xfrm>
        </p:spPr>
        <p:txBody>
          <a:bodyPr>
            <a:normAutofit fontScale="90000"/>
          </a:bodyPr>
          <a:lstStyle/>
          <a:p>
            <a:r>
              <a:rPr lang="vi-VN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>ЛЬВІВСЬКИЙ НАЦІОНАЛЬНИЙ УНІВЕРСИТЕТ </a:t>
            </a:r>
            <a:r>
              <a:rPr lang="uk-UA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/>
            </a:r>
            <a:br>
              <a:rPr lang="uk-UA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</a:br>
            <a:r>
              <a:rPr lang="vi-VN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>ІМЕНІ ІВАНА ФРАНКА</a:t>
            </a:r>
            <a:r>
              <a:rPr lang="uk-UA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/>
            </a:r>
            <a:br>
              <a:rPr lang="uk-UA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</a:br>
            <a:r>
              <a:rPr lang="ru-RU" sz="1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>ФАКУЛЬТЕТ УПРАВЛІННЯ ФІНАНСАМИ ТА БІЗНЕСУ</a:t>
            </a:r>
            <a:r>
              <a:rPr lang="uk-UA" sz="20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/>
            </a:r>
            <a:br>
              <a:rPr lang="uk-UA" sz="20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</a:br>
            <a:endParaRPr lang="uk-UA" sz="2000" i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ea typeface="+mn-ea"/>
              <a:cs typeface="Arial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483768" y="934614"/>
            <a:ext cx="6408712" cy="1512168"/>
          </a:xfrm>
        </p:spPr>
        <p:txBody>
          <a:bodyPr>
            <a:normAutofit fontScale="92500" lnSpcReduction="10000"/>
          </a:bodyPr>
          <a:lstStyle/>
          <a:p>
            <a:endParaRPr lang="uk-UA" sz="2600" b="1" kern="1800" dirty="0" smtClean="0">
              <a:solidFill>
                <a:srgbClr val="C00000"/>
              </a:solidFill>
              <a:latin typeface="Arial"/>
              <a:ea typeface="Times New Roman"/>
            </a:endParaRPr>
          </a:p>
          <a:p>
            <a:pPr algn="r"/>
            <a:r>
              <a:rPr lang="uk-UA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СПЕЦІАЛІЗАЦІЯ:</a:t>
            </a:r>
            <a:r>
              <a:rPr lang="uk-UA" sz="1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</a:p>
          <a:p>
            <a:pPr algn="r"/>
            <a:r>
              <a:rPr lang="ru-RU" sz="1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ФІНАНСИ, МИТНА </a:t>
            </a:r>
            <a:r>
              <a:rPr lang="ru-RU" sz="1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ТА ПОДАТКОВА СПРАВА</a:t>
            </a:r>
            <a:endParaRPr lang="uk-UA" sz="15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lvl="0" algn="r"/>
            <a:r>
              <a:rPr lang="uk-UA" sz="15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СПЕЦІАЛЬНІСТЬ</a:t>
            </a:r>
            <a:r>
              <a:rPr lang="uk-UA" sz="15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: </a:t>
            </a:r>
          </a:p>
          <a:p>
            <a:pPr lvl="0" algn="r"/>
            <a:r>
              <a:rPr lang="uk-UA" sz="1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Фінанси, банківська справа та страхування</a:t>
            </a:r>
          </a:p>
          <a:p>
            <a:pPr algn="r"/>
            <a:endParaRPr lang="uk-UA" sz="1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r"/>
            <a:endParaRPr lang="uk-UA" sz="2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r"/>
            <a:endParaRPr lang="uk-UA" sz="2200" i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endParaRPr lang="uk-UA" dirty="0"/>
          </a:p>
        </p:txBody>
      </p:sp>
      <p:pic>
        <p:nvPicPr>
          <p:cNvPr id="1026" name="Picture 2" descr="D:\Desktop\KoOUiN9CW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7424"/>
            <a:ext cx="2957254" cy="20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z6wIUa3l1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54" y="4824357"/>
            <a:ext cx="3331344" cy="220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esktop\t1KMubbPrH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85" y="5039691"/>
            <a:ext cx="2872115" cy="191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esktop\d5c-ozfDXw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5625"/>
            <a:ext cx="3131841" cy="207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455459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ЛАСКАВО ЗАПРОШУЄМО НА НАВЧАННЯ В УНІВЕРСИТЕТ</a:t>
            </a:r>
            <a:endParaRPr lang="uk-UA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</p:txBody>
      </p:sp>
      <p:pic>
        <p:nvPicPr>
          <p:cNvPr id="4098" name="Picture 2" descr="http://cs625716.vk.me/v625716691/3505c/zegmdJwp-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04" y="2931817"/>
            <a:ext cx="3209864" cy="21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s://mail.ukr.net/attach/show/14546162780595905632/1/Unbiz2015%D1%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9" name="Picture 5" descr="D:\Desktop\Unbiz2015с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8" y="160337"/>
            <a:ext cx="2100512" cy="22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esktop\university-fron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31817"/>
            <a:ext cx="2990602" cy="21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39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uk-UA" altLang="uk-UA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ru-RU" altLang="uk-UA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УНІКАЛЬНІСТЬ НАВЧАННЯ ЗА СПЕЦІАЛІЗАЦІЄЮ</a:t>
            </a:r>
            <a:r>
              <a:rPr lang="ru-RU" altLang="uk-UA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br>
              <a:rPr lang="ru-RU" altLang="uk-UA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ru-RU" altLang="uk-UA" sz="2400" b="1" u="sng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«</a:t>
            </a:r>
            <a:r>
              <a:rPr lang="ru-RU" sz="2000" b="1" u="sng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ФІНАНСИ</a:t>
            </a:r>
            <a:r>
              <a:rPr lang="ru-RU" sz="2000" b="1" u="sng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МИТНА </a:t>
            </a:r>
            <a:r>
              <a:rPr lang="ru-RU" sz="2000" b="1" u="sng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ТА ПОДАТКОВА СПРАВА</a:t>
            </a:r>
            <a:r>
              <a:rPr lang="ru-RU" sz="2000" b="1" u="sng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»</a:t>
            </a:r>
            <a:endParaRPr lang="uk-UA" sz="2000" b="1" u="sng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3968" y="1772816"/>
            <a:ext cx="440283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altLang="uk-UA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j-ea"/>
              <a:cs typeface="Arial"/>
            </a:endParaRPr>
          </a:p>
          <a:p>
            <a:pPr marL="0" indent="0" algn="ctr">
              <a:buNone/>
            </a:pPr>
            <a:r>
              <a:rPr lang="uk-UA" altLang="uk-UA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100</a:t>
            </a:r>
            <a:r>
              <a:rPr lang="uk-UA" altLang="uk-UA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% </a:t>
            </a:r>
            <a:r>
              <a:rPr lang="uk-UA" altLang="uk-UA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працевлаштування випускників за спеціальністю</a:t>
            </a:r>
            <a:endParaRPr lang="uk-UA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j-ea"/>
              <a:cs typeface="Arial"/>
            </a:endParaRPr>
          </a:p>
        </p:txBody>
      </p:sp>
      <p:pic>
        <p:nvPicPr>
          <p:cNvPr id="5122" name="Picture 2" descr="D:\Desktop\Спеціальність фінанси\15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08538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1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76672"/>
            <a:ext cx="5688632" cy="1143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uk-UA" alt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ОСОБЛИВОСТІ НАВЧАЛЬНОГО ПРОЦЕСУ </a:t>
            </a:r>
            <a:br>
              <a:rPr lang="uk-UA" alt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alt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ЗА </a:t>
            </a:r>
            <a:r>
              <a:rPr lang="ru-RU" altLang="uk-UA" sz="1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СПЕЦІАЛІЗАЦІЄЮ</a:t>
            </a:r>
            <a:r>
              <a:rPr lang="ru-RU" altLang="uk-UA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ru-RU" alt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ru-RU" alt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ФІНАНСИ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МИТНА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ТА ПОДАТКОВА СПРАВА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НА </a:t>
            </a:r>
            <a:r>
              <a:rPr lang="uk-UA" sz="1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ФАКУЛЬТЕТІ </a:t>
            </a:r>
            <a:br>
              <a:rPr lang="uk-UA" sz="1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УПРАВЛІННЯ ФІНАНСАМИ ТА БІЗНЕСУ</a:t>
            </a:r>
            <a:endParaRPr lang="uk-UA" altLang="uk-UA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4608512"/>
          </a:xfrm>
        </p:spPr>
        <p:txBody>
          <a:bodyPr>
            <a:normAutofit fontScale="25000" lnSpcReduction="20000"/>
          </a:bodyPr>
          <a:lstStyle/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Навчання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спеціалізацією </a:t>
            </a:r>
            <a:r>
              <a:rPr lang="uk-UA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«</a:t>
            </a:r>
            <a:r>
              <a:rPr lang="ru-RU" sz="4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ФІНАНСИ, МИТНА </a:t>
            </a:r>
            <a:r>
              <a:rPr lang="ru-RU" sz="4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ТА ПОДАТКОВА СПРАВА</a:t>
            </a:r>
            <a:r>
              <a:rPr lang="uk-UA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»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дає студентам поглиблені знання з економічної теорії, теорії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фінансів, митної справи і оподаткування, держаних і місцевих фінансів.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Це дозволить майбутнім фахівцям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оволодіти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практичними прийомами і методами управління фінансами підприємств реальної економіки та фінансового сектору, органів місцевого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самоврядування;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знати сучасну систему оподаткування та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митної справи,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проводити оцінку вартості майна і бізнесу, складати та аналізувати інвестиційні проекти, діагностувати фінансовий стан підприємства і здійснювати антикризове управління.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Навчальний процес здійснюється висококваліфікованим професорсько-викладацьким складом, який має досвід роботи в країнах з розвиненою ринковою економікою. Конкурентною перевагою підтримки навчального процесу на високому рівні,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є поєднання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теоретичної бази з практичним досвідом викладачів. Для викладання </a:t>
            </a:r>
            <a:r>
              <a:rPr lang="uk-UA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професійно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-орієнтованих дисциплін запрошуються фахівці, які поєднують навчальну, наукову роботу з практичною діяльністю, що надає студентам унікальну можливість отримати не тільки теоретичні знання, а й практичні навички.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Провідне місце у діяльності факультету займають питання якісного методичного забезпечення навчального процесу.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Постійно виконується робота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 підготовки підручників, навчальних посібників, конспектів лекцій, що дає змогу підвищити рівень забезпеченості навчального процесу навчально-методичною літературою.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Студенти мають можливість працювати у комп'ютерних класах, опановувати найсучасніші програмні продукти. В навчальному процесі використовуються мультимедійні технології, проводяться практичні заняття з елементами ділових ігор, майстер-класів з запрошенням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практичних працівників.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Завдяки інтеграційним зв'язкам студенти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 100% забезпечуються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базами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практики.</a:t>
            </a:r>
            <a:endParaRPr lang="uk-UA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endParaRPr lang="uk-UA" dirty="0"/>
          </a:p>
        </p:txBody>
      </p:sp>
      <p:pic>
        <p:nvPicPr>
          <p:cNvPr id="5122" name="Picture 2" descr="Результат пошуку зображень за запитом &quot;навчання  ВНЗ фо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7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24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616624" cy="1143000"/>
          </a:xfrm>
        </p:spPr>
        <p:txBody>
          <a:bodyPr>
            <a:normAutofit fontScale="90000"/>
          </a:bodyPr>
          <a:lstStyle/>
          <a:p>
            <a:r>
              <a:rPr lang="uk-UA" sz="2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ПЕРЕВАГИ НАВЧАННЯ </a:t>
            </a:r>
            <a:br>
              <a:rPr lang="uk-UA" sz="2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2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НА ФАКУЛЬТЕТІ </a:t>
            </a:r>
            <a:br>
              <a:rPr lang="uk-UA" sz="2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2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УПРАВЛІННЯ ФІНАНСАМИ ТА БІЗНЕСУ: </a:t>
            </a:r>
            <a:endParaRPr lang="uk-UA" sz="2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276871"/>
            <a:ext cx="8229600" cy="4176465"/>
          </a:xfrm>
        </p:spPr>
        <p:txBody>
          <a:bodyPr>
            <a:normAutofit fontScale="55000" lnSpcReduction="20000"/>
          </a:bodyPr>
          <a:lstStyle/>
          <a:p>
            <a:r>
              <a:rPr lang="uk-UA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якісна </a:t>
            </a:r>
            <a:r>
              <a:rPr lang="uk-UA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економічна освіта; </a:t>
            </a:r>
          </a:p>
          <a:p>
            <a:r>
              <a:rPr lang="uk-UA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потужна </a:t>
            </a:r>
            <a:r>
              <a:rPr lang="uk-UA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матеріально-технічна база; </a:t>
            </a:r>
          </a:p>
          <a:p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проходження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практики в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провідних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банках,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страхових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компаніях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фінансових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установах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митних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та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податкових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органах,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підприємствах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організаціях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 </a:t>
            </a:r>
            <a:endParaRPr lang="ru-RU" sz="33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отримання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диплому державного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зразка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який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є практично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орієнтованим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та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відповідає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потребам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сучасного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ринку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праці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 </a:t>
            </a:r>
          </a:p>
          <a:p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можливість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стажування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за кордоном та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отримання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диплому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європейського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вишу; </a:t>
            </a:r>
          </a:p>
          <a:p>
            <a:r>
              <a:rPr lang="uk-UA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гарантоване </a:t>
            </a:r>
            <a:r>
              <a:rPr lang="uk-UA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поселення в гуртожитку; </a:t>
            </a:r>
          </a:p>
          <a:p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продовження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навчання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в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магістратурі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та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аспірантурі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 </a:t>
            </a:r>
          </a:p>
          <a:p>
            <a:r>
              <a:rPr lang="uk-UA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можливість </a:t>
            </a:r>
            <a:r>
              <a:rPr lang="uk-UA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проходження військової підготовки; </a:t>
            </a:r>
          </a:p>
          <a:p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безкоштовні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заняття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спортом у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різноманітних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секціях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 </a:t>
            </a:r>
          </a:p>
          <a:p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розвинена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соціальна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інфраструктура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(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гуртожитки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їдальні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буфети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); </a:t>
            </a:r>
          </a:p>
          <a:p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вільний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доступ до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наукової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бібліотеки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університету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. </a:t>
            </a:r>
            <a:endParaRPr lang="ru-RU" sz="33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endParaRPr lang="uk-UA" sz="33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</p:txBody>
      </p:sp>
      <p:pic>
        <p:nvPicPr>
          <p:cNvPr id="1028" name="Picture 4" descr="Результат пошуку зображень за запитом &quot;навчання ВНЗ фо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895"/>
            <a:ext cx="2880320" cy="203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7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5904656" cy="1800200"/>
          </a:xfrm>
        </p:spPr>
        <p:txBody>
          <a:bodyPr>
            <a:noAutofit/>
          </a:bodyPr>
          <a:lstStyle/>
          <a:p>
            <a:pPr marL="285750"/>
            <a:r>
              <a:rPr 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ПРОФЕСІЙНІ </a:t>
            </a:r>
            <a:r>
              <a:rPr 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НАЗВИ РОБІТ, ЯКІ ЗДАТНИЙ ВИКОНУВАТИ ФАХІВЕЦЬ </a:t>
            </a:r>
            <a:r>
              <a:rPr 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спеціалізації </a:t>
            </a:r>
            <a:r>
              <a:rPr 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ФІНАНСИ, МИТНА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ТА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ПОДАТКОВА СПРАВА</a:t>
            </a:r>
            <a:r>
              <a:rPr 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2000" dirty="0" smtClean="0">
                <a:effectLst/>
                <a:latin typeface="Times New Roman"/>
                <a:ea typeface="Times New Roman"/>
              </a:rPr>
              <a:t/>
            </a:r>
            <a:br>
              <a:rPr lang="uk-UA" sz="2000" dirty="0" smtClean="0">
                <a:effectLst/>
                <a:latin typeface="Times New Roman"/>
                <a:ea typeface="Times New Roman"/>
              </a:rPr>
            </a:br>
            <a:endParaRPr lang="uk-UA" sz="2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63326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БАКАЛАВР:</a:t>
            </a: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економіст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 фінансової роботи;</a:t>
            </a: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економіст-аналітик;</a:t>
            </a:r>
            <a:endParaRPr lang="uk-UA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начальник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фінансового відділу;</a:t>
            </a: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державний службовець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 органах Фіскальної та Державної казначейської служб, </a:t>
            </a:r>
            <a:endParaRPr lang="uk-UA" sz="48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Фінансової інспекції, місцевих фінансових органах;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агент з митного оформлення вантажів;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митний брокер;</a:t>
            </a:r>
            <a:endParaRPr lang="uk-UA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інші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посади за своїм фахом.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МАГІСТР:</a:t>
            </a: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директор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 підприємствах усіх форм власності;</a:t>
            </a: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заступник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директора з фінансових питань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</a:t>
            </a: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начальник митниці;</a:t>
            </a:r>
            <a:endParaRPr lang="uk-UA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митний інспектор;</a:t>
            </a: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агент митного оформлення;</a:t>
            </a: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державний податковий інспектор;</a:t>
            </a: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начальник відділу, провідний спеціаліст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 Фіскальній та Державній казначейській </a:t>
            </a:r>
            <a:endParaRPr lang="uk-UA" sz="48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службах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Фінансовій інспекції, Пенсійному фонді та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місцевих фінансових органів;</a:t>
            </a:r>
            <a:endParaRPr lang="uk-UA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викладач  фінансових дисциплін, науковий співробітник.</a:t>
            </a:r>
          </a:p>
          <a:p>
            <a:pPr indent="450215" algn="just">
              <a:lnSpc>
                <a:spcPts val="1800"/>
              </a:lnSpc>
              <a:spcAft>
                <a:spcPts val="0"/>
              </a:spcAft>
            </a:pPr>
            <a:endParaRPr lang="uk-UA" sz="52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>
              <a:buNone/>
            </a:pPr>
            <a:endParaRPr lang="uk-UA" sz="52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</p:txBody>
      </p:sp>
      <p:pic>
        <p:nvPicPr>
          <p:cNvPr id="4" name="Picture 4" descr="5 советов финансовому директору в условиях кризи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312368" cy="221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091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850106"/>
          </a:xfrm>
        </p:spPr>
        <p:txBody>
          <a:bodyPr>
            <a:normAutofit fontScale="90000"/>
          </a:bodyPr>
          <a:lstStyle/>
          <a:p>
            <a:r>
              <a:rPr lang="uk-UA" sz="2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ДОЗВІЛЛЯ</a:t>
            </a:r>
            <a:br>
              <a:rPr lang="uk-UA" sz="2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2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СТУДЕНТІВ </a:t>
            </a:r>
            <a:endParaRPr lang="uk-UA" sz="26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74032" y="1196752"/>
            <a:ext cx="6318448" cy="1368152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buNone/>
            </a:pPr>
            <a:r>
              <a:rPr lang="uk-UA" sz="17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ФАКУЛЬТЕТУ УПРАВЛІННЯ ФІНАНСАМИ ТА БІЗНЕСУ </a:t>
            </a:r>
          </a:p>
          <a:p>
            <a:pPr marL="0" lvl="0" indent="0" algn="ctr">
              <a:buNone/>
            </a:pPr>
            <a:r>
              <a:rPr lang="ru-RU" sz="15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вирізняється</a:t>
            </a:r>
            <a:r>
              <a:rPr lang="ru-RU" sz="15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демократичним</a:t>
            </a:r>
            <a:r>
              <a:rPr lang="ru-RU" sz="15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устроєм</a:t>
            </a:r>
            <a:r>
              <a:rPr lang="ru-RU" sz="15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життя</a:t>
            </a:r>
            <a:r>
              <a:rPr lang="ru-RU" sz="15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студентів</a:t>
            </a:r>
            <a:r>
              <a:rPr lang="ru-RU" sz="15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. </a:t>
            </a:r>
            <a:r>
              <a:rPr lang="uk-UA" sz="15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 </a:t>
            </a:r>
            <a:r>
              <a:rPr lang="uk-UA" sz="15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цьому напрямі працює студентський актив із широкими правами в організації навчання і побуту студентської молоді, її дозвілля, участі в громадському житті, науці, аматорській творчості, спортивних заходах тощо. </a:t>
            </a:r>
          </a:p>
        </p:txBody>
      </p:sp>
      <p:pic>
        <p:nvPicPr>
          <p:cNvPr id="2050" name="Picture 2" descr="http://www.excel.co.ua/fkfiles/augs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260648"/>
            <a:ext cx="2304256" cy="17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607126.vk.me/v607126691/5520/8AsZpvU9m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1838"/>
            <a:ext cx="2843808" cy="21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s5809.vk.me/u25489780/135209604/x_99624e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94" y="2790048"/>
            <a:ext cx="3011514" cy="22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s624323.vk.me/v624323691/1306/55mp3B70q7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41231"/>
            <a:ext cx="3372531" cy="22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Desktop\yM0pTQ5XiS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48404"/>
            <a:ext cx="3095361" cy="21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cs304311.vk.me/u10594085/151417546/x_515be1a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39" y="4921306"/>
            <a:ext cx="2927661" cy="19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lnu.edu.ua/wp-content/uploads/2015/12/2015-12-31-rizdvo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" y="2796532"/>
            <a:ext cx="3055204" cy="19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52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/>
              </a:rPr>
              <a:t> </a:t>
            </a:r>
            <a:r>
              <a:rPr lang="uk-UA" sz="2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УМОВИ ВСТУПУ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Форма навчання: 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денна, </a:t>
            </a:r>
            <a:r>
              <a:rPr lang="ru-RU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заочна. </a:t>
            </a:r>
            <a:endParaRPr lang="ru-RU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>
              <a:buNone/>
            </a:pPr>
            <a:r>
              <a:rPr lang="ru-RU" sz="480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Освітні</a:t>
            </a:r>
            <a:r>
              <a:rPr lang="ru-RU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рівні</a:t>
            </a:r>
            <a:r>
              <a:rPr lang="ru-RU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: </a:t>
            </a:r>
            <a:r>
              <a:rPr lang="ru-RU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бакалавр; </a:t>
            </a:r>
            <a:r>
              <a:rPr lang="ru-RU" sz="48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магістр</a:t>
            </a:r>
            <a:r>
              <a:rPr lang="ru-RU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. </a:t>
            </a:r>
            <a:endParaRPr lang="ru-RU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>
              <a:buNone/>
            </a:pPr>
            <a:endParaRPr lang="uk-UA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 algn="just">
              <a:buNone/>
            </a:pP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Для </a:t>
            </a:r>
            <a:r>
              <a:rPr lang="ru-RU" sz="48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вступу</a:t>
            </a: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подаються</a:t>
            </a: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такі</a:t>
            </a: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документи</a:t>
            </a: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: 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документ державного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зразка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про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повну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загальну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середню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освіту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(документ про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здобутий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освітньо-кваліфікаційний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рівень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),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додаток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до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нього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з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оцінками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 6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фотокарток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розміром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3х4 см.; 2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конверти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з марками; паспорт (та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ксерокопію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1,2 та 11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сторінок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);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копію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ідентифікаційного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коду;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посвідчення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про приписку до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призовної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дільниці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(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військовий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квиток) та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документи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що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дають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право на </a:t>
            </a:r>
            <a:r>
              <a:rPr lang="ru-RU" sz="48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пільги</a:t>
            </a:r>
            <a:r>
              <a:rPr lang="ru-RU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. </a:t>
            </a:r>
          </a:p>
          <a:p>
            <a:pPr marL="0" indent="0" algn="just">
              <a:buNone/>
            </a:pPr>
            <a:r>
              <a:rPr lang="ru-RU" sz="480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Сертифікати</a:t>
            </a:r>
            <a:r>
              <a:rPr lang="ru-RU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ЗНО з </a:t>
            </a:r>
            <a:r>
              <a:rPr lang="ru-RU" sz="48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предметів</a:t>
            </a: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</a:t>
            </a:r>
            <a:r>
              <a:rPr lang="ru-RU" sz="48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що</a:t>
            </a: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виносяться</a:t>
            </a: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на конкурс: </a:t>
            </a:r>
            <a:endParaRPr lang="ru-RU" sz="4800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just"/>
            <a:r>
              <a:rPr lang="uk-UA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математика; </a:t>
            </a:r>
          </a:p>
          <a:p>
            <a:pPr algn="just"/>
            <a:r>
              <a:rPr lang="uk-UA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українська </a:t>
            </a:r>
            <a:r>
              <a:rPr lang="uk-UA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мова та </a:t>
            </a:r>
            <a:r>
              <a:rPr lang="uk-UA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література;</a:t>
            </a:r>
          </a:p>
          <a:p>
            <a:pPr algn="just"/>
            <a:r>
              <a:rPr lang="uk-UA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географія або іноземна </a:t>
            </a:r>
            <a:r>
              <a:rPr lang="uk-UA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мова</a:t>
            </a:r>
            <a:r>
              <a:rPr lang="uk-UA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. </a:t>
            </a:r>
          </a:p>
          <a:p>
            <a:pPr algn="just"/>
            <a:endParaRPr lang="uk-UA" sz="4800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just">
              <a:buNone/>
            </a:pPr>
            <a:r>
              <a:rPr lang="uk-UA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	З більш детальною інформацією можна ознайомитись на сайті Приймальної комісії університету </a:t>
            </a:r>
            <a:r>
              <a:rPr lang="en-US" sz="4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  <a:hlinkClick r:id="rId3"/>
              </a:rPr>
              <a:t>http://admission.lnu.edu.ua</a:t>
            </a:r>
            <a:r>
              <a:rPr lang="uk-UA" sz="4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</a:t>
            </a:r>
            <a:r>
              <a:rPr lang="uk-UA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та за а</a:t>
            </a:r>
            <a:r>
              <a:rPr lang="ru-RU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дресою Приймальної комісії: </a:t>
            </a:r>
          </a:p>
          <a:p>
            <a:pPr lvl="8" algn="just">
              <a:buNone/>
            </a:pPr>
            <a:r>
              <a:rPr lang="ru-RU" sz="3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              </a:t>
            </a:r>
            <a:r>
              <a:rPr lang="ru-RU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79000, м.Львів, вул. Січових стрільців, 14</a:t>
            </a:r>
            <a:endParaRPr lang="ru-RU" sz="48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just"/>
            <a:endParaRPr lang="uk-UA" sz="4800" kern="0" dirty="0"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ctr">
              <a:buNone/>
            </a:pPr>
            <a:r>
              <a:rPr lang="ru-RU" sz="4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Бажаємо </a:t>
            </a:r>
            <a:r>
              <a:rPr lang="ru-RU" sz="4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Вам успіху</a:t>
            </a:r>
          </a:p>
          <a:p>
            <a:pPr marL="0" indent="0">
              <a:buNone/>
            </a:pPr>
            <a:endParaRPr lang="ru-RU" sz="4800" b="1" dirty="0">
              <a:latin typeface="Times New Roman"/>
            </a:endParaRPr>
          </a:p>
          <a:p>
            <a:pPr marL="0" indent="0">
              <a:buNone/>
            </a:pPr>
            <a:r>
              <a:rPr lang="ru-RU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Сайт факультету: </a:t>
            </a:r>
            <a:r>
              <a:rPr lang="en-US" sz="48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  <a:hlinkClick r:id="rId4"/>
              </a:rPr>
              <a:t>http://</a:t>
            </a:r>
            <a:r>
              <a:rPr lang="en-US" sz="4800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  <a:hlinkClick r:id="rId4"/>
              </a:rPr>
              <a:t>financial.lnu.edu.ua/admission/specializations</a:t>
            </a:r>
            <a:endParaRPr lang="uk-UA" sz="4800" i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>
              <a:buNone/>
            </a:pPr>
            <a:r>
              <a:rPr lang="uk-UA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Телефон факультету : </a:t>
            </a: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032) </a:t>
            </a: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235-64-50</a:t>
            </a:r>
          </a:p>
          <a:p>
            <a:pPr marL="0" indent="0">
              <a:buNone/>
            </a:pP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(032</a:t>
            </a: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 </a:t>
            </a: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235-86-54   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Email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fk_finbiz@lnu.edu.ua</a:t>
            </a:r>
            <a:endParaRPr lang="uk-UA" sz="4800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9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>
              <a:buNone/>
            </a:pPr>
            <a:endParaRPr lang="uk-UA" sz="29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</p:txBody>
      </p:sp>
      <p:pic>
        <p:nvPicPr>
          <p:cNvPr id="6146" name="Picture 2" descr="Результат пошуку зображень за запитом &quot;навчання  ВНЗ фото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8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5511998" cy="1354162"/>
          </a:xfrm>
        </p:spPr>
        <p:txBody>
          <a:bodyPr>
            <a:normAutofit/>
          </a:bodyPr>
          <a:lstStyle/>
          <a:p>
            <a:pPr algn="r"/>
            <a:r>
              <a:rPr lang="uk-UA" sz="18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>Ніхто не може повернутись і змінити свій старт. </a:t>
            </a:r>
            <a:br>
              <a:rPr lang="uk-UA" sz="18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</a:br>
            <a:r>
              <a:rPr lang="uk-UA" sz="18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>Але кожен може стартувати зараз </a:t>
            </a:r>
            <a:r>
              <a:rPr lang="uk-UA" sz="18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/>
            </a:r>
            <a:br>
              <a:rPr lang="uk-UA" sz="18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</a:br>
            <a:r>
              <a:rPr lang="uk-UA" sz="18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>і </a:t>
            </a:r>
            <a:r>
              <a:rPr lang="uk-UA" sz="18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>змінити свій </a:t>
            </a:r>
            <a:r>
              <a:rPr lang="uk-UA" sz="18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>фініш!!!</a:t>
            </a:r>
            <a:endParaRPr lang="uk-UA" sz="1800" i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ea typeface="+mn-ea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2016487"/>
            <a:ext cx="8739995" cy="47248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  ШАНОВНИЙ ДРУЖЕ!</a:t>
            </a:r>
          </a:p>
          <a:p>
            <a:pPr marL="0" indent="0" algn="just">
              <a:buNone/>
            </a:pP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</a:t>
            </a:r>
            <a:r>
              <a:rPr lang="ru-RU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Радо </a:t>
            </a:r>
            <a:r>
              <a:rPr lang="ru-RU" sz="14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вітаємо</a:t>
            </a:r>
            <a:r>
              <a:rPr lang="ru-RU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тебе на </a:t>
            </a:r>
            <a:r>
              <a:rPr lang="ru-RU" sz="14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сторінці</a:t>
            </a:r>
            <a:r>
              <a:rPr lang="ru-RU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Факультету </a:t>
            </a:r>
            <a:r>
              <a:rPr lang="ru-RU" sz="1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управління</a:t>
            </a: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фінансами</a:t>
            </a: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та </a:t>
            </a:r>
            <a:r>
              <a:rPr lang="ru-RU" sz="1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бізнесу</a:t>
            </a: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Львівського</a:t>
            </a: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національного</a:t>
            </a: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університету</a:t>
            </a: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імені</a:t>
            </a: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Івана</a:t>
            </a: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Франка</a:t>
            </a:r>
            <a:r>
              <a:rPr lang="ru-RU" sz="1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.</a:t>
            </a:r>
            <a:endParaRPr lang="uk-UA" sz="1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 algn="just">
              <a:buNone/>
            </a:pP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Якщо ти хоч коли-небудь мріяв стати кваліфікованим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фінансистом,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солідним працівником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податкових та митних органів і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при цьому володіти комп’ютером, іноземною мовою та сучасними технологіями – то перед тобою відчиняються двері </a:t>
            </a:r>
            <a:r>
              <a:rPr lang="uk-UA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Факультету </a:t>
            </a:r>
            <a:r>
              <a:rPr lang="uk-UA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управління фінансами та бізнесу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.</a:t>
            </a:r>
          </a:p>
          <a:p>
            <a:pPr marL="0" indent="0" algn="just">
              <a:buNone/>
            </a:pP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Факультет управління фінансами та бізнесу реалізує програми підготовки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: </a:t>
            </a:r>
            <a:r>
              <a:rPr lang="uk-UA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бакалаврів, </a:t>
            </a:r>
            <a:r>
              <a:rPr lang="uk-UA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магістрів</a:t>
            </a:r>
            <a:r>
              <a:rPr lang="uk-UA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</a:t>
            </a:r>
            <a:r>
              <a:rPr lang="uk-UA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аспірантів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.</a:t>
            </a:r>
          </a:p>
          <a:p>
            <a:pPr marL="0" indent="0" algn="just">
              <a:buNone/>
            </a:pP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Не забуваймо, що фінанси є основою сучасного цивілізованого суспільства, тому підготовка кваліфікованих фахівців фінансової сфери на факультеті зорієнтована на оволодіння основами організації і функціонування фінансової системи,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митної справи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і оподаткування, управління фінансами домогосподарств, тощо. А в майбутньому на тебе чекають в системі Міністерства фінансів України, Міністерства економічного розвитку та торгівлі України, Державної фіскальної служби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України (митних та податкових органів), Державної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казначейської служби України, Національного банку України, у державних установах, що регулюють функціонування фінансового ринку, а також на провідних посадах в недержавних фінансових установах (у тому числі: у національних та міжнародних компаніях; фінансових установах і підприємствах, страхових та аудиторських компаніях, митно-брокерських конторах, тощо).</a:t>
            </a:r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3074" name="Picture 2" descr="D:\Desktop\Спеціальність фінанси\ukraincy-edut-na-chuzhbi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0302"/>
            <a:ext cx="3021661" cy="188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16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5410944" cy="1368152"/>
          </a:xfrm>
        </p:spPr>
        <p:txBody>
          <a:bodyPr>
            <a:normAutofit/>
          </a:bodyPr>
          <a:lstStyle/>
          <a:p>
            <a:r>
              <a:rPr lang="uk-UA" alt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АКТУАЛЬНІСТЬ І ЗАТРЕБУВАНІСТЬ ПРОФЕСІЇ ФІНАНСИСТА ЗУМОВЛЕНА: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229595"/>
            <a:ext cx="8229600" cy="4069184"/>
          </a:xfrm>
        </p:spPr>
        <p:txBody>
          <a:bodyPr>
            <a:normAutofit/>
          </a:bodyPr>
          <a:lstStyle/>
          <a:p>
            <a:pPr lvl="0" algn="just" fontAlgn="base"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r>
              <a:rPr lang="uk-UA" altLang="uk-UA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•</a:t>
            </a:r>
            <a:r>
              <a:rPr lang="uk-UA" altLang="uk-UA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uk-UA" alt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поглибленням </a:t>
            </a:r>
            <a:r>
              <a:rPr lang="uk-UA" alt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ринкових реформ, в яких фінанси − ключова сфера відносин</a:t>
            </a:r>
            <a:r>
              <a:rPr lang="uk-UA" alt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</a:t>
            </a:r>
          </a:p>
          <a:p>
            <a:pPr lvl="0" algn="just" fontAlgn="base"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endParaRPr lang="uk-UA" altLang="uk-UA" sz="20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lvl="0" algn="just" fontAlgn="base"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r>
              <a:rPr lang="uk-UA" altLang="uk-UA" sz="20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•</a:t>
            </a:r>
            <a:r>
              <a:rPr lang="uk-UA" alt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розширенням самостійності суб’єктів господарювання, у тому числі − в управлінні фінансами</a:t>
            </a:r>
            <a:r>
              <a:rPr lang="uk-UA" alt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</a:t>
            </a:r>
          </a:p>
          <a:p>
            <a:pPr lvl="0" algn="just" fontAlgn="base"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endParaRPr lang="uk-UA" altLang="uk-UA" sz="20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lvl="0" algn="just" fontAlgn="base"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r>
              <a:rPr lang="uk-UA" altLang="uk-UA" sz="20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•</a:t>
            </a:r>
            <a:r>
              <a:rPr lang="uk-UA" alt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прямою залежністю стану держави, </a:t>
            </a:r>
            <a:r>
              <a:rPr lang="uk-UA" alt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господарюючих </a:t>
            </a:r>
            <a:r>
              <a:rPr lang="uk-UA" alt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суб’єктів, </a:t>
            </a:r>
            <a:r>
              <a:rPr lang="uk-UA" alt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установ </a:t>
            </a:r>
            <a:r>
              <a:rPr lang="uk-UA" alt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і організацій  від </a:t>
            </a:r>
            <a:r>
              <a:rPr lang="uk-UA" alt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ефективності </a:t>
            </a:r>
            <a:r>
              <a:rPr lang="uk-UA" alt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управління </a:t>
            </a:r>
            <a:r>
              <a:rPr lang="uk-UA" alt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їхньою </a:t>
            </a:r>
            <a:r>
              <a:rPr lang="uk-UA" alt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фінансовою </a:t>
            </a:r>
            <a:r>
              <a:rPr lang="uk-UA" alt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діяльністю.</a:t>
            </a:r>
            <a:endParaRPr lang="uk-UA" altLang="uk-UA" sz="20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endParaRPr lang="uk-UA" dirty="0"/>
          </a:p>
        </p:txBody>
      </p:sp>
      <p:pic>
        <p:nvPicPr>
          <p:cNvPr id="8195" name="Рисунок 1" descr="Freelancer-Finan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059832" cy="207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40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98889"/>
            <a:ext cx="5421288" cy="11430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СПЕЦІАЛІЗАЦІЯ</a:t>
            </a: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: </a:t>
            </a:r>
            <a:r>
              <a:rPr lang="uk-UA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ФІНАНСИ, </a:t>
            </a:r>
            <a: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МИТНА </a:t>
            </a:r>
            <a:r>
              <a:rPr lang="uk-UA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ТА </a:t>
            </a:r>
            <a: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ПОДАТКОВА </a:t>
            </a:r>
            <a:b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СПРАВА </a:t>
            </a:r>
            <a: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endParaRPr lang="uk-UA" sz="1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92488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</a:t>
            </a:r>
            <a:r>
              <a:rPr 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Спеціалізація </a:t>
            </a: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«ФІНАНСИ, МИТНА </a:t>
            </a: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ТА ПОДАТКОВА СПРАВА</a:t>
            </a: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» </a:t>
            </a:r>
            <a:r>
              <a:rPr 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− </a:t>
            </a: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це сучасна і престижна спеціальність в умовах ринкової економіки і бізнесу, володіючи якою ви без проблем знайдете своє місце в професійній діяльності. Всі ми добре знаємо, що фінанси є сьогодні в наший країні тією сферою економіки, яка дуже гостро потребує чітко вивірених і правильно організованих дій. </a:t>
            </a:r>
          </a:p>
          <a:p>
            <a:pPr marL="0" lvl="0" indent="0" algn="just">
              <a:buNone/>
            </a:pP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 </a:t>
            </a:r>
          </a:p>
          <a:p>
            <a:pPr marL="0" lvl="0" indent="0" algn="just">
              <a:buNone/>
            </a:pP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Рейтинг </a:t>
            </a:r>
            <a:r>
              <a:rPr 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професій </a:t>
            </a:r>
            <a:r>
              <a:rPr lang="uk-UA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«Фінансист</a:t>
            </a: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», «Працівник митних органів», «Працівник податкових органів» </a:t>
            </a: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впродовж багатьох років залишається незмінно високим.</a:t>
            </a:r>
          </a:p>
          <a:p>
            <a:pPr marL="0" lvl="0" indent="0" algn="just">
              <a:buNone/>
            </a:pP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</a:t>
            </a:r>
          </a:p>
          <a:p>
            <a:pPr marL="0" lvl="0" indent="0" algn="just">
              <a:buNone/>
            </a:pP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Для абітурієнта </a:t>
            </a:r>
            <a:r>
              <a:rPr 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спеціалізація </a:t>
            </a: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«ФІНАНСИ, </a:t>
            </a: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МИТНА ТА ПОДАТКОВА </a:t>
            </a: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СПРАВА» </a:t>
            </a:r>
            <a:r>
              <a:rPr 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− </a:t>
            </a: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це</a:t>
            </a:r>
            <a:r>
              <a:rPr 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:</a:t>
            </a:r>
          </a:p>
          <a:p>
            <a:pPr marL="0" lvl="0" indent="0" algn="just">
              <a:buNone/>
            </a:pPr>
            <a:endParaRPr lang="uk-UA" sz="20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lvl="0" algn="just">
              <a:buSzPts val="1000"/>
              <a:buFont typeface="Wingdings"/>
              <a:buChar char=""/>
              <a:tabLst>
                <a:tab pos="457200" algn="l"/>
                <a:tab pos="685800" algn="l"/>
              </a:tabLst>
            </a:pPr>
            <a:r>
              <a:rPr 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перспектива</a:t>
            </a: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: швидке кар'єрне зростання в реальному секторі економіки;</a:t>
            </a:r>
          </a:p>
          <a:p>
            <a:pPr lvl="0" algn="just">
              <a:buSzPts val="1000"/>
              <a:buFont typeface="Wingdings"/>
              <a:buChar char=""/>
              <a:tabLst>
                <a:tab pos="457200" algn="l"/>
                <a:tab pos="685800" algn="l"/>
              </a:tabLst>
            </a:pP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престиж: перевага випускника на ринку праці;</a:t>
            </a:r>
          </a:p>
          <a:p>
            <a:pPr lvl="0" algn="just">
              <a:buSzPts val="1000"/>
              <a:buFont typeface="Wingdings"/>
              <a:buChar char=""/>
              <a:tabLst>
                <a:tab pos="457200" algn="l"/>
                <a:tab pos="685800" algn="l"/>
              </a:tabLst>
            </a:pP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високий професіоналізм: новітні інформаційні і освітні технології;</a:t>
            </a:r>
          </a:p>
          <a:p>
            <a:pPr lvl="0" algn="just">
              <a:buSzPts val="1000"/>
              <a:buFont typeface="Wingdings"/>
              <a:buChar char=""/>
              <a:tabLst>
                <a:tab pos="457200" algn="l"/>
                <a:tab pos="685800" algn="l"/>
              </a:tabLst>
            </a:pP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унікальність: знання, відповідні часу;</a:t>
            </a:r>
          </a:p>
          <a:p>
            <a:pPr lvl="0" algn="just">
              <a:buSzPts val="1000"/>
              <a:buFont typeface="Wingdings"/>
              <a:buChar char=""/>
              <a:tabLst>
                <a:tab pos="457200" algn="l"/>
                <a:tab pos="685800" algn="l"/>
              </a:tabLst>
            </a:pP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ваше майбутнє: професія </a:t>
            </a:r>
            <a:r>
              <a:rPr 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фінансист, митник, податківець </a:t>
            </a: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− </a:t>
            </a: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безпрограшний вибір.</a:t>
            </a:r>
          </a:p>
          <a:p>
            <a:pPr marL="0" lvl="0" indent="0" algn="just">
              <a:buNone/>
            </a:pPr>
            <a:endParaRPr lang="uk-UA" sz="1400" dirty="0"/>
          </a:p>
        </p:txBody>
      </p:sp>
      <p:pic>
        <p:nvPicPr>
          <p:cNvPr id="2050" name="Picture 2" descr="D:\Desktop\Спеціальність фінанси\432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6004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68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398889"/>
            <a:ext cx="5184576" cy="11430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СПЕЦІАЛІЗАЦІЯ: </a:t>
            </a:r>
            <a:r>
              <a:rPr lang="uk-UA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ФІНАНСИ, </a:t>
            </a:r>
            <a: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МИТНА </a:t>
            </a:r>
            <a: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ТА ПОДАТКОВА СПРАВА </a:t>
            </a:r>
            <a: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НАДАЄ </a:t>
            </a:r>
            <a:r>
              <a:rPr lang="uk-UA" sz="1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ЗНАННЯ, НЕОБХІДНІ В СФЕРАХ:</a:t>
            </a:r>
            <a:r>
              <a:rPr lang="uk-UA" sz="1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endParaRPr lang="uk-UA" sz="1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7584" y="2204864"/>
            <a:ext cx="7920880" cy="4752528"/>
          </a:xfrm>
        </p:spPr>
        <p:txBody>
          <a:bodyPr>
            <a:normAutofit/>
          </a:bodyPr>
          <a:lstStyle/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державних </a:t>
            </a:r>
            <a:r>
              <a:rPr lang="uk-UA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і муніципальних фінансів, </a:t>
            </a: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митної справи, податків;</a:t>
            </a:r>
          </a:p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банківської </a:t>
            </a:r>
            <a:r>
              <a:rPr lang="uk-UA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і страхової справи, грошового обігу</a:t>
            </a: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</a:t>
            </a:r>
          </a:p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митного контролю і митного оформлення;</a:t>
            </a:r>
          </a:p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фінансового </a:t>
            </a:r>
            <a:r>
              <a:rPr lang="uk-UA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менеджменту, </a:t>
            </a: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митного менеджменту, фінансових </a:t>
            </a:r>
            <a:r>
              <a:rPr lang="uk-UA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ринків, у т.ч. міжнародних</a:t>
            </a: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</a:t>
            </a:r>
          </a:p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оцінки </a:t>
            </a:r>
            <a:r>
              <a:rPr lang="uk-UA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вартості бізнесу, аудиту</a:t>
            </a: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</a:t>
            </a:r>
          </a:p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адміністрування митних платежів;</a:t>
            </a:r>
          </a:p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фінансового </a:t>
            </a:r>
            <a:r>
              <a:rPr lang="uk-UA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посередництва (інвестиційних компаній, пенсійних фондів, довірчих товариств, кредитних спілок, лізингових компаній, факторингу, лотерей, ломбардів, операцій з нерухомим майном, фінансування будівництва житла</a:t>
            </a: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);</a:t>
            </a:r>
          </a:p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валютних </a:t>
            </a:r>
            <a:r>
              <a:rPr lang="uk-UA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операцій, біржової діяльності</a:t>
            </a: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</a:t>
            </a:r>
          </a:p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фінансів </a:t>
            </a:r>
            <a:r>
              <a:rPr lang="uk-UA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підприємств, корпоративної власності</a:t>
            </a: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</a:t>
            </a:r>
          </a:p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організаційно-управлінській</a:t>
            </a:r>
            <a:r>
              <a:rPr lang="uk-UA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науково-дослідній та освітній.</a:t>
            </a:r>
          </a:p>
          <a:p>
            <a:pPr marL="0" lvl="0" indent="0" algn="just">
              <a:buNone/>
            </a:pPr>
            <a:endParaRPr lang="uk-UA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369875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99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2943" y="620688"/>
            <a:ext cx="4968552" cy="792088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СПЕЦІАЛІЗАЦІЯ</a:t>
            </a:r>
            <a:r>
              <a:rPr lang="uk-UA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: </a:t>
            </a:r>
            <a:br>
              <a:rPr lang="uk-UA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ФІНАНСИ, МИТНА </a:t>
            </a: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ТА ПОДАТКОВА СПРАВА</a:t>
            </a:r>
            <a:r>
              <a:rPr lang="uk-UA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endParaRPr lang="uk-UA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2011228"/>
            <a:ext cx="8928992" cy="4730140"/>
          </a:xfrm>
        </p:spPr>
        <p:txBody>
          <a:bodyPr>
            <a:no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 загальній стратегії економічних реформ, що проводяться в Україні, особлива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потреба у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висококваліфікованих фахівцях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</a:t>
            </a:r>
          </a:p>
          <a:p>
            <a:pPr indent="0" algn="just">
              <a:spcBef>
                <a:spcPts val="0"/>
              </a:spcBef>
              <a:buNone/>
            </a:pPr>
            <a:endParaRPr lang="uk-UA" sz="14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uk-UA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«</a:t>
            </a:r>
            <a:r>
              <a:rPr lang="ru-RU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ФІНАНСІВ, МИТНОЇ </a:t>
            </a:r>
            <a:r>
              <a:rPr lang="ru-RU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ТА ПОДАТКОВОЇ СПРАВИ</a:t>
            </a:r>
            <a:r>
              <a:rPr lang="uk-UA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»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– спеціалізація для динамічних та амбіційних людей, яким цікаво все нове та сучасне. Знання, набуті за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даною спеціалізацією,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дозволяють випускникам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обіймати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посади в системи органів Міністерства фінансів України,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Митниці України,Пенсійного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фонду України, Державної казначейської служби України, Державної фінансової інспекції України, Державної фіскальної служби України,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місцевих фінансових органах, підприємств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усіх форм власності, структур фінансового ринку, страхових компаніях, для роботи у планово-економічній, організаційно-управлінській та науково-дослідній сферах, в аудиторських службах, системі підготовки та підвищення кваліфікації, у середніх і вищих навчальних закладах.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uk-UA" sz="1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</a:t>
            </a:r>
            <a:r>
              <a:rPr lang="uk-UA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Чому цей напрям стає все більш популярним? Тому що це:</a:t>
            </a:r>
          </a:p>
          <a:p>
            <a:pPr marL="0" lvl="0" indent="0" algn="just">
              <a:spcBef>
                <a:spcPts val="0"/>
              </a:spcBef>
              <a:buSzPts val="1000"/>
              <a:buNone/>
              <a:tabLst>
                <a:tab pos="457200" algn="l"/>
                <a:tab pos="685800" algn="l"/>
              </a:tabLst>
            </a:pP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  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- високий попит на фахівців на ринку праці;</a:t>
            </a:r>
          </a:p>
          <a:p>
            <a:pPr marL="0" lvl="0" indent="0" algn="just">
              <a:spcBef>
                <a:spcPts val="0"/>
              </a:spcBef>
              <a:buSzPts val="1000"/>
              <a:buNone/>
              <a:tabLst>
                <a:tab pos="457200" algn="l"/>
                <a:tab pos="685800" algn="l"/>
              </a:tabLst>
            </a:pP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    - можливість роботи в органах  державної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влади та органах місцевого самоврядування, а також в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престижних українських та іноземних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компаніях;</a:t>
            </a:r>
            <a:endParaRPr lang="uk-UA" sz="14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lvl="0" indent="0" algn="just">
              <a:spcBef>
                <a:spcPts val="0"/>
              </a:spcBef>
              <a:buSzPts val="1000"/>
              <a:buNone/>
              <a:tabLst>
                <a:tab pos="457200" algn="l"/>
                <a:tab pos="685800" algn="l"/>
              </a:tabLst>
            </a:pP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    - можливість роботи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за суміжними спеціальностями: економіка;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 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облік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і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оподаткування; публічне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управління та адміністрування;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    - високий рівень оплати праці.</a:t>
            </a:r>
          </a:p>
        </p:txBody>
      </p:sp>
      <p:pic>
        <p:nvPicPr>
          <p:cNvPr id="4099" name="Picture 3" descr="D:\Desktop\Спеціальність фінанси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528392" cy="19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95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altLang="uk-UA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     «ФІНАНСИ»</a:t>
            </a:r>
          </a:p>
          <a:p>
            <a:pPr algn="just" fontAlgn="base">
              <a:lnSpc>
                <a:spcPct val="80000"/>
              </a:lnSpc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endParaRPr lang="uk-UA" altLang="uk-UA" sz="2600" kern="0" dirty="0" smtClean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just" fontAlgn="base">
              <a:lnSpc>
                <a:spcPct val="80000"/>
              </a:lnSpc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r>
              <a:rPr lang="uk-UA" altLang="uk-UA" sz="2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•</a:t>
            </a:r>
            <a:r>
              <a:rPr lang="uk-UA" altLang="uk-UA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uk-UA" altLang="uk-UA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один </a:t>
            </a:r>
            <a:r>
              <a:rPr lang="uk-UA" altLang="uk-UA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 основних сегментів національної економіки, без якого неможливі її функціонування і розвиток</a:t>
            </a:r>
            <a:r>
              <a:rPr lang="uk-UA" altLang="uk-UA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</a:t>
            </a:r>
          </a:p>
          <a:p>
            <a:pPr algn="just" fontAlgn="base">
              <a:lnSpc>
                <a:spcPct val="80000"/>
              </a:lnSpc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endParaRPr lang="uk-UA" altLang="uk-UA" sz="24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just" fontAlgn="base">
              <a:lnSpc>
                <a:spcPct val="80000"/>
              </a:lnSpc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r>
              <a:rPr lang="uk-UA" altLang="uk-UA" sz="2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•</a:t>
            </a:r>
            <a:r>
              <a:rPr lang="uk-UA" altLang="uk-UA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завдяки </a:t>
            </a:r>
            <a:r>
              <a:rPr lang="uk-UA" altLang="uk-UA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фінансам забезпечується життєздатність </a:t>
            </a:r>
            <a:r>
              <a:rPr lang="uk-UA" altLang="uk-UA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суспільства, виробництва</a:t>
            </a:r>
            <a:r>
              <a:rPr lang="uk-UA" altLang="uk-UA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реалізуються поставлені </a:t>
            </a:r>
            <a:r>
              <a:rPr lang="uk-UA" altLang="uk-UA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державою, суб’єктами </a:t>
            </a:r>
            <a:r>
              <a:rPr lang="uk-UA" altLang="uk-UA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господарювання та громадянами </a:t>
            </a:r>
            <a:r>
              <a:rPr lang="uk-UA" altLang="uk-UA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цілі.</a:t>
            </a:r>
            <a:endParaRPr lang="uk-UA" altLang="uk-UA" sz="24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just" fontAlgn="base">
              <a:lnSpc>
                <a:spcPct val="80000"/>
              </a:lnSpc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endParaRPr lang="uk-UA" altLang="uk-UA" sz="2600" kern="0" dirty="0" smtClean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just" fontAlgn="base">
              <a:lnSpc>
                <a:spcPct val="80000"/>
              </a:lnSpc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endParaRPr lang="uk-UA" altLang="uk-UA" sz="2600" kern="0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endParaRPr lang="uk-UA" altLang="uk-UA" sz="2600" kern="0" dirty="0" smtClean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endParaRPr lang="uk-UA" altLang="uk-UA" sz="2600" kern="0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 algn="ctr">
              <a:buNone/>
            </a:pP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4" name="Picture 7" descr="114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6051"/>
            <a:ext cx="3024336" cy="200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491880" y="260648"/>
            <a:ext cx="511256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defRPr/>
            </a:pPr>
            <a:r>
              <a:rPr lang="uk-UA" altLang="uk-UA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Нажити багато грошей – хоробрість, </a:t>
            </a:r>
          </a:p>
          <a:p>
            <a:pPr marL="342900" lvl="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defRPr/>
            </a:pPr>
            <a:r>
              <a:rPr lang="uk-UA" altLang="uk-UA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зберегти їх – мудрість, </a:t>
            </a:r>
          </a:p>
          <a:p>
            <a:pPr marL="342900" lvl="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defRPr/>
            </a:pPr>
            <a:r>
              <a:rPr lang="uk-UA" altLang="uk-UA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а вміло витрачати – мистецтво. </a:t>
            </a:r>
          </a:p>
          <a:p>
            <a:pPr marL="342900" lvl="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defRPr/>
            </a:pPr>
            <a:r>
              <a:rPr lang="uk-UA" altLang="uk-UA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/>
            </a:r>
            <a:br>
              <a:rPr lang="uk-UA" altLang="uk-UA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</a:br>
            <a:r>
              <a:rPr lang="uk-UA" altLang="uk-UA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	Б</a:t>
            </a:r>
            <a:r>
              <a:rPr lang="uk-UA" altLang="uk-UA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. </a:t>
            </a:r>
            <a:r>
              <a:rPr lang="uk-UA" altLang="uk-UA" i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Авербах</a:t>
            </a:r>
            <a:endParaRPr lang="uk-UA" altLang="uk-UA" i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16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4978896" cy="1143000"/>
          </a:xfrm>
        </p:spPr>
        <p:txBody>
          <a:bodyPr>
            <a:normAutofit/>
          </a:bodyPr>
          <a:lstStyle/>
          <a:p>
            <a:r>
              <a:rPr 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«МИТНА СПРАВА»</a:t>
            </a:r>
            <a:endParaRPr lang="uk-UA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948539"/>
            <a:ext cx="8229600" cy="4648813"/>
          </a:xfrm>
        </p:spPr>
        <p:txBody>
          <a:bodyPr>
            <a:normAutofit fontScale="40000" lnSpcReduction="20000"/>
          </a:bodyPr>
          <a:lstStyle/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Сфера діяльності майбутніх фахівців з митної справи </a:t>
            </a:r>
            <a:r>
              <a:rPr lang="uk-UA" sz="5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- </a:t>
            </a:r>
            <a:r>
              <a:rPr lang="uk-UA" sz="43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це робота у лінійних та функціональних підрозділах митних установ, </a:t>
            </a:r>
            <a:r>
              <a:rPr lang="uk-UA" sz="43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haroni" pitchFamily="2" charset="-79"/>
              </a:rPr>
              <a:t>н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адання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митно-посередницьких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послуг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здійснення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митного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контролю та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митного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оформлення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товарів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і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транспортних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засобів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комерційного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призначення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обґрунтування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схем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переміщення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товарів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та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послуг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через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митний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кордон;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раціоналізація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експортно-імпортних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операцій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оцінювання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ефективності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зовнішньоторговельних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операцій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uk-UA" sz="43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haroni" pitchFamily="2" charset="-79"/>
              </a:rPr>
              <a:t>Випускники </a:t>
            </a:r>
            <a:r>
              <a:rPr lang="uk-UA" sz="43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haroni" pitchFamily="2" charset="-79"/>
              </a:rPr>
              <a:t>цієї спеціалізації можуть займати посади начальника митниці,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інспектор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митний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uk-UA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омічник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керівника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підприємства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(установи,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організації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);  агент з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митного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оформлення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агент з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митного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оформлення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вантажів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та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товарів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агент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із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замовлень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населення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на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перевезення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4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державний</a:t>
            </a:r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податковий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інспектор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експедитор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транспортний</a:t>
            </a:r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м</a:t>
            </a:r>
            <a:r>
              <a:rPr lang="uk-UA" sz="43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итний брокер.</a:t>
            </a:r>
            <a:endParaRPr lang="uk-UA" sz="4300" b="1" dirty="0"/>
          </a:p>
        </p:txBody>
      </p:sp>
      <p:pic>
        <p:nvPicPr>
          <p:cNvPr id="2050" name="Picture 2" descr="Результат пошуку зображень за запитом &quot;митна справа фо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0648"/>
            <a:ext cx="2520280" cy="16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7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37799"/>
            <a:ext cx="4474840" cy="1143000"/>
          </a:xfrm>
        </p:spPr>
        <p:txBody>
          <a:bodyPr>
            <a:normAutofit/>
          </a:bodyPr>
          <a:lstStyle/>
          <a:p>
            <a:r>
              <a:rPr lang="ru-RU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«ПОДАТКОВА СПРАВА»</a:t>
            </a:r>
            <a:endParaRPr lang="uk-UA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81339"/>
          </a:xfrm>
        </p:spPr>
        <p:txBody>
          <a:bodyPr>
            <a:normAutofit fontScale="25000" lnSpcReduction="20000"/>
          </a:bodyPr>
          <a:lstStyle/>
          <a:p>
            <a:endParaRPr lang="uk-UA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Фахівець  з </a:t>
            </a:r>
            <a:r>
              <a:rPr lang="uk-UA" sz="6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податків </a:t>
            </a:r>
            <a:r>
              <a:rPr lang="uk-UA" sz="6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може </a:t>
            </a:r>
            <a:r>
              <a:rPr lang="uk-UA" sz="6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використовувати свої знання у різних сферах податкової системи та вирішувати такі професійні завдання: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uk-UA" sz="5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ведення податкового планування й податкового обліку на підприємствах різних організаційно-правових форм, підготовка бухгалтерської та податкової звітності, аналітична робота у галузі фінансів і податків компаній, виконання представницьких обов'язків в арбітражних судах;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uk-UA" sz="5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виконання професійної діяльності в усіх ланках податкової й фінансових систем України на національному й місцевому рівнях. Мабуть, найбільш відома професія, яка асоціюється зі збором податків, це податковий інспектор. Такий фахівець контролює дотримання податкового законодавства, стежить за надходженням у бюджет податкових та інших платежів, перевіряє грошові документи, бухгалтерські книги, звіти, кошториси й ін., аналізує результати перевірок, застосовує фінансові санкції до порушників;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uk-UA" sz="5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консультаційне обслуговування населення і юридичних осіб з питань оподатковування. Треба відзначити, що це досить перспективна робота. Обов'язки такого консультанта – здійснення консалтингової діяльності по формуванню податкової бази, ведення бухгалтерського обліку, складання звітності з питань прав і обов'язків платників податків, а також відстеження змін у законодавстві й нормативних актах юридичних осіб, що стосуються оподатковування фізичних і юридичних осіб.</a:t>
            </a:r>
          </a:p>
          <a:p>
            <a:endParaRPr lang="uk-UA" dirty="0"/>
          </a:p>
        </p:txBody>
      </p:sp>
      <p:pic>
        <p:nvPicPr>
          <p:cNvPr id="3074" name="Picture 2" descr="http://image.zn.ua/media/images/614xX/Mar2011/31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2304256" cy="152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631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1593</Words>
  <Application>Microsoft Office PowerPoint</Application>
  <PresentationFormat>Экран (4:3)</PresentationFormat>
  <Paragraphs>137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ЛЬВІВСЬКИЙ НАЦІОНАЛЬНИЙ УНІВЕРСИТЕТ  ІМЕНІ ІВАНА ФРАНКА ФАКУЛЬТЕТ УПРАВЛІННЯ ФІНАНСАМИ ТА БІЗНЕСУ </vt:lpstr>
      <vt:lpstr>Ніхто не може повернутись і змінити свій старт.  Але кожен може стартувати зараз  і змінити свій фініш!!!</vt:lpstr>
      <vt:lpstr>АКТУАЛЬНІСТЬ І ЗАТРЕБУВАНІСТЬ ПРОФЕСІЇ ФІНАНСИСТА ЗУМОВЛЕНА:</vt:lpstr>
      <vt:lpstr> СПЕЦІАЛІЗАЦІЯ:  ФІНАНСИ, МИТНА ТА ПОДАТКОВА  СПРАВА   </vt:lpstr>
      <vt:lpstr>СПЕЦІАЛІЗАЦІЯ:  ФІНАНСИ, МИТНА ТА ПОДАТКОВА СПРАВА  НАДАЄ ЗНАННЯ, НЕОБХІДНІ В СФЕРАХ: </vt:lpstr>
      <vt:lpstr> СПЕЦІАЛІЗАЦІЯ:  ФІНАНСИ, МИТНА ТА ПОДАТКОВА СПРАВА </vt:lpstr>
      <vt:lpstr>Презентация PowerPoint</vt:lpstr>
      <vt:lpstr>«МИТНА СПРАВА»</vt:lpstr>
      <vt:lpstr>«ПОДАТКОВА СПРАВА»</vt:lpstr>
      <vt:lpstr> УНІКАЛЬНІСТЬ НАВЧАННЯ ЗА СПЕЦІАЛІЗАЦІЄЮ  «ФІНАНСИ, МИТНА ТА ПОДАТКОВА СПРАВА»</vt:lpstr>
      <vt:lpstr>ОСОБЛИВОСТІ НАВЧАЛЬНОГО ПРОЦЕСУ  ЗА СПЕЦІАЛІЗАЦІЄЮ  ФІНАНСИ, МИТНА ТА ПОДАТКОВА СПРАВА НА ФАКУЛЬТЕТІ  УПРАВЛІННЯ ФІНАНСАМИ ТА БІЗНЕСУ</vt:lpstr>
      <vt:lpstr>ПЕРЕВАГИ НАВЧАННЯ  НА ФАКУЛЬТЕТІ  УПРАВЛІННЯ ФІНАНСАМИ ТА БІЗНЕСУ: </vt:lpstr>
      <vt:lpstr>   ПРОФЕСІЙНІ НАЗВИ РОБІТ, ЯКІ ЗДАТНИЙ ВИКОНУВАТИ ФАХІВЕЦЬ   спеціалізації  ФІНАНСИ, МИТНА ТА ПОДАТКОВА СПРАВА   </vt:lpstr>
      <vt:lpstr>ДОЗВІЛЛЯ  СТУДЕНТІВ </vt:lpstr>
      <vt:lpstr> УМОВИ ВСТУПУ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User</cp:lastModifiedBy>
  <cp:revision>227</cp:revision>
  <dcterms:created xsi:type="dcterms:W3CDTF">2010-02-23T11:30:32Z</dcterms:created>
  <dcterms:modified xsi:type="dcterms:W3CDTF">2017-01-23T12:34:33Z</dcterms:modified>
</cp:coreProperties>
</file>