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73" r:id="rId3"/>
    <p:sldId id="257" r:id="rId4"/>
    <p:sldId id="270" r:id="rId5"/>
    <p:sldId id="258" r:id="rId6"/>
    <p:sldId id="260" r:id="rId7"/>
    <p:sldId id="259" r:id="rId8"/>
    <p:sldId id="261" r:id="rId9"/>
    <p:sldId id="262" r:id="rId10"/>
    <p:sldId id="263" r:id="rId11"/>
    <p:sldId id="272" r:id="rId12"/>
    <p:sldId id="271" r:id="rId13"/>
    <p:sldId id="264" r:id="rId14"/>
    <p:sldId id="265" r:id="rId15"/>
    <p:sldId id="267" r:id="rId16"/>
    <p:sldId id="266" r:id="rId17"/>
  </p:sldIdLst>
  <p:sldSz cx="9144000" cy="6858000" type="screen4x3"/>
  <p:notesSz cx="6858000" cy="9144000"/>
  <p:embeddedFontLst>
    <p:embeddedFont>
      <p:font typeface="Source Sans Pro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Rg st="1" end="16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208DE"/>
    <a:srgbClr val="004D86"/>
    <a:srgbClr val="008000"/>
    <a:srgbClr val="12461C"/>
    <a:srgbClr val="008080"/>
    <a:srgbClr val="007370"/>
    <a:srgbClr val="FF9900"/>
    <a:srgbClr val="FF0066"/>
    <a:srgbClr val="478B21"/>
    <a:srgbClr val="52A2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EC4D2F-33A4-439F-BACA-A602AB921430}" type="doc">
      <dgm:prSet loTypeId="urn:microsoft.com/office/officeart/2005/8/layout/list1" loCatId="list" qsTypeId="urn:microsoft.com/office/officeart/2005/8/quickstyle/3d2#1" qsCatId="3D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027396E3-98DC-49CD-B306-F616728484B1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сучасними комп’ютерними інформаційними технологіями;</a:t>
          </a:r>
          <a:endParaRPr lang="uk-UA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73D3AD6-D9D5-4D8E-9037-E2B1DE2233C9}" type="parTrans" cxnId="{1C1767F2-00A9-4ABE-AFAD-43F5F02C9430}">
      <dgm:prSet/>
      <dgm:spPr/>
      <dgm:t>
        <a:bodyPr/>
        <a:lstStyle/>
        <a:p>
          <a:endParaRPr lang="uk-UA" sz="1400"/>
        </a:p>
      </dgm:t>
    </dgm:pt>
    <dgm:pt modelId="{4D94068F-D22C-4E88-8F8D-A1F56B7CDDB0}" type="sibTrans" cxnId="{1C1767F2-00A9-4ABE-AFAD-43F5F02C9430}">
      <dgm:prSet/>
      <dgm:spPr/>
      <dgm:t>
        <a:bodyPr/>
        <a:lstStyle/>
        <a:p>
          <a:endParaRPr lang="uk-UA" sz="1400"/>
        </a:p>
      </dgm:t>
    </dgm:pt>
    <dgm:pt modelId="{169508EF-52DE-47E8-A7B0-EAC4067426B0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/>
              </a:solidFill>
            </a:rPr>
            <a:t>навиками проектування інформаційних систем (ІС) для бізнесу;</a:t>
          </a:r>
          <a:endParaRPr lang="uk-UA" sz="1400" dirty="0">
            <a:solidFill>
              <a:schemeClr val="tx1"/>
            </a:solidFill>
          </a:endParaRPr>
        </a:p>
      </dgm:t>
    </dgm:pt>
    <dgm:pt modelId="{F5EC6CFB-1344-41CC-A3A5-EF7361E27C84}" type="parTrans" cxnId="{83A3B00B-7FC1-49C0-90C1-0341BEF28B19}">
      <dgm:prSet/>
      <dgm:spPr/>
      <dgm:t>
        <a:bodyPr/>
        <a:lstStyle/>
        <a:p>
          <a:endParaRPr lang="uk-UA" sz="1400"/>
        </a:p>
      </dgm:t>
    </dgm:pt>
    <dgm:pt modelId="{5B7C1172-146E-4CDA-BE65-7F51B250F980}" type="sibTrans" cxnId="{83A3B00B-7FC1-49C0-90C1-0341BEF28B19}">
      <dgm:prSet/>
      <dgm:spPr/>
      <dgm:t>
        <a:bodyPr/>
        <a:lstStyle/>
        <a:p>
          <a:endParaRPr lang="uk-UA" sz="1400"/>
        </a:p>
      </dgm:t>
    </dgm:pt>
    <dgm:pt modelId="{13E0366F-D3DF-445D-9941-35C254B4F921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/>
              </a:solidFill>
            </a:rPr>
            <a:t>сучасними технологіями програмування;</a:t>
          </a:r>
          <a:endParaRPr lang="uk-UA" sz="1400" dirty="0">
            <a:solidFill>
              <a:schemeClr val="tx1"/>
            </a:solidFill>
          </a:endParaRPr>
        </a:p>
      </dgm:t>
    </dgm:pt>
    <dgm:pt modelId="{BAE97AFC-F0D7-48AF-9428-34537F594679}" type="parTrans" cxnId="{C6C9E313-EF29-490D-A4A6-C4032A8E37CC}">
      <dgm:prSet/>
      <dgm:spPr/>
      <dgm:t>
        <a:bodyPr/>
        <a:lstStyle/>
        <a:p>
          <a:endParaRPr lang="uk-UA" sz="1400"/>
        </a:p>
      </dgm:t>
    </dgm:pt>
    <dgm:pt modelId="{DD0BE0FB-1668-44FE-B503-B169E6511E05}" type="sibTrans" cxnId="{C6C9E313-EF29-490D-A4A6-C4032A8E37CC}">
      <dgm:prSet/>
      <dgm:spPr/>
      <dgm:t>
        <a:bodyPr/>
        <a:lstStyle/>
        <a:p>
          <a:endParaRPr lang="uk-UA" sz="1400"/>
        </a:p>
      </dgm:t>
    </dgm:pt>
    <dgm:pt modelId="{80EC7F2B-659D-4F1C-8510-B4DD949CD2ED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/>
              </a:solidFill>
            </a:rPr>
            <a:t>базовими знаннями використання ІС для вирішення економічних задач та практичних задач бізнесу.</a:t>
          </a:r>
          <a:endParaRPr lang="uk-UA" sz="1400" dirty="0">
            <a:solidFill>
              <a:schemeClr val="tx1"/>
            </a:solidFill>
          </a:endParaRPr>
        </a:p>
      </dgm:t>
    </dgm:pt>
    <dgm:pt modelId="{4B90CD37-D1E1-4FAC-A977-D0E4A92968AD}" type="parTrans" cxnId="{287B5E1E-021C-4959-954B-B63F52D244A4}">
      <dgm:prSet/>
      <dgm:spPr/>
      <dgm:t>
        <a:bodyPr/>
        <a:lstStyle/>
        <a:p>
          <a:endParaRPr lang="uk-UA" sz="1400"/>
        </a:p>
      </dgm:t>
    </dgm:pt>
    <dgm:pt modelId="{9FD8A42A-2679-4F9A-AB36-BA397438AED0}" type="sibTrans" cxnId="{287B5E1E-021C-4959-954B-B63F52D244A4}">
      <dgm:prSet/>
      <dgm:spPr/>
      <dgm:t>
        <a:bodyPr/>
        <a:lstStyle/>
        <a:p>
          <a:endParaRPr lang="uk-UA" sz="1400"/>
        </a:p>
      </dgm:t>
    </dgm:pt>
    <dgm:pt modelId="{3438CEBE-839F-4817-92CE-FF1AD5DA8E1F}" type="pres">
      <dgm:prSet presAssocID="{1BEC4D2F-33A4-439F-BACA-A602AB9214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B13D2E0-C5A2-4693-B23F-5F2B84791F9F}" type="pres">
      <dgm:prSet presAssocID="{027396E3-98DC-49CD-B306-F616728484B1}" presName="parentLin" presStyleCnt="0"/>
      <dgm:spPr/>
    </dgm:pt>
    <dgm:pt modelId="{4B8D1EA9-3A92-4E72-99F2-1C553EA24337}" type="pres">
      <dgm:prSet presAssocID="{027396E3-98DC-49CD-B306-F616728484B1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7E0A211F-5034-4FCC-B2BC-493FEA48FD01}" type="pres">
      <dgm:prSet presAssocID="{027396E3-98DC-49CD-B306-F616728484B1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17630C-27B6-41B4-A3DF-495BE1E20CD4}" type="pres">
      <dgm:prSet presAssocID="{027396E3-98DC-49CD-B306-F616728484B1}" presName="negativeSpace" presStyleCnt="0"/>
      <dgm:spPr/>
    </dgm:pt>
    <dgm:pt modelId="{A47C16F7-BB91-49C1-8524-C4ED471CEFFC}" type="pres">
      <dgm:prSet presAssocID="{027396E3-98DC-49CD-B306-F616728484B1}" presName="childText" presStyleLbl="conFgAcc1" presStyleIdx="0" presStyleCnt="4">
        <dgm:presLayoutVars>
          <dgm:bulletEnabled val="1"/>
        </dgm:presLayoutVars>
      </dgm:prSet>
      <dgm:spPr/>
    </dgm:pt>
    <dgm:pt modelId="{F2FD9A56-9C1B-4E57-B652-72FEEC99D209}" type="pres">
      <dgm:prSet presAssocID="{4D94068F-D22C-4E88-8F8D-A1F56B7CDDB0}" presName="spaceBetweenRectangles" presStyleCnt="0"/>
      <dgm:spPr/>
    </dgm:pt>
    <dgm:pt modelId="{EB99BDFC-5C9E-4053-BCCD-DF07F4C1CBFF}" type="pres">
      <dgm:prSet presAssocID="{169508EF-52DE-47E8-A7B0-EAC4067426B0}" presName="parentLin" presStyleCnt="0"/>
      <dgm:spPr/>
    </dgm:pt>
    <dgm:pt modelId="{6863F62D-6B3E-4B1E-BCD4-1CFE259DEDCB}" type="pres">
      <dgm:prSet presAssocID="{169508EF-52DE-47E8-A7B0-EAC4067426B0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562A135A-C005-4EA5-A03B-56AEE58D94E2}" type="pres">
      <dgm:prSet presAssocID="{169508EF-52DE-47E8-A7B0-EAC4067426B0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32405B-F9AC-42BC-9F3E-085AEC5E2536}" type="pres">
      <dgm:prSet presAssocID="{169508EF-52DE-47E8-A7B0-EAC4067426B0}" presName="negativeSpace" presStyleCnt="0"/>
      <dgm:spPr/>
    </dgm:pt>
    <dgm:pt modelId="{EA5AB83B-A200-416E-8CE7-04B37711604D}" type="pres">
      <dgm:prSet presAssocID="{169508EF-52DE-47E8-A7B0-EAC4067426B0}" presName="childText" presStyleLbl="conFgAcc1" presStyleIdx="1" presStyleCnt="4">
        <dgm:presLayoutVars>
          <dgm:bulletEnabled val="1"/>
        </dgm:presLayoutVars>
      </dgm:prSet>
      <dgm:spPr/>
    </dgm:pt>
    <dgm:pt modelId="{FE19620A-B5C6-4B88-AD9C-5DD633F6EB35}" type="pres">
      <dgm:prSet presAssocID="{5B7C1172-146E-4CDA-BE65-7F51B250F980}" presName="spaceBetweenRectangles" presStyleCnt="0"/>
      <dgm:spPr/>
    </dgm:pt>
    <dgm:pt modelId="{00711932-83B5-4558-90EA-7E54FA1C9BAC}" type="pres">
      <dgm:prSet presAssocID="{13E0366F-D3DF-445D-9941-35C254B4F921}" presName="parentLin" presStyleCnt="0"/>
      <dgm:spPr/>
    </dgm:pt>
    <dgm:pt modelId="{226A2E0A-CA4D-4D91-8DAC-69222402D37D}" type="pres">
      <dgm:prSet presAssocID="{13E0366F-D3DF-445D-9941-35C254B4F921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46243EF8-CDEF-493A-AC8B-C00637A7FF03}" type="pres">
      <dgm:prSet presAssocID="{13E0366F-D3DF-445D-9941-35C254B4F921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AD82A06-5373-4019-BEED-37F2598338A0}" type="pres">
      <dgm:prSet presAssocID="{13E0366F-D3DF-445D-9941-35C254B4F921}" presName="negativeSpace" presStyleCnt="0"/>
      <dgm:spPr/>
    </dgm:pt>
    <dgm:pt modelId="{DA0E21E9-B99F-444F-AC15-95704A51016D}" type="pres">
      <dgm:prSet presAssocID="{13E0366F-D3DF-445D-9941-35C254B4F921}" presName="childText" presStyleLbl="conFgAcc1" presStyleIdx="2" presStyleCnt="4">
        <dgm:presLayoutVars>
          <dgm:bulletEnabled val="1"/>
        </dgm:presLayoutVars>
      </dgm:prSet>
      <dgm:spPr/>
    </dgm:pt>
    <dgm:pt modelId="{F1FCE25A-2F77-4D36-8373-4067706BF237}" type="pres">
      <dgm:prSet presAssocID="{DD0BE0FB-1668-44FE-B503-B169E6511E05}" presName="spaceBetweenRectangles" presStyleCnt="0"/>
      <dgm:spPr/>
    </dgm:pt>
    <dgm:pt modelId="{7B79FF8E-13F4-46EE-AD5D-700C69573BD7}" type="pres">
      <dgm:prSet presAssocID="{80EC7F2B-659D-4F1C-8510-B4DD949CD2ED}" presName="parentLin" presStyleCnt="0"/>
      <dgm:spPr/>
    </dgm:pt>
    <dgm:pt modelId="{09522AF1-A896-43F1-85EF-096AE46471AE}" type="pres">
      <dgm:prSet presAssocID="{80EC7F2B-659D-4F1C-8510-B4DD949CD2ED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6AE39B97-0AD9-44D2-9E64-767E1CFBE3CF}" type="pres">
      <dgm:prSet presAssocID="{80EC7F2B-659D-4F1C-8510-B4DD949CD2ED}" presName="parentText" presStyleLbl="node1" presStyleIdx="3" presStyleCnt="4" custScaleX="13743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6D3611-D8F5-4FC3-B92A-EF3DE279F607}" type="pres">
      <dgm:prSet presAssocID="{80EC7F2B-659D-4F1C-8510-B4DD949CD2ED}" presName="negativeSpace" presStyleCnt="0"/>
      <dgm:spPr/>
    </dgm:pt>
    <dgm:pt modelId="{7DA16894-FB44-4670-8D98-35310BCE6C2E}" type="pres">
      <dgm:prSet presAssocID="{80EC7F2B-659D-4F1C-8510-B4DD949CD2E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3ABC6C4-3617-4178-BB73-1647644628CA}" type="presOf" srcId="{169508EF-52DE-47E8-A7B0-EAC4067426B0}" destId="{6863F62D-6B3E-4B1E-BCD4-1CFE259DEDCB}" srcOrd="0" destOrd="0" presId="urn:microsoft.com/office/officeart/2005/8/layout/list1"/>
    <dgm:cxn modelId="{1C1767F2-00A9-4ABE-AFAD-43F5F02C9430}" srcId="{1BEC4D2F-33A4-439F-BACA-A602AB921430}" destId="{027396E3-98DC-49CD-B306-F616728484B1}" srcOrd="0" destOrd="0" parTransId="{173D3AD6-D9D5-4D8E-9037-E2B1DE2233C9}" sibTransId="{4D94068F-D22C-4E88-8F8D-A1F56B7CDDB0}"/>
    <dgm:cxn modelId="{8B101F87-DCFF-4A33-A0E9-69BFFB742AE7}" type="presOf" srcId="{13E0366F-D3DF-445D-9941-35C254B4F921}" destId="{226A2E0A-CA4D-4D91-8DAC-69222402D37D}" srcOrd="0" destOrd="0" presId="urn:microsoft.com/office/officeart/2005/8/layout/list1"/>
    <dgm:cxn modelId="{A748666A-BBC6-4BE2-BC1A-60AF9804818C}" type="presOf" srcId="{1BEC4D2F-33A4-439F-BACA-A602AB921430}" destId="{3438CEBE-839F-4817-92CE-FF1AD5DA8E1F}" srcOrd="0" destOrd="0" presId="urn:microsoft.com/office/officeart/2005/8/layout/list1"/>
    <dgm:cxn modelId="{287B5E1E-021C-4959-954B-B63F52D244A4}" srcId="{1BEC4D2F-33A4-439F-BACA-A602AB921430}" destId="{80EC7F2B-659D-4F1C-8510-B4DD949CD2ED}" srcOrd="3" destOrd="0" parTransId="{4B90CD37-D1E1-4FAC-A977-D0E4A92968AD}" sibTransId="{9FD8A42A-2679-4F9A-AB36-BA397438AED0}"/>
    <dgm:cxn modelId="{C6C9E313-EF29-490D-A4A6-C4032A8E37CC}" srcId="{1BEC4D2F-33A4-439F-BACA-A602AB921430}" destId="{13E0366F-D3DF-445D-9941-35C254B4F921}" srcOrd="2" destOrd="0" parTransId="{BAE97AFC-F0D7-48AF-9428-34537F594679}" sibTransId="{DD0BE0FB-1668-44FE-B503-B169E6511E05}"/>
    <dgm:cxn modelId="{2BC2CA0A-4042-4CBD-B6CF-147EE78B6E39}" type="presOf" srcId="{80EC7F2B-659D-4F1C-8510-B4DD949CD2ED}" destId="{6AE39B97-0AD9-44D2-9E64-767E1CFBE3CF}" srcOrd="1" destOrd="0" presId="urn:microsoft.com/office/officeart/2005/8/layout/list1"/>
    <dgm:cxn modelId="{70094935-DB91-422D-B31E-90A3AC68DD3F}" type="presOf" srcId="{80EC7F2B-659D-4F1C-8510-B4DD949CD2ED}" destId="{09522AF1-A896-43F1-85EF-096AE46471AE}" srcOrd="0" destOrd="0" presId="urn:microsoft.com/office/officeart/2005/8/layout/list1"/>
    <dgm:cxn modelId="{F30C4AE8-0866-4E11-BA36-D90DBA843CA7}" type="presOf" srcId="{027396E3-98DC-49CD-B306-F616728484B1}" destId="{4B8D1EA9-3A92-4E72-99F2-1C553EA24337}" srcOrd="0" destOrd="0" presId="urn:microsoft.com/office/officeart/2005/8/layout/list1"/>
    <dgm:cxn modelId="{3BDA0123-0C62-4D50-B7FC-7055CD144E08}" type="presOf" srcId="{13E0366F-D3DF-445D-9941-35C254B4F921}" destId="{46243EF8-CDEF-493A-AC8B-C00637A7FF03}" srcOrd="1" destOrd="0" presId="urn:microsoft.com/office/officeart/2005/8/layout/list1"/>
    <dgm:cxn modelId="{83A3B00B-7FC1-49C0-90C1-0341BEF28B19}" srcId="{1BEC4D2F-33A4-439F-BACA-A602AB921430}" destId="{169508EF-52DE-47E8-A7B0-EAC4067426B0}" srcOrd="1" destOrd="0" parTransId="{F5EC6CFB-1344-41CC-A3A5-EF7361E27C84}" sibTransId="{5B7C1172-146E-4CDA-BE65-7F51B250F980}"/>
    <dgm:cxn modelId="{65B95BA7-567D-43E6-889A-00C41921FC17}" type="presOf" srcId="{027396E3-98DC-49CD-B306-F616728484B1}" destId="{7E0A211F-5034-4FCC-B2BC-493FEA48FD01}" srcOrd="1" destOrd="0" presId="urn:microsoft.com/office/officeart/2005/8/layout/list1"/>
    <dgm:cxn modelId="{C1B40D8B-E9F6-435A-8B26-711BBE2B5B89}" type="presOf" srcId="{169508EF-52DE-47E8-A7B0-EAC4067426B0}" destId="{562A135A-C005-4EA5-A03B-56AEE58D94E2}" srcOrd="1" destOrd="0" presId="urn:microsoft.com/office/officeart/2005/8/layout/list1"/>
    <dgm:cxn modelId="{F500A580-9C40-4687-AD62-A5A911D3C5AF}" type="presParOf" srcId="{3438CEBE-839F-4817-92CE-FF1AD5DA8E1F}" destId="{3B13D2E0-C5A2-4693-B23F-5F2B84791F9F}" srcOrd="0" destOrd="0" presId="urn:microsoft.com/office/officeart/2005/8/layout/list1"/>
    <dgm:cxn modelId="{5A317655-DDD7-4E87-9507-42A87FAC832E}" type="presParOf" srcId="{3B13D2E0-C5A2-4693-B23F-5F2B84791F9F}" destId="{4B8D1EA9-3A92-4E72-99F2-1C553EA24337}" srcOrd="0" destOrd="0" presId="urn:microsoft.com/office/officeart/2005/8/layout/list1"/>
    <dgm:cxn modelId="{325CD209-49F6-433B-B0E8-CBAF4B95D4C2}" type="presParOf" srcId="{3B13D2E0-C5A2-4693-B23F-5F2B84791F9F}" destId="{7E0A211F-5034-4FCC-B2BC-493FEA48FD01}" srcOrd="1" destOrd="0" presId="urn:microsoft.com/office/officeart/2005/8/layout/list1"/>
    <dgm:cxn modelId="{71E37304-70FD-41E3-8BBD-93FE514F163B}" type="presParOf" srcId="{3438CEBE-839F-4817-92CE-FF1AD5DA8E1F}" destId="{2C17630C-27B6-41B4-A3DF-495BE1E20CD4}" srcOrd="1" destOrd="0" presId="urn:microsoft.com/office/officeart/2005/8/layout/list1"/>
    <dgm:cxn modelId="{986C4F13-7B8D-4746-B613-8C2348CC651F}" type="presParOf" srcId="{3438CEBE-839F-4817-92CE-FF1AD5DA8E1F}" destId="{A47C16F7-BB91-49C1-8524-C4ED471CEFFC}" srcOrd="2" destOrd="0" presId="urn:microsoft.com/office/officeart/2005/8/layout/list1"/>
    <dgm:cxn modelId="{577815F2-2398-4A24-8BA6-039AFF831493}" type="presParOf" srcId="{3438CEBE-839F-4817-92CE-FF1AD5DA8E1F}" destId="{F2FD9A56-9C1B-4E57-B652-72FEEC99D209}" srcOrd="3" destOrd="0" presId="urn:microsoft.com/office/officeart/2005/8/layout/list1"/>
    <dgm:cxn modelId="{E7A423BD-A002-4F54-B155-BB1F8C3C1183}" type="presParOf" srcId="{3438CEBE-839F-4817-92CE-FF1AD5DA8E1F}" destId="{EB99BDFC-5C9E-4053-BCCD-DF07F4C1CBFF}" srcOrd="4" destOrd="0" presId="urn:microsoft.com/office/officeart/2005/8/layout/list1"/>
    <dgm:cxn modelId="{E06A50C9-71AC-4554-9866-6A306F85E6AF}" type="presParOf" srcId="{EB99BDFC-5C9E-4053-BCCD-DF07F4C1CBFF}" destId="{6863F62D-6B3E-4B1E-BCD4-1CFE259DEDCB}" srcOrd="0" destOrd="0" presId="urn:microsoft.com/office/officeart/2005/8/layout/list1"/>
    <dgm:cxn modelId="{48CF0825-B39E-4090-A540-91BD8D939E3E}" type="presParOf" srcId="{EB99BDFC-5C9E-4053-BCCD-DF07F4C1CBFF}" destId="{562A135A-C005-4EA5-A03B-56AEE58D94E2}" srcOrd="1" destOrd="0" presId="urn:microsoft.com/office/officeart/2005/8/layout/list1"/>
    <dgm:cxn modelId="{6F71773F-B1FA-4AC4-A611-3FE93B25E006}" type="presParOf" srcId="{3438CEBE-839F-4817-92CE-FF1AD5DA8E1F}" destId="{3F32405B-F9AC-42BC-9F3E-085AEC5E2536}" srcOrd="5" destOrd="0" presId="urn:microsoft.com/office/officeart/2005/8/layout/list1"/>
    <dgm:cxn modelId="{36C0D207-365C-4A6A-8CB4-B98EA451BDB3}" type="presParOf" srcId="{3438CEBE-839F-4817-92CE-FF1AD5DA8E1F}" destId="{EA5AB83B-A200-416E-8CE7-04B37711604D}" srcOrd="6" destOrd="0" presId="urn:microsoft.com/office/officeart/2005/8/layout/list1"/>
    <dgm:cxn modelId="{504C612B-F202-4E1F-8E94-E5E0DD022531}" type="presParOf" srcId="{3438CEBE-839F-4817-92CE-FF1AD5DA8E1F}" destId="{FE19620A-B5C6-4B88-AD9C-5DD633F6EB35}" srcOrd="7" destOrd="0" presId="urn:microsoft.com/office/officeart/2005/8/layout/list1"/>
    <dgm:cxn modelId="{FD8FD398-B288-4126-AC98-40B251D9CBC8}" type="presParOf" srcId="{3438CEBE-839F-4817-92CE-FF1AD5DA8E1F}" destId="{00711932-83B5-4558-90EA-7E54FA1C9BAC}" srcOrd="8" destOrd="0" presId="urn:microsoft.com/office/officeart/2005/8/layout/list1"/>
    <dgm:cxn modelId="{D05B739D-7255-4BE3-A47C-27BE109EE9E6}" type="presParOf" srcId="{00711932-83B5-4558-90EA-7E54FA1C9BAC}" destId="{226A2E0A-CA4D-4D91-8DAC-69222402D37D}" srcOrd="0" destOrd="0" presId="urn:microsoft.com/office/officeart/2005/8/layout/list1"/>
    <dgm:cxn modelId="{603F8DF0-7997-4BA0-9347-B36DCE19A56F}" type="presParOf" srcId="{00711932-83B5-4558-90EA-7E54FA1C9BAC}" destId="{46243EF8-CDEF-493A-AC8B-C00637A7FF03}" srcOrd="1" destOrd="0" presId="urn:microsoft.com/office/officeart/2005/8/layout/list1"/>
    <dgm:cxn modelId="{307E13D8-C021-435D-848E-19061F5C06C2}" type="presParOf" srcId="{3438CEBE-839F-4817-92CE-FF1AD5DA8E1F}" destId="{5AD82A06-5373-4019-BEED-37F2598338A0}" srcOrd="9" destOrd="0" presId="urn:microsoft.com/office/officeart/2005/8/layout/list1"/>
    <dgm:cxn modelId="{4C6AD4E2-AAFD-4A95-AC03-CFD4BC0D9C99}" type="presParOf" srcId="{3438CEBE-839F-4817-92CE-FF1AD5DA8E1F}" destId="{DA0E21E9-B99F-444F-AC15-95704A51016D}" srcOrd="10" destOrd="0" presId="urn:microsoft.com/office/officeart/2005/8/layout/list1"/>
    <dgm:cxn modelId="{0480711C-878B-4019-AF9D-0AABA905E025}" type="presParOf" srcId="{3438CEBE-839F-4817-92CE-FF1AD5DA8E1F}" destId="{F1FCE25A-2F77-4D36-8373-4067706BF237}" srcOrd="11" destOrd="0" presId="urn:microsoft.com/office/officeart/2005/8/layout/list1"/>
    <dgm:cxn modelId="{753FB917-4273-41CC-A41D-E2FC9656C7DF}" type="presParOf" srcId="{3438CEBE-839F-4817-92CE-FF1AD5DA8E1F}" destId="{7B79FF8E-13F4-46EE-AD5D-700C69573BD7}" srcOrd="12" destOrd="0" presId="urn:microsoft.com/office/officeart/2005/8/layout/list1"/>
    <dgm:cxn modelId="{1FF6D1FC-86DE-45E4-9A5F-86CADD0FCB9D}" type="presParOf" srcId="{7B79FF8E-13F4-46EE-AD5D-700C69573BD7}" destId="{09522AF1-A896-43F1-85EF-096AE46471AE}" srcOrd="0" destOrd="0" presId="urn:microsoft.com/office/officeart/2005/8/layout/list1"/>
    <dgm:cxn modelId="{523860DE-76F5-411A-A691-BA52A8A11A63}" type="presParOf" srcId="{7B79FF8E-13F4-46EE-AD5D-700C69573BD7}" destId="{6AE39B97-0AD9-44D2-9E64-767E1CFBE3CF}" srcOrd="1" destOrd="0" presId="urn:microsoft.com/office/officeart/2005/8/layout/list1"/>
    <dgm:cxn modelId="{044B81C5-F3A4-4712-9B62-B52CC77052DD}" type="presParOf" srcId="{3438CEBE-839F-4817-92CE-FF1AD5DA8E1F}" destId="{516D3611-D8F5-4FC3-B92A-EF3DE279F607}" srcOrd="13" destOrd="0" presId="urn:microsoft.com/office/officeart/2005/8/layout/list1"/>
    <dgm:cxn modelId="{2D38749F-16DD-4EC8-B1C6-460AA59C7C44}" type="presParOf" srcId="{3438CEBE-839F-4817-92CE-FF1AD5DA8E1F}" destId="{7DA16894-FB44-4670-8D98-35310BCE6C2E}" srcOrd="14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AE4A06-E4E5-4C62-8977-14045630440E}" type="doc">
      <dgm:prSet loTypeId="urn:microsoft.com/office/officeart/2005/8/layout/radial4" loCatId="relationship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60BBC141-493D-4521-80C6-01EA93972AED}">
      <dgm:prSet phldrT="[Текст]" custT="1"/>
      <dgm:spPr>
        <a:solidFill>
          <a:schemeClr val="accent3">
            <a:lumMod val="75000"/>
          </a:schemeClr>
        </a:solidFill>
        <a:ln>
          <a:solidFill>
            <a:schemeClr val="accent4">
              <a:lumMod val="75000"/>
              <a:lumOff val="25000"/>
            </a:schemeClr>
          </a:solidFill>
        </a:ln>
      </dgm:spPr>
      <dgm:t>
        <a:bodyPr/>
        <a:lstStyle/>
        <a:p>
          <a:r>
            <a:rPr lang="uk-UA" sz="1900" b="1" dirty="0" smtClean="0">
              <a:solidFill>
                <a:schemeClr val="accent4">
                  <a:lumMod val="85000"/>
                  <a:lumOff val="15000"/>
                </a:schemeClr>
              </a:solidFill>
            </a:rPr>
            <a:t>Фахівець з інформаційних технологій в бізнесі</a:t>
          </a:r>
          <a:endParaRPr lang="uk-UA" sz="1900" b="1" dirty="0">
            <a:solidFill>
              <a:schemeClr val="accent4">
                <a:lumMod val="85000"/>
                <a:lumOff val="15000"/>
              </a:schemeClr>
            </a:solidFill>
          </a:endParaRPr>
        </a:p>
      </dgm:t>
    </dgm:pt>
    <dgm:pt modelId="{C44DB868-1B85-4C6E-B058-CA3BFAB99DD3}" type="parTrans" cxnId="{0205D93F-D2FE-41E8-B4A9-AA901A297423}">
      <dgm:prSet/>
      <dgm:spPr/>
      <dgm:t>
        <a:bodyPr/>
        <a:lstStyle/>
        <a:p>
          <a:endParaRPr lang="uk-UA"/>
        </a:p>
      </dgm:t>
    </dgm:pt>
    <dgm:pt modelId="{4F72A68D-FAA5-4BA9-AAB1-12B435BF24EC}" type="sibTrans" cxnId="{0205D93F-D2FE-41E8-B4A9-AA901A297423}">
      <dgm:prSet/>
      <dgm:spPr/>
      <dgm:t>
        <a:bodyPr/>
        <a:lstStyle/>
        <a:p>
          <a:endParaRPr lang="uk-UA"/>
        </a:p>
      </dgm:t>
    </dgm:pt>
    <dgm:pt modelId="{AFA2EB64-BAFF-4418-AC97-BF7364583361}">
      <dgm:prSet phldrT="[Текст]"/>
      <dgm:spPr/>
      <dgm:t>
        <a:bodyPr/>
        <a:lstStyle/>
        <a:p>
          <a:r>
            <a:rPr lang="uk-UA" dirty="0" smtClean="0"/>
            <a:t>Математичну підготовку</a:t>
          </a:r>
          <a:endParaRPr lang="uk-UA" dirty="0"/>
        </a:p>
      </dgm:t>
    </dgm:pt>
    <dgm:pt modelId="{188A85C2-9405-4A3D-AD19-4522FC572331}" type="parTrans" cxnId="{612B916E-E123-4FE2-8FDB-4C8E0A71C544}">
      <dgm:prSet/>
      <dgm:spPr/>
      <dgm:t>
        <a:bodyPr/>
        <a:lstStyle/>
        <a:p>
          <a:endParaRPr lang="uk-UA"/>
        </a:p>
      </dgm:t>
    </dgm:pt>
    <dgm:pt modelId="{CF9361E4-F147-469D-82B3-543316FA8B65}" type="sibTrans" cxnId="{612B916E-E123-4FE2-8FDB-4C8E0A71C544}">
      <dgm:prSet/>
      <dgm:spPr/>
      <dgm:t>
        <a:bodyPr/>
        <a:lstStyle/>
        <a:p>
          <a:endParaRPr lang="uk-UA"/>
        </a:p>
      </dgm:t>
    </dgm:pt>
    <dgm:pt modelId="{AB2E2A6A-068A-4D6B-99F5-FCC66DAF7D9A}">
      <dgm:prSet phldrT="[Текст]"/>
      <dgm:spPr/>
      <dgm:t>
        <a:bodyPr/>
        <a:lstStyle/>
        <a:p>
          <a:r>
            <a:rPr lang="uk-UA" dirty="0" smtClean="0"/>
            <a:t>Освоєння інформаційних технологій та систем</a:t>
          </a:r>
          <a:endParaRPr lang="uk-UA" dirty="0"/>
        </a:p>
      </dgm:t>
    </dgm:pt>
    <dgm:pt modelId="{B8F98B6E-AD2C-4300-BE9A-2575C518F1D2}" type="parTrans" cxnId="{8F82D488-ED2C-47BB-B66B-6C455FE8B990}">
      <dgm:prSet/>
      <dgm:spPr/>
      <dgm:t>
        <a:bodyPr/>
        <a:lstStyle/>
        <a:p>
          <a:endParaRPr lang="uk-UA"/>
        </a:p>
      </dgm:t>
    </dgm:pt>
    <dgm:pt modelId="{9AC1F80B-5536-43A5-9476-9A00CF0E6D6A}" type="sibTrans" cxnId="{8F82D488-ED2C-47BB-B66B-6C455FE8B990}">
      <dgm:prSet/>
      <dgm:spPr/>
      <dgm:t>
        <a:bodyPr/>
        <a:lstStyle/>
        <a:p>
          <a:endParaRPr lang="uk-UA"/>
        </a:p>
      </dgm:t>
    </dgm:pt>
    <dgm:pt modelId="{31EC6F0F-7C6A-49B5-AEBF-9A647F42810E}">
      <dgm:prSet phldrT="[Текст]"/>
      <dgm:spPr/>
      <dgm:t>
        <a:bodyPr/>
        <a:lstStyle/>
        <a:p>
          <a:r>
            <a:rPr lang="uk-UA" dirty="0" smtClean="0"/>
            <a:t>Економічну</a:t>
          </a:r>
        </a:p>
        <a:p>
          <a:r>
            <a:rPr lang="uk-UA" dirty="0" smtClean="0"/>
            <a:t>підготовку</a:t>
          </a:r>
          <a:endParaRPr lang="uk-UA" dirty="0"/>
        </a:p>
      </dgm:t>
    </dgm:pt>
    <dgm:pt modelId="{F0A4B30C-79D2-49EB-AF16-A5A08836EE5D}" type="parTrans" cxnId="{08E84BEC-0F43-4530-92FB-C5482CBC9912}">
      <dgm:prSet/>
      <dgm:spPr/>
      <dgm:t>
        <a:bodyPr/>
        <a:lstStyle/>
        <a:p>
          <a:endParaRPr lang="uk-UA"/>
        </a:p>
      </dgm:t>
    </dgm:pt>
    <dgm:pt modelId="{5EA5F3BA-9C14-4B4A-98CC-7DDCBD0C28EC}" type="sibTrans" cxnId="{08E84BEC-0F43-4530-92FB-C5482CBC9912}">
      <dgm:prSet/>
      <dgm:spPr/>
      <dgm:t>
        <a:bodyPr/>
        <a:lstStyle/>
        <a:p>
          <a:endParaRPr lang="uk-UA"/>
        </a:p>
      </dgm:t>
    </dgm:pt>
    <dgm:pt modelId="{826FD589-D4BA-4F32-9813-F4039E595BFB}" type="pres">
      <dgm:prSet presAssocID="{A4AE4A06-E4E5-4C62-8977-14045630440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8D839FF-03EE-44F3-A0E9-2223960CED7E}" type="pres">
      <dgm:prSet presAssocID="{60BBC141-493D-4521-80C6-01EA93972AED}" presName="centerShape" presStyleLbl="node0" presStyleIdx="0" presStyleCnt="1" custScaleX="146115" custScaleY="133034"/>
      <dgm:spPr/>
      <dgm:t>
        <a:bodyPr/>
        <a:lstStyle/>
        <a:p>
          <a:endParaRPr lang="uk-UA"/>
        </a:p>
      </dgm:t>
    </dgm:pt>
    <dgm:pt modelId="{294BCF13-C6B5-4DDB-8B9F-017D8C6EC689}" type="pres">
      <dgm:prSet presAssocID="{188A85C2-9405-4A3D-AD19-4522FC572331}" presName="parTrans" presStyleLbl="bgSibTrans2D1" presStyleIdx="0" presStyleCnt="3"/>
      <dgm:spPr/>
      <dgm:t>
        <a:bodyPr/>
        <a:lstStyle/>
        <a:p>
          <a:endParaRPr lang="uk-UA"/>
        </a:p>
      </dgm:t>
    </dgm:pt>
    <dgm:pt modelId="{AF4B660F-659C-49B4-9D61-FBEB9C99C19E}" type="pres">
      <dgm:prSet presAssocID="{AFA2EB64-BAFF-4418-AC97-BF7364583361}" presName="node" presStyleLbl="node1" presStyleIdx="0" presStyleCnt="3" custRadScaleRad="119336" custRadScaleInc="-557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17FBCF-CD5D-42AA-84F2-5F733AE984D2}" type="pres">
      <dgm:prSet presAssocID="{B8F98B6E-AD2C-4300-BE9A-2575C518F1D2}" presName="parTrans" presStyleLbl="bgSibTrans2D1" presStyleIdx="1" presStyleCnt="3"/>
      <dgm:spPr/>
      <dgm:t>
        <a:bodyPr/>
        <a:lstStyle/>
        <a:p>
          <a:endParaRPr lang="uk-UA"/>
        </a:p>
      </dgm:t>
    </dgm:pt>
    <dgm:pt modelId="{FAE373EE-AE5A-4B46-8FA4-94EFF6663413}" type="pres">
      <dgm:prSet presAssocID="{AB2E2A6A-068A-4D6B-99F5-FCC66DAF7D9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763B0D-46E6-46B1-B661-66E0F9BC3474}" type="pres">
      <dgm:prSet presAssocID="{F0A4B30C-79D2-49EB-AF16-A5A08836EE5D}" presName="parTrans" presStyleLbl="bgSibTrans2D1" presStyleIdx="2" presStyleCnt="3"/>
      <dgm:spPr/>
      <dgm:t>
        <a:bodyPr/>
        <a:lstStyle/>
        <a:p>
          <a:endParaRPr lang="uk-UA"/>
        </a:p>
      </dgm:t>
    </dgm:pt>
    <dgm:pt modelId="{96B5CCED-FB52-45FA-BD65-026BE27F4C64}" type="pres">
      <dgm:prSet presAssocID="{31EC6F0F-7C6A-49B5-AEBF-9A647F42810E}" presName="node" presStyleLbl="node1" presStyleIdx="2" presStyleCnt="3" custRadScaleRad="117748" custRadScaleInc="556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21AE6B6-310A-418B-91C6-BCC53200B688}" type="presOf" srcId="{31EC6F0F-7C6A-49B5-AEBF-9A647F42810E}" destId="{96B5CCED-FB52-45FA-BD65-026BE27F4C64}" srcOrd="0" destOrd="0" presId="urn:microsoft.com/office/officeart/2005/8/layout/radial4"/>
    <dgm:cxn modelId="{08E84BEC-0F43-4530-92FB-C5482CBC9912}" srcId="{60BBC141-493D-4521-80C6-01EA93972AED}" destId="{31EC6F0F-7C6A-49B5-AEBF-9A647F42810E}" srcOrd="2" destOrd="0" parTransId="{F0A4B30C-79D2-49EB-AF16-A5A08836EE5D}" sibTransId="{5EA5F3BA-9C14-4B4A-98CC-7DDCBD0C28EC}"/>
    <dgm:cxn modelId="{8F82D488-ED2C-47BB-B66B-6C455FE8B990}" srcId="{60BBC141-493D-4521-80C6-01EA93972AED}" destId="{AB2E2A6A-068A-4D6B-99F5-FCC66DAF7D9A}" srcOrd="1" destOrd="0" parTransId="{B8F98B6E-AD2C-4300-BE9A-2575C518F1D2}" sibTransId="{9AC1F80B-5536-43A5-9476-9A00CF0E6D6A}"/>
    <dgm:cxn modelId="{0205D93F-D2FE-41E8-B4A9-AA901A297423}" srcId="{A4AE4A06-E4E5-4C62-8977-14045630440E}" destId="{60BBC141-493D-4521-80C6-01EA93972AED}" srcOrd="0" destOrd="0" parTransId="{C44DB868-1B85-4C6E-B058-CA3BFAB99DD3}" sibTransId="{4F72A68D-FAA5-4BA9-AAB1-12B435BF24EC}"/>
    <dgm:cxn modelId="{612B916E-E123-4FE2-8FDB-4C8E0A71C544}" srcId="{60BBC141-493D-4521-80C6-01EA93972AED}" destId="{AFA2EB64-BAFF-4418-AC97-BF7364583361}" srcOrd="0" destOrd="0" parTransId="{188A85C2-9405-4A3D-AD19-4522FC572331}" sibTransId="{CF9361E4-F147-469D-82B3-543316FA8B65}"/>
    <dgm:cxn modelId="{D34E4DBB-B076-439E-A230-6481AAAB0BF3}" type="presOf" srcId="{AB2E2A6A-068A-4D6B-99F5-FCC66DAF7D9A}" destId="{FAE373EE-AE5A-4B46-8FA4-94EFF6663413}" srcOrd="0" destOrd="0" presId="urn:microsoft.com/office/officeart/2005/8/layout/radial4"/>
    <dgm:cxn modelId="{8C5069BD-DFED-4756-91B1-9C605E479E54}" type="presOf" srcId="{60BBC141-493D-4521-80C6-01EA93972AED}" destId="{B8D839FF-03EE-44F3-A0E9-2223960CED7E}" srcOrd="0" destOrd="0" presId="urn:microsoft.com/office/officeart/2005/8/layout/radial4"/>
    <dgm:cxn modelId="{5E1E52E2-D3A8-4C08-A586-6C94CA5F5299}" type="presOf" srcId="{F0A4B30C-79D2-49EB-AF16-A5A08836EE5D}" destId="{57763B0D-46E6-46B1-B661-66E0F9BC3474}" srcOrd="0" destOrd="0" presId="urn:microsoft.com/office/officeart/2005/8/layout/radial4"/>
    <dgm:cxn modelId="{07F336AA-B7D8-40F8-905A-528F9C33F725}" type="presOf" srcId="{A4AE4A06-E4E5-4C62-8977-14045630440E}" destId="{826FD589-D4BA-4F32-9813-F4039E595BFB}" srcOrd="0" destOrd="0" presId="urn:microsoft.com/office/officeart/2005/8/layout/radial4"/>
    <dgm:cxn modelId="{756958CC-3CB0-4582-888A-273614A5F104}" type="presOf" srcId="{AFA2EB64-BAFF-4418-AC97-BF7364583361}" destId="{AF4B660F-659C-49B4-9D61-FBEB9C99C19E}" srcOrd="0" destOrd="0" presId="urn:microsoft.com/office/officeart/2005/8/layout/radial4"/>
    <dgm:cxn modelId="{328FF41E-B792-4EAA-BFE3-F0F65DAF07B4}" type="presOf" srcId="{188A85C2-9405-4A3D-AD19-4522FC572331}" destId="{294BCF13-C6B5-4DDB-8B9F-017D8C6EC689}" srcOrd="0" destOrd="0" presId="urn:microsoft.com/office/officeart/2005/8/layout/radial4"/>
    <dgm:cxn modelId="{DB516E29-877E-44D5-9B4E-DC06C518DBDD}" type="presOf" srcId="{B8F98B6E-AD2C-4300-BE9A-2575C518F1D2}" destId="{3B17FBCF-CD5D-42AA-84F2-5F733AE984D2}" srcOrd="0" destOrd="0" presId="urn:microsoft.com/office/officeart/2005/8/layout/radial4"/>
    <dgm:cxn modelId="{8D715D6E-46B1-48ED-B188-BEA2DBCA4503}" type="presParOf" srcId="{826FD589-D4BA-4F32-9813-F4039E595BFB}" destId="{B8D839FF-03EE-44F3-A0E9-2223960CED7E}" srcOrd="0" destOrd="0" presId="urn:microsoft.com/office/officeart/2005/8/layout/radial4"/>
    <dgm:cxn modelId="{E8464F2E-8732-4551-BC77-B3A9701FD2F8}" type="presParOf" srcId="{826FD589-D4BA-4F32-9813-F4039E595BFB}" destId="{294BCF13-C6B5-4DDB-8B9F-017D8C6EC689}" srcOrd="1" destOrd="0" presId="urn:microsoft.com/office/officeart/2005/8/layout/radial4"/>
    <dgm:cxn modelId="{F4BCE52D-6FC1-46AD-B7AE-5B066F7BB482}" type="presParOf" srcId="{826FD589-D4BA-4F32-9813-F4039E595BFB}" destId="{AF4B660F-659C-49B4-9D61-FBEB9C99C19E}" srcOrd="2" destOrd="0" presId="urn:microsoft.com/office/officeart/2005/8/layout/radial4"/>
    <dgm:cxn modelId="{4C6AB024-2660-4F1B-8D13-8FE43DDFC21D}" type="presParOf" srcId="{826FD589-D4BA-4F32-9813-F4039E595BFB}" destId="{3B17FBCF-CD5D-42AA-84F2-5F733AE984D2}" srcOrd="3" destOrd="0" presId="urn:microsoft.com/office/officeart/2005/8/layout/radial4"/>
    <dgm:cxn modelId="{B5BFF2BB-2E6D-4B01-B71A-9865BCD7AAC6}" type="presParOf" srcId="{826FD589-D4BA-4F32-9813-F4039E595BFB}" destId="{FAE373EE-AE5A-4B46-8FA4-94EFF6663413}" srcOrd="4" destOrd="0" presId="urn:microsoft.com/office/officeart/2005/8/layout/radial4"/>
    <dgm:cxn modelId="{3FE01890-C5A3-413E-8C1B-186F0BF05866}" type="presParOf" srcId="{826FD589-D4BA-4F32-9813-F4039E595BFB}" destId="{57763B0D-46E6-46B1-B661-66E0F9BC3474}" srcOrd="5" destOrd="0" presId="urn:microsoft.com/office/officeart/2005/8/layout/radial4"/>
    <dgm:cxn modelId="{0404A209-1BB0-465E-979B-736022FBB63E}" type="presParOf" srcId="{826FD589-D4BA-4F32-9813-F4039E595BFB}" destId="{96B5CCED-FB52-45FA-BD65-026BE27F4C6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971EA4-3BFB-4567-8223-FDC527F2A39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CDF1FE2-BAC6-4C25-9072-C50D78329BA4}">
      <dgm:prSet phldrT="[Текст]" custT="1"/>
      <dgm:spPr/>
      <dgm:t>
        <a:bodyPr/>
        <a:lstStyle/>
        <a:p>
          <a:r>
            <a:rPr lang="uk-UA" sz="2600" b="1" dirty="0" smtClean="0">
              <a:solidFill>
                <a:srgbClr val="1208DE"/>
              </a:solidFill>
            </a:rPr>
            <a:t>Бакалавр</a:t>
          </a:r>
          <a:endParaRPr lang="uk-UA" sz="2600" b="1" dirty="0">
            <a:solidFill>
              <a:srgbClr val="1208DE"/>
            </a:solidFill>
          </a:endParaRPr>
        </a:p>
      </dgm:t>
    </dgm:pt>
    <dgm:pt modelId="{4FFC0D6E-05D1-47DA-AA9E-2E72D895A603}" type="parTrans" cxnId="{8B85B9C3-5EB2-4DE8-A3C9-88F41A9E2684}">
      <dgm:prSet/>
      <dgm:spPr/>
      <dgm:t>
        <a:bodyPr/>
        <a:lstStyle/>
        <a:p>
          <a:endParaRPr lang="uk-UA"/>
        </a:p>
      </dgm:t>
    </dgm:pt>
    <dgm:pt modelId="{6048975F-6345-44AC-B13A-896B12FD2A7F}" type="sibTrans" cxnId="{8B85B9C3-5EB2-4DE8-A3C9-88F41A9E2684}">
      <dgm:prSet/>
      <dgm:spPr/>
      <dgm:t>
        <a:bodyPr/>
        <a:lstStyle/>
        <a:p>
          <a:endParaRPr lang="uk-UA"/>
        </a:p>
      </dgm:t>
    </dgm:pt>
    <dgm:pt modelId="{39A5672D-6707-49E3-858E-D2BC69B47278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Виробнича практика (</a:t>
          </a:r>
          <a:r>
            <a:rPr lang="en-US" sz="1600" dirty="0" smtClean="0">
              <a:solidFill>
                <a:schemeClr val="tx1"/>
              </a:solidFill>
            </a:rPr>
            <a:t>IV</a:t>
          </a:r>
          <a:r>
            <a:rPr lang="uk-UA" sz="1600" dirty="0" smtClean="0">
              <a:solidFill>
                <a:schemeClr val="tx1"/>
              </a:solidFill>
            </a:rPr>
            <a:t>) курс</a:t>
          </a:r>
          <a:endParaRPr lang="uk-UA" sz="1600" dirty="0">
            <a:solidFill>
              <a:schemeClr val="tx1"/>
            </a:solidFill>
          </a:endParaRPr>
        </a:p>
      </dgm:t>
    </dgm:pt>
    <dgm:pt modelId="{18091EAF-2D8E-4A14-B94A-086FC82A8CA7}" type="parTrans" cxnId="{D2296A65-365B-4A5C-9EE4-A1C15530CCF3}">
      <dgm:prSet/>
      <dgm:spPr/>
      <dgm:t>
        <a:bodyPr/>
        <a:lstStyle/>
        <a:p>
          <a:endParaRPr lang="uk-UA"/>
        </a:p>
      </dgm:t>
    </dgm:pt>
    <dgm:pt modelId="{FACF5F56-15AD-4A56-AADC-C7880CCC2291}" type="sibTrans" cxnId="{D2296A65-365B-4A5C-9EE4-A1C15530CCF3}">
      <dgm:prSet/>
      <dgm:spPr/>
      <dgm:t>
        <a:bodyPr/>
        <a:lstStyle/>
        <a:p>
          <a:endParaRPr lang="uk-UA"/>
        </a:p>
      </dgm:t>
    </dgm:pt>
    <dgm:pt modelId="{BE7937DB-C5A7-43CF-95B4-9794C1A112D9}">
      <dgm:prSet phldrT="[Текст]"/>
      <dgm:spPr>
        <a:solidFill>
          <a:schemeClr val="accent3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Виробнича практика зі спеціалізації (І курс)</a:t>
          </a:r>
          <a:endParaRPr lang="uk-UA" dirty="0">
            <a:solidFill>
              <a:schemeClr val="tx1"/>
            </a:solidFill>
          </a:endParaRPr>
        </a:p>
      </dgm:t>
    </dgm:pt>
    <dgm:pt modelId="{AA2EFC7D-5563-44C4-9E35-FDE88006437B}" type="parTrans" cxnId="{4C3BD04E-C59D-4EEF-A7C1-0A6CE0E1B1C2}">
      <dgm:prSet/>
      <dgm:spPr/>
      <dgm:t>
        <a:bodyPr/>
        <a:lstStyle/>
        <a:p>
          <a:endParaRPr lang="uk-UA"/>
        </a:p>
      </dgm:t>
    </dgm:pt>
    <dgm:pt modelId="{1C4B6F4C-F8C3-440B-B420-3A7E7927CC4F}" type="sibTrans" cxnId="{4C3BD04E-C59D-4EEF-A7C1-0A6CE0E1B1C2}">
      <dgm:prSet/>
      <dgm:spPr/>
      <dgm:t>
        <a:bodyPr/>
        <a:lstStyle/>
        <a:p>
          <a:endParaRPr lang="uk-UA"/>
        </a:p>
      </dgm:t>
    </dgm:pt>
    <dgm:pt modelId="{7DBEC2E0-D2BE-46E3-874C-3B2809CA0D2E}">
      <dgm:prSet phldrT="[Текст]"/>
      <dgm:spPr>
        <a:solidFill>
          <a:schemeClr val="accent3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Виробнича (переддипломна) практика (ІІ курс)</a:t>
          </a:r>
          <a:endParaRPr lang="uk-UA" dirty="0">
            <a:solidFill>
              <a:schemeClr val="tx1"/>
            </a:solidFill>
          </a:endParaRPr>
        </a:p>
      </dgm:t>
    </dgm:pt>
    <dgm:pt modelId="{AB9FBE9A-6CFA-4CC3-A7F7-BBE19017D022}" type="parTrans" cxnId="{C8B81CAD-A2CD-4D5A-BCB0-E613E34F98DF}">
      <dgm:prSet/>
      <dgm:spPr/>
      <dgm:t>
        <a:bodyPr/>
        <a:lstStyle/>
        <a:p>
          <a:endParaRPr lang="uk-UA"/>
        </a:p>
      </dgm:t>
    </dgm:pt>
    <dgm:pt modelId="{9D42B148-FD79-457A-BC2E-C91D6E354B7F}" type="sibTrans" cxnId="{C8B81CAD-A2CD-4D5A-BCB0-E613E34F98DF}">
      <dgm:prSet/>
      <dgm:spPr/>
      <dgm:t>
        <a:bodyPr/>
        <a:lstStyle/>
        <a:p>
          <a:endParaRPr lang="uk-UA"/>
        </a:p>
      </dgm:t>
    </dgm:pt>
    <dgm:pt modelId="{4E0FA906-FEE0-4D8A-B2C0-01537D0F0159}">
      <dgm:prSet phldrT="[Текст]" custT="1"/>
      <dgm:spPr/>
      <dgm:t>
        <a:bodyPr/>
        <a:lstStyle/>
        <a:p>
          <a:r>
            <a:rPr lang="uk-UA" sz="2600" b="1" dirty="0" smtClean="0">
              <a:solidFill>
                <a:srgbClr val="1208DE"/>
              </a:solidFill>
            </a:rPr>
            <a:t>Магістр</a:t>
          </a:r>
          <a:endParaRPr lang="uk-UA" sz="2600" b="1" dirty="0">
            <a:solidFill>
              <a:srgbClr val="1208DE"/>
            </a:solidFill>
          </a:endParaRPr>
        </a:p>
      </dgm:t>
    </dgm:pt>
    <dgm:pt modelId="{847D40C1-0C7A-4441-92C3-0FCB39C77349}" type="sibTrans" cxnId="{EB779959-292C-4912-8CE7-B6B117F4315D}">
      <dgm:prSet/>
      <dgm:spPr/>
      <dgm:t>
        <a:bodyPr/>
        <a:lstStyle/>
        <a:p>
          <a:endParaRPr lang="uk-UA"/>
        </a:p>
      </dgm:t>
    </dgm:pt>
    <dgm:pt modelId="{08DC87E1-C1EC-4F93-B3D0-B7B619E86D29}" type="parTrans" cxnId="{EB779959-292C-4912-8CE7-B6B117F4315D}">
      <dgm:prSet/>
      <dgm:spPr/>
      <dgm:t>
        <a:bodyPr/>
        <a:lstStyle/>
        <a:p>
          <a:endParaRPr lang="uk-UA"/>
        </a:p>
      </dgm:t>
    </dgm:pt>
    <dgm:pt modelId="{4A5248BF-31B7-456A-9072-6DFE0C3957A9}" type="pres">
      <dgm:prSet presAssocID="{FD971EA4-3BFB-4567-8223-FDC527F2A3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81290C2-5BB3-4144-ADAD-EA0E4D22F6B8}" type="pres">
      <dgm:prSet presAssocID="{6CDF1FE2-BAC6-4C25-9072-C50D78329BA4}" presName="linNode" presStyleCnt="0"/>
      <dgm:spPr/>
    </dgm:pt>
    <dgm:pt modelId="{7E5E8C04-5547-4016-84B7-0C2BAB39B87C}" type="pres">
      <dgm:prSet presAssocID="{6CDF1FE2-BAC6-4C25-9072-C50D78329BA4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895F932-C777-4E24-BA62-B88ED05E557A}" type="pres">
      <dgm:prSet presAssocID="{6CDF1FE2-BAC6-4C25-9072-C50D78329BA4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16B720-440D-45A0-9E9A-613439098431}" type="pres">
      <dgm:prSet presAssocID="{6048975F-6345-44AC-B13A-896B12FD2A7F}" presName="sp" presStyleCnt="0"/>
      <dgm:spPr/>
    </dgm:pt>
    <dgm:pt modelId="{B28A5AB6-E74F-46BD-AF72-6AEE502598EF}" type="pres">
      <dgm:prSet presAssocID="{4E0FA906-FEE0-4D8A-B2C0-01537D0F0159}" presName="linNode" presStyleCnt="0"/>
      <dgm:spPr/>
    </dgm:pt>
    <dgm:pt modelId="{426B89D3-1B84-4346-B124-638427ABDF36}" type="pres">
      <dgm:prSet presAssocID="{4E0FA906-FEE0-4D8A-B2C0-01537D0F0159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8754F9-3955-4A0D-9D81-9FD0AF627B7D}" type="pres">
      <dgm:prSet presAssocID="{4E0FA906-FEE0-4D8A-B2C0-01537D0F0159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EA52BDF-5A3C-4F45-8B6C-DAA8F31DAC71}" type="presOf" srcId="{BE7937DB-C5A7-43CF-95B4-9794C1A112D9}" destId="{618754F9-3955-4A0D-9D81-9FD0AF627B7D}" srcOrd="0" destOrd="0" presId="urn:microsoft.com/office/officeart/2005/8/layout/vList5"/>
    <dgm:cxn modelId="{AC91B4BA-4062-4264-B658-CAF2505C97F7}" type="presOf" srcId="{4E0FA906-FEE0-4D8A-B2C0-01537D0F0159}" destId="{426B89D3-1B84-4346-B124-638427ABDF36}" srcOrd="0" destOrd="0" presId="urn:microsoft.com/office/officeart/2005/8/layout/vList5"/>
    <dgm:cxn modelId="{EB779959-292C-4912-8CE7-B6B117F4315D}" srcId="{FD971EA4-3BFB-4567-8223-FDC527F2A39E}" destId="{4E0FA906-FEE0-4D8A-B2C0-01537D0F0159}" srcOrd="1" destOrd="0" parTransId="{08DC87E1-C1EC-4F93-B3D0-B7B619E86D29}" sibTransId="{847D40C1-0C7A-4441-92C3-0FCB39C77349}"/>
    <dgm:cxn modelId="{D9A2B092-614A-4255-8E42-FF8BDFCFF746}" type="presOf" srcId="{6CDF1FE2-BAC6-4C25-9072-C50D78329BA4}" destId="{7E5E8C04-5547-4016-84B7-0C2BAB39B87C}" srcOrd="0" destOrd="0" presId="urn:microsoft.com/office/officeart/2005/8/layout/vList5"/>
    <dgm:cxn modelId="{5E9F08FE-B73D-470A-9F47-AC58739E5D54}" type="presOf" srcId="{FD971EA4-3BFB-4567-8223-FDC527F2A39E}" destId="{4A5248BF-31B7-456A-9072-6DFE0C3957A9}" srcOrd="0" destOrd="0" presId="urn:microsoft.com/office/officeart/2005/8/layout/vList5"/>
    <dgm:cxn modelId="{D2296A65-365B-4A5C-9EE4-A1C15530CCF3}" srcId="{6CDF1FE2-BAC6-4C25-9072-C50D78329BA4}" destId="{39A5672D-6707-49E3-858E-D2BC69B47278}" srcOrd="0" destOrd="0" parTransId="{18091EAF-2D8E-4A14-B94A-086FC82A8CA7}" sibTransId="{FACF5F56-15AD-4A56-AADC-C7880CCC2291}"/>
    <dgm:cxn modelId="{8B85B9C3-5EB2-4DE8-A3C9-88F41A9E2684}" srcId="{FD971EA4-3BFB-4567-8223-FDC527F2A39E}" destId="{6CDF1FE2-BAC6-4C25-9072-C50D78329BA4}" srcOrd="0" destOrd="0" parTransId="{4FFC0D6E-05D1-47DA-AA9E-2E72D895A603}" sibTransId="{6048975F-6345-44AC-B13A-896B12FD2A7F}"/>
    <dgm:cxn modelId="{295D75E7-563D-4E6C-BC49-A899765E21AD}" type="presOf" srcId="{7DBEC2E0-D2BE-46E3-874C-3B2809CA0D2E}" destId="{618754F9-3955-4A0D-9D81-9FD0AF627B7D}" srcOrd="0" destOrd="1" presId="urn:microsoft.com/office/officeart/2005/8/layout/vList5"/>
    <dgm:cxn modelId="{8A43DEB0-0B31-468C-9A6D-F4E06870775A}" type="presOf" srcId="{39A5672D-6707-49E3-858E-D2BC69B47278}" destId="{5895F932-C777-4E24-BA62-B88ED05E557A}" srcOrd="0" destOrd="0" presId="urn:microsoft.com/office/officeart/2005/8/layout/vList5"/>
    <dgm:cxn modelId="{4C3BD04E-C59D-4EEF-A7C1-0A6CE0E1B1C2}" srcId="{4E0FA906-FEE0-4D8A-B2C0-01537D0F0159}" destId="{BE7937DB-C5A7-43CF-95B4-9794C1A112D9}" srcOrd="0" destOrd="0" parTransId="{AA2EFC7D-5563-44C4-9E35-FDE88006437B}" sibTransId="{1C4B6F4C-F8C3-440B-B420-3A7E7927CC4F}"/>
    <dgm:cxn modelId="{C8B81CAD-A2CD-4D5A-BCB0-E613E34F98DF}" srcId="{4E0FA906-FEE0-4D8A-B2C0-01537D0F0159}" destId="{7DBEC2E0-D2BE-46E3-874C-3B2809CA0D2E}" srcOrd="1" destOrd="0" parTransId="{AB9FBE9A-6CFA-4CC3-A7F7-BBE19017D022}" sibTransId="{9D42B148-FD79-457A-BC2E-C91D6E354B7F}"/>
    <dgm:cxn modelId="{44333C03-0DA9-456A-9684-CA8097636E17}" type="presParOf" srcId="{4A5248BF-31B7-456A-9072-6DFE0C3957A9}" destId="{081290C2-5BB3-4144-ADAD-EA0E4D22F6B8}" srcOrd="0" destOrd="0" presId="urn:microsoft.com/office/officeart/2005/8/layout/vList5"/>
    <dgm:cxn modelId="{1570FB11-F3F7-430E-9930-75F8265DEA77}" type="presParOf" srcId="{081290C2-5BB3-4144-ADAD-EA0E4D22F6B8}" destId="{7E5E8C04-5547-4016-84B7-0C2BAB39B87C}" srcOrd="0" destOrd="0" presId="urn:microsoft.com/office/officeart/2005/8/layout/vList5"/>
    <dgm:cxn modelId="{8208ACE9-AACD-4E83-8A17-E22FF0E57821}" type="presParOf" srcId="{081290C2-5BB3-4144-ADAD-EA0E4D22F6B8}" destId="{5895F932-C777-4E24-BA62-B88ED05E557A}" srcOrd="1" destOrd="0" presId="urn:microsoft.com/office/officeart/2005/8/layout/vList5"/>
    <dgm:cxn modelId="{CED7FD18-19F2-408B-A924-99298C9B0071}" type="presParOf" srcId="{4A5248BF-31B7-456A-9072-6DFE0C3957A9}" destId="{EC16B720-440D-45A0-9E9A-613439098431}" srcOrd="1" destOrd="0" presId="urn:microsoft.com/office/officeart/2005/8/layout/vList5"/>
    <dgm:cxn modelId="{C20400C0-A294-42E5-8793-75A0E5810B00}" type="presParOf" srcId="{4A5248BF-31B7-456A-9072-6DFE0C3957A9}" destId="{B28A5AB6-E74F-46BD-AF72-6AEE502598EF}" srcOrd="2" destOrd="0" presId="urn:microsoft.com/office/officeart/2005/8/layout/vList5"/>
    <dgm:cxn modelId="{25FDF9C1-C269-4270-9492-8C976AA4F044}" type="presParOf" srcId="{B28A5AB6-E74F-46BD-AF72-6AEE502598EF}" destId="{426B89D3-1B84-4346-B124-638427ABDF36}" srcOrd="0" destOrd="0" presId="urn:microsoft.com/office/officeart/2005/8/layout/vList5"/>
    <dgm:cxn modelId="{70769F53-BCCF-4A5D-B167-EB5B131D9661}" type="presParOf" srcId="{B28A5AB6-E74F-46BD-AF72-6AEE502598EF}" destId="{618754F9-3955-4A0D-9D81-9FD0AF627B7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3176002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0" y="0"/>
            <a:ext cx="8762999" cy="5943599"/>
            <a:chOff x="0" y="0"/>
            <a:chExt cx="5519" cy="3743"/>
          </a:xfrm>
        </p:grpSpPr>
        <p:sp>
          <p:nvSpPr>
            <p:cNvPr id="19" name="Shape 19"/>
            <p:cNvSpPr/>
            <p:nvPr/>
          </p:nvSpPr>
          <p:spPr>
            <a:xfrm>
              <a:off x="0" y="0"/>
              <a:ext cx="1104" cy="30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0" name="Shape 20"/>
            <p:cNvGrpSpPr/>
            <p:nvPr/>
          </p:nvGrpSpPr>
          <p:grpSpPr>
            <a:xfrm>
              <a:off x="0" y="2207"/>
              <a:ext cx="5519" cy="1535"/>
              <a:chOff x="0" y="2207"/>
              <a:chExt cx="5519" cy="1535"/>
            </a:xfrm>
          </p:grpSpPr>
          <p:sp>
            <p:nvSpPr>
              <p:cNvPr id="21" name="Shape 21"/>
              <p:cNvSpPr/>
              <p:nvPr/>
            </p:nvSpPr>
            <p:spPr>
              <a:xfrm>
                <a:off x="623" y="2207"/>
                <a:ext cx="4895" cy="1535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653" y="2352"/>
                <a:ext cx="4818" cy="134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23" name="Shape 23"/>
              <p:cNvCxnSpPr/>
              <p:nvPr/>
            </p:nvCxnSpPr>
            <p:spPr>
              <a:xfrm>
                <a:off x="0" y="3071"/>
                <a:ext cx="623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" name="Shape 24"/>
            <p:cNvGrpSpPr/>
            <p:nvPr/>
          </p:nvGrpSpPr>
          <p:grpSpPr>
            <a:xfrm>
              <a:off x="400" y="335"/>
              <a:ext cx="5088" cy="191"/>
              <a:chOff x="400" y="335"/>
              <a:chExt cx="5088" cy="191"/>
            </a:xfrm>
          </p:grpSpPr>
          <p:sp>
            <p:nvSpPr>
              <p:cNvPr id="25" name="Shape 25"/>
              <p:cNvSpPr/>
              <p:nvPr/>
            </p:nvSpPr>
            <p:spPr>
              <a:xfrm>
                <a:off x="3952" y="335"/>
                <a:ext cx="1535" cy="191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26" name="Shape 26"/>
              <p:cNvCxnSpPr/>
              <p:nvPr/>
            </p:nvCxnSpPr>
            <p:spPr>
              <a:xfrm>
                <a:off x="400" y="432"/>
                <a:ext cx="5087" cy="0"/>
              </a:xfrm>
              <a:prstGeom prst="straightConnector1">
                <a:avLst/>
              </a:prstGeom>
              <a:noFill/>
              <a:ln w="444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2057400" y="1143000"/>
            <a:ext cx="6629400" cy="220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8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371600" y="3962400"/>
            <a:ext cx="6858000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61925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48272" algn="l" rtl="0">
              <a:spcBef>
                <a:spcPts val="460"/>
              </a:spcBef>
              <a:spcAft>
                <a:spcPts val="0"/>
              </a:spcAft>
              <a:buClr>
                <a:schemeClr val="folHlink"/>
              </a:buClr>
              <a:buSzPct val="5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912812" y="6251575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354387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2535237" y="-20637"/>
            <a:ext cx="4530724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828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9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61925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48272" algn="l" rtl="0">
              <a:spcBef>
                <a:spcPts val="460"/>
              </a:spcBef>
              <a:spcAft>
                <a:spcPts val="0"/>
              </a:spcAft>
              <a:buClr>
                <a:schemeClr val="folHlink"/>
              </a:buClr>
              <a:buSzPct val="5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 rot="5400000">
            <a:off x="4788694" y="2232818"/>
            <a:ext cx="5853111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 rot="5400000">
            <a:off x="826294" y="365918"/>
            <a:ext cx="5853111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828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9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61925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48272" algn="l" rtl="0">
              <a:spcBef>
                <a:spcPts val="460"/>
              </a:spcBef>
              <a:spcAft>
                <a:spcPts val="0"/>
              </a:spcAft>
              <a:buClr>
                <a:schemeClr val="folHlink"/>
              </a:buClr>
              <a:buSzPct val="5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7772400" cy="453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828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9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61925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48272" algn="l" rtl="0">
              <a:spcBef>
                <a:spcPts val="460"/>
              </a:spcBef>
              <a:spcAft>
                <a:spcPts val="0"/>
              </a:spcAft>
              <a:buClr>
                <a:schemeClr val="folHlink"/>
              </a:buClr>
              <a:buSzPct val="5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3809999" cy="453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828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9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587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876800" y="1600200"/>
            <a:ext cx="3809999" cy="453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828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9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587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574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ct val="900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90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65735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54999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574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ct val="900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90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65735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54999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0020" algn="l" rtl="0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ct val="90000"/>
              <a:buFont typeface="Noto Sans Symbols"/>
              <a:buChar char="■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2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4478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ct val="550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0" y="0"/>
            <a:ext cx="8686800" cy="4876799"/>
            <a:chOff x="0" y="0"/>
            <a:chExt cx="5472" cy="3071"/>
          </a:xfrm>
        </p:grpSpPr>
        <p:sp>
          <p:nvSpPr>
            <p:cNvPr id="7" name="Shape 7"/>
            <p:cNvSpPr/>
            <p:nvPr/>
          </p:nvSpPr>
          <p:spPr>
            <a:xfrm>
              <a:off x="0" y="0"/>
              <a:ext cx="383" cy="30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8" name="Shape 8"/>
            <p:cNvGrpSpPr/>
            <p:nvPr/>
          </p:nvGrpSpPr>
          <p:grpSpPr>
            <a:xfrm>
              <a:off x="240" y="893"/>
              <a:ext cx="5232" cy="114"/>
              <a:chOff x="240" y="893"/>
              <a:chExt cx="5232" cy="114"/>
            </a:xfrm>
          </p:grpSpPr>
          <p:sp>
            <p:nvSpPr>
              <p:cNvPr id="9" name="Shape 9"/>
              <p:cNvSpPr/>
              <p:nvPr/>
            </p:nvSpPr>
            <p:spPr>
              <a:xfrm>
                <a:off x="4320" y="893"/>
                <a:ext cx="1152" cy="114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10" name="Shape 10"/>
              <p:cNvCxnSpPr/>
              <p:nvPr/>
            </p:nvCxnSpPr>
            <p:spPr>
              <a:xfrm>
                <a:off x="240" y="940"/>
                <a:ext cx="5232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7772400" cy="453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8288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9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61925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48272" algn="l" rtl="0">
              <a:spcBef>
                <a:spcPts val="460"/>
              </a:spcBef>
              <a:spcAft>
                <a:spcPts val="0"/>
              </a:spcAft>
              <a:buClr>
                <a:schemeClr val="folHlink"/>
              </a:buClr>
              <a:buSzPct val="55000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uk-UA"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hape 16"/>
          <p:cNvCxnSpPr/>
          <p:nvPr/>
        </p:nvCxnSpPr>
        <p:spPr>
          <a:xfrm>
            <a:off x="0" y="4876800"/>
            <a:ext cx="609599" cy="0"/>
          </a:xfrm>
          <a:prstGeom prst="straightConnector1">
            <a:avLst/>
          </a:prstGeom>
          <a:noFill/>
          <a:ln w="444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dmission.lnu.edu.u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/>
        </p:nvSpPr>
        <p:spPr>
          <a:xfrm>
            <a:off x="1325782" y="3748761"/>
            <a:ext cx="7062642" cy="13112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000" b="1" i="1" dirty="0" smtClean="0">
                <a:solidFill>
                  <a:schemeClr val="accent6"/>
                </a:solidFill>
              </a:rPr>
              <a:t>Спеціалізація «Інформаційні технології в бізнесі»</a:t>
            </a:r>
            <a:endParaRPr lang="uk-UA" sz="4000" b="1" i="1" u="none" strike="noStrike" cap="none" dirty="0">
              <a:solidFill>
                <a:schemeClr val="accent6"/>
              </a:solidFill>
              <a:sym typeface="Arial"/>
            </a:endParaRPr>
          </a:p>
        </p:txBody>
      </p:sp>
      <p:sp>
        <p:nvSpPr>
          <p:cNvPr id="100" name="Shape 100"/>
          <p:cNvSpPr txBox="1"/>
          <p:nvPr/>
        </p:nvSpPr>
        <p:spPr>
          <a:xfrm>
            <a:off x="214282" y="142852"/>
            <a:ext cx="8786874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5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Львівський національний університет імені Івана Франка</a:t>
            </a:r>
          </a:p>
        </p:txBody>
      </p:sp>
      <p:sp>
        <p:nvSpPr>
          <p:cNvPr id="101" name="Shape 101"/>
          <p:cNvSpPr/>
          <p:nvPr/>
        </p:nvSpPr>
        <p:spPr>
          <a:xfrm>
            <a:off x="2285984" y="857232"/>
            <a:ext cx="6696744" cy="3837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300" b="1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Факультет управління фінансами та бізнесу</a:t>
            </a:r>
          </a:p>
        </p:txBody>
      </p:sp>
      <p:pic>
        <p:nvPicPr>
          <p:cNvPr id="102" name="Shape 102" descr="D:\FUF\WebDepartment\ek-kafedra-master\image\logof.jpg"/>
          <p:cNvPicPr preferRelativeResize="0"/>
          <p:nvPr/>
        </p:nvPicPr>
        <p:blipFill rotWithShape="1">
          <a:blip r:embed="rId3">
            <a:alphaModFix/>
          </a:blip>
          <a:srcRect l="17332" t="6716" r="19622" b="15180"/>
          <a:stretch/>
        </p:blipFill>
        <p:spPr>
          <a:xfrm>
            <a:off x="179660" y="812962"/>
            <a:ext cx="2736303" cy="271185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Прямокутник 1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>
                <a:solidFill>
                  <a:schemeClr val="tx1"/>
                </a:solidFill>
              </a:rPr>
              <a:t>Випускова кафедра − Кафедра економічної кібернетики</a:t>
            </a:r>
            <a:endParaRPr lang="uk-UA" sz="25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771800" y="1735921"/>
            <a:ext cx="6372200" cy="8640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900" b="1" dirty="0" smtClean="0">
                <a:solidFill>
                  <a:srgbClr val="12461C"/>
                </a:solidFill>
              </a:rPr>
              <a:t>Галузь знань: 05 «Соціальні та поведінкові науки»</a:t>
            </a:r>
          </a:p>
          <a:p>
            <a:pPr algn="ctr"/>
            <a:r>
              <a:rPr lang="uk-UA" sz="1900" b="1" dirty="0" smtClean="0">
                <a:solidFill>
                  <a:srgbClr val="12461C"/>
                </a:solidFill>
              </a:rPr>
              <a:t>Спеціальність: 051 «Економіка»</a:t>
            </a:r>
            <a:endParaRPr lang="uk-UA" sz="1900" b="1" dirty="0">
              <a:solidFill>
                <a:srgbClr val="12461C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771800" y="2823957"/>
            <a:ext cx="4824536" cy="5040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900" b="1" dirty="0" smtClean="0">
                <a:solidFill>
                  <a:srgbClr val="1208DE"/>
                </a:solidFill>
              </a:rPr>
              <a:t>Освітні ступені: бакалавр, магістр</a:t>
            </a:r>
            <a:endParaRPr lang="uk-UA" sz="1900" b="1" dirty="0">
              <a:solidFill>
                <a:srgbClr val="1208D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/>
        </p:nvSpPr>
        <p:spPr>
          <a:xfrm>
            <a:off x="1476375" y="404663"/>
            <a:ext cx="6357938" cy="738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0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Спосіб навчання...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755576" y="2060848"/>
            <a:ext cx="7848872" cy="17281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000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80 % навчальних занять </a:t>
            </a:r>
            <a:r>
              <a:rPr lang="uk-UA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проходять </a:t>
            </a:r>
            <a:br>
              <a:rPr lang="uk-UA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дев’яти комп’ютерних лабораторіях, </a:t>
            </a:r>
            <a:br>
              <a:rPr lang="uk-UA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можна використовувати власні ноутбуки</a:t>
            </a:r>
          </a:p>
        </p:txBody>
      </p:sp>
      <p:pic>
        <p:nvPicPr>
          <p:cNvPr id="164" name="Shape 164" descr="100_0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3729665"/>
            <a:ext cx="2806699" cy="210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P40200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4140" y="4437112"/>
            <a:ext cx="2808286" cy="210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 descr="D:\FUF\WebDepartment\ek-kafedra-master\image\logof.jpg"/>
          <p:cNvPicPr preferRelativeResize="0"/>
          <p:nvPr/>
        </p:nvPicPr>
        <p:blipFill rotWithShape="1">
          <a:blip r:embed="rId5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289" name="Picture 1" descr="F:\ФІНАНСОВА АКАДЕМІЯ\ФОТО\круглий стіл_ІТ_осінь 2013\DSC_005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6621" y="3731181"/>
            <a:ext cx="2808000" cy="210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008000"/>
                </a:solidFill>
              </a:rPr>
              <a:t>Практична підготовка</a:t>
            </a:r>
            <a:endParaRPr lang="uk-UA" b="1" dirty="0">
              <a:solidFill>
                <a:srgbClr val="008000"/>
              </a:solidFill>
            </a:endParaRPr>
          </a:p>
        </p:txBody>
      </p:sp>
      <p:pic>
        <p:nvPicPr>
          <p:cNvPr id="4" name="Shape 155" descr="D:\FUF\WebDepartment\ek-kafedra-master\image\logof.jpg"/>
          <p:cNvPicPr preferRelativeResize="0"/>
          <p:nvPr/>
        </p:nvPicPr>
        <p:blipFill rotWithShape="1">
          <a:blip r:embed="rId2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174774271"/>
              </p:ext>
            </p:extLst>
          </p:nvPr>
        </p:nvGraphicFramePr>
        <p:xfrm>
          <a:off x="928662" y="1643050"/>
          <a:ext cx="7008440" cy="1726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00034" y="3643314"/>
            <a:ext cx="7772400" cy="3087224"/>
          </a:xfrm>
        </p:spPr>
        <p:txBody>
          <a:bodyPr/>
          <a:lstStyle/>
          <a:p>
            <a:r>
              <a:rPr lang="uk-UA" sz="1800" dirty="0" smtClean="0"/>
              <a:t>ІТ-компанії;</a:t>
            </a:r>
          </a:p>
          <a:p>
            <a:r>
              <a:rPr lang="uk-UA" sz="1800" dirty="0" smtClean="0"/>
              <a:t>Фінансово-аналітичні відділи комерційних банків;</a:t>
            </a:r>
          </a:p>
          <a:p>
            <a:r>
              <a:rPr lang="uk-UA" sz="1800" dirty="0" smtClean="0"/>
              <a:t>Відділи інформаційних технологій Державних податкових інспекції;</a:t>
            </a:r>
          </a:p>
          <a:p>
            <a:r>
              <a:rPr lang="uk-UA" sz="1800" dirty="0" smtClean="0"/>
              <a:t>Відділи інформаційних технологій міських рад </a:t>
            </a:r>
            <a:r>
              <a:rPr lang="uk-UA" sz="1800" dirty="0" smtClean="0"/>
              <a:t>                                          та </a:t>
            </a:r>
            <a:r>
              <a:rPr lang="uk-UA" sz="1800" dirty="0" smtClean="0"/>
              <a:t>районних адміністрацій;</a:t>
            </a:r>
          </a:p>
          <a:p>
            <a:r>
              <a:rPr lang="uk-UA" sz="1800" dirty="0" smtClean="0"/>
              <a:t>Державні установи різних профілів;</a:t>
            </a:r>
          </a:p>
          <a:p>
            <a:r>
              <a:rPr lang="uk-UA" sz="1800" dirty="0" smtClean="0"/>
              <a:t>Страхові та інвестиційні компанії;</a:t>
            </a:r>
          </a:p>
          <a:p>
            <a:r>
              <a:rPr lang="uk-UA" sz="1800" dirty="0" smtClean="0"/>
              <a:t>Приватні підприємства.</a:t>
            </a:r>
          </a:p>
          <a:p>
            <a:endParaRPr lang="uk-UA" sz="1800" dirty="0" smtClean="0"/>
          </a:p>
          <a:p>
            <a:endParaRPr lang="uk-UA" sz="1800" dirty="0" smtClean="0"/>
          </a:p>
          <a:p>
            <a:endParaRPr lang="uk-UA" sz="1800" dirty="0" smtClean="0"/>
          </a:p>
          <a:p>
            <a:endParaRPr lang="uk-UA" sz="18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14546" y="3357562"/>
            <a:ext cx="4514856" cy="6508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Бази практик</a:t>
            </a:r>
            <a:endParaRPr kumimoji="0" lang="uk-UA" sz="27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4929198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93702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F:\УНІВЕРСИТЕТ\Сайт кафедри_ЛНУ\Екскурсія Soft Serve\завантаженн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053" y="1845112"/>
            <a:ext cx="3895083" cy="259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2"/>
            <a:ext cx="5745832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478B21"/>
                </a:solidFill>
              </a:rPr>
              <a:t>Екскурсії офісами </a:t>
            </a:r>
            <a:br>
              <a:rPr lang="uk-UA" dirty="0" smtClean="0">
                <a:solidFill>
                  <a:srgbClr val="478B21"/>
                </a:solidFill>
              </a:rPr>
            </a:br>
            <a:r>
              <a:rPr lang="uk-UA" dirty="0" smtClean="0">
                <a:solidFill>
                  <a:srgbClr val="478B21"/>
                </a:solidFill>
              </a:rPr>
              <a:t>ІТ-компаній</a:t>
            </a:r>
            <a:endParaRPr lang="uk-UA" dirty="0">
              <a:solidFill>
                <a:srgbClr val="478B21"/>
              </a:solidFill>
            </a:endParaRPr>
          </a:p>
        </p:txBody>
      </p:sp>
      <p:pic>
        <p:nvPicPr>
          <p:cNvPr id="4" name="Shape 167" descr="D:\FUF\WebDepartment\ek-kafedra-master\image\logof.jpg"/>
          <p:cNvPicPr preferRelativeResize="0"/>
          <p:nvPr/>
        </p:nvPicPr>
        <p:blipFill rotWithShape="1">
          <a:blip r:embed="rId3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962" name="Picture 2" descr="F:\УНІВЕРСИТЕТ\Сайт кафедри_ЛНУ\Екскурсія Soft Serve\_DSC13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0" y="4221088"/>
            <a:ext cx="3850463" cy="2592000"/>
          </a:xfrm>
          <a:prstGeom prst="rect">
            <a:avLst/>
          </a:prstGeom>
          <a:noFill/>
        </p:spPr>
      </p:pic>
      <p:sp>
        <p:nvSpPr>
          <p:cNvPr id="40966" name="AutoShape 6" descr="DSC_576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r="25163"/>
          <a:stretch>
            <a:fillRect/>
          </a:stretch>
        </p:blipFill>
        <p:spPr bwMode="auto">
          <a:xfrm>
            <a:off x="4139952" y="4005064"/>
            <a:ext cx="3951175" cy="251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F:\УНІВЕРСИТЕТ\Сайт кафедри_ЛНУ\Екскурсія Soft Serve\_DSC1376.JPG"/>
          <p:cNvPicPr>
            <a:picLocks noChangeAspect="1" noChangeArrowheads="1"/>
          </p:cNvPicPr>
          <p:nvPr/>
        </p:nvPicPr>
        <p:blipFill>
          <a:blip r:embed="rId6"/>
          <a:srcRect t="3622"/>
          <a:stretch>
            <a:fillRect/>
          </a:stretch>
        </p:blipFill>
        <p:spPr bwMode="auto">
          <a:xfrm>
            <a:off x="6156464" y="476672"/>
            <a:ext cx="2592000" cy="38865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6309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0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Випускники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741506" y="1723449"/>
            <a:ext cx="7777162" cy="45858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Кращі випускники кафедри та студенти </a:t>
            </a:r>
            <a:r>
              <a:rPr lang="uk-UA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старших </a:t>
            </a:r>
            <a:r>
              <a:rPr lang="uk-UA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курсів працюють в IT компаніях, серед них: </a:t>
            </a:r>
            <a:endParaRPr lang="uk-UA" sz="1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uk-UA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None/>
            </a:pPr>
            <a:endParaRPr sz="14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Навроцький Андрій, Винницький Назар, </a:t>
            </a:r>
            <a:r>
              <a:rPr lang="uk-UA" sz="1400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Лапшин</a:t>
            </a:r>
            <a:r>
              <a:rPr lang="uk-UA" sz="14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Ігор, Микола </a:t>
            </a:r>
            <a:r>
              <a:rPr lang="uk-UA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Курус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uk-UA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Паславський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Тарас, </a:t>
            </a:r>
            <a:r>
              <a:rPr lang="uk-UA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Дякович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4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Мар’яна, Романов Ігор</a:t>
            </a:r>
            <a:r>
              <a:rPr lang="uk-UA" i="1" dirty="0" smtClean="0">
                <a:solidFill>
                  <a:schemeClr val="dk1"/>
                </a:solidFill>
              </a:rPr>
              <a:t>, </a:t>
            </a:r>
            <a:r>
              <a:rPr lang="uk-UA" i="1" dirty="0" err="1" smtClean="0">
                <a:solidFill>
                  <a:schemeClr val="dk1"/>
                </a:solidFill>
              </a:rPr>
              <a:t>Гальчишак</a:t>
            </a:r>
            <a:r>
              <a:rPr lang="uk-UA" i="1" dirty="0" smtClean="0">
                <a:solidFill>
                  <a:schemeClr val="dk1"/>
                </a:solidFill>
              </a:rPr>
              <a:t> </a:t>
            </a:r>
            <a:r>
              <a:rPr lang="uk-UA" i="1" dirty="0" smtClean="0">
                <a:solidFill>
                  <a:schemeClr val="dk1"/>
                </a:solidFill>
              </a:rPr>
              <a:t>Ростислав, </a:t>
            </a:r>
            <a:r>
              <a:rPr lang="uk-UA" i="1" dirty="0" err="1" smtClean="0">
                <a:solidFill>
                  <a:schemeClr val="dk1"/>
                </a:solidFill>
              </a:rPr>
              <a:t>Мартиник</a:t>
            </a:r>
            <a:r>
              <a:rPr lang="uk-UA" i="1" dirty="0" smtClean="0">
                <a:solidFill>
                  <a:schemeClr val="dk1"/>
                </a:solidFill>
              </a:rPr>
              <a:t> Богдан</a:t>
            </a:r>
            <a:endParaRPr lang="uk-UA" sz="1400" i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endParaRPr lang="uk-UA" sz="14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SzPct val="25000"/>
              <a:buNone/>
            </a:pPr>
            <a:r>
              <a:rPr lang="uk-UA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r>
              <a:rPr lang="uk-UA" sz="1400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Терета</a:t>
            </a:r>
            <a:r>
              <a:rPr lang="uk-UA" sz="14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Богдан, </a:t>
            </a:r>
            <a:r>
              <a:rPr lang="uk-UA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Найчук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Дмитро, </a:t>
            </a:r>
            <a:r>
              <a:rPr lang="uk-UA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Пилат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Тетяна, </a:t>
            </a:r>
            <a:r>
              <a:rPr lang="uk-UA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Кінаш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Олена, </a:t>
            </a:r>
            <a:r>
              <a:rPr lang="uk-UA" sz="14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Козак Андріана</a:t>
            </a:r>
          </a:p>
          <a:p>
            <a:pPr marL="0" marR="0" lvl="0" indent="0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r>
              <a:rPr lang="uk-UA" sz="14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Андрій </a:t>
            </a:r>
            <a:r>
              <a:rPr lang="uk-UA" sz="1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Гаргай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uk-UA" sz="1400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Кунинець</a:t>
            </a:r>
            <a:r>
              <a:rPr lang="uk-UA" sz="14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Володимир, Янів </a:t>
            </a:r>
            <a:r>
              <a:rPr lang="uk-UA" sz="14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Марта</a:t>
            </a:r>
            <a:endParaRPr lang="uk-UA" sz="14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SzPct val="25000"/>
              <a:buNone/>
            </a:pPr>
            <a:r>
              <a:rPr lang="uk-UA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SzPct val="25000"/>
              <a:buNone/>
            </a:pPr>
            <a:endParaRPr lang="uk-UA" sz="1200" i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700"/>
              </a:spcBef>
              <a:buSzPct val="25000"/>
            </a:pPr>
            <a:r>
              <a:rPr lang="uk-UA" sz="14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uk-UA" sz="1400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Заторський</a:t>
            </a:r>
            <a:r>
              <a:rPr lang="uk-UA" i="1" dirty="0" smtClean="0">
                <a:solidFill>
                  <a:schemeClr val="dk1"/>
                </a:solidFill>
              </a:rPr>
              <a:t> Данило              Пиріг </a:t>
            </a:r>
            <a:r>
              <a:rPr lang="uk-UA" i="1" dirty="0">
                <a:solidFill>
                  <a:schemeClr val="dk1"/>
                </a:solidFill>
              </a:rPr>
              <a:t>Богуслава        </a:t>
            </a:r>
            <a:r>
              <a:rPr lang="uk-UA" i="1" dirty="0" smtClean="0">
                <a:solidFill>
                  <a:schemeClr val="dk1"/>
                </a:solidFill>
              </a:rPr>
              <a:t>           </a:t>
            </a:r>
            <a:r>
              <a:rPr lang="uk-UA" i="1" dirty="0" err="1" smtClean="0">
                <a:solidFill>
                  <a:schemeClr val="dk1"/>
                </a:solidFill>
              </a:rPr>
              <a:t>Ковальовська</a:t>
            </a:r>
            <a:r>
              <a:rPr lang="uk-UA" i="1" dirty="0" smtClean="0">
                <a:solidFill>
                  <a:schemeClr val="dk1"/>
                </a:solidFill>
              </a:rPr>
              <a:t> Ірина,</a:t>
            </a:r>
            <a:endParaRPr lang="uk-UA" sz="14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800"/>
              </a:spcBef>
              <a:spcAft>
                <a:spcPts val="0"/>
              </a:spcAft>
              <a:buSzPct val="25000"/>
              <a:buNone/>
            </a:pPr>
            <a:r>
              <a:rPr lang="uk-UA" sz="16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uk-UA" sz="1600" b="1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</a:t>
            </a:r>
            <a:r>
              <a:rPr lang="uk-UA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Христина Поліщук               </a:t>
            </a:r>
            <a:r>
              <a:rPr lang="uk-UA" sz="1400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Конончук</a:t>
            </a:r>
            <a:r>
              <a:rPr lang="uk-UA" sz="14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Сергій</a:t>
            </a: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uk-UA" sz="14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>
              <a:spcBef>
                <a:spcPts val="800"/>
              </a:spcBef>
              <a:buSzPct val="25000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uk-UA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74" name="Shape 174" descr="D:\FUF\WebDepartment\ek-kafedra-master\image\logof.jpg"/>
          <p:cNvPicPr preferRelativeResize="0"/>
          <p:nvPr/>
        </p:nvPicPr>
        <p:blipFill rotWithShape="1">
          <a:blip r:embed="rId3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5" name="Shape 175" descr="http://leoquest.com/wp-content/uploads/2015/07/softserve.png"/>
          <p:cNvPicPr preferRelativeResize="0"/>
          <p:nvPr/>
        </p:nvPicPr>
        <p:blipFill rotWithShape="1">
          <a:blip r:embed="rId4">
            <a:alphaModFix/>
          </a:blip>
          <a:srcRect t="19718" b="13380"/>
          <a:stretch/>
        </p:blipFill>
        <p:spPr>
          <a:xfrm>
            <a:off x="3635896" y="2348880"/>
            <a:ext cx="1885950" cy="7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 descr="https://ukraine.itweekend.ua/wp-content/uploads/2015/07/N-iX.png"/>
          <p:cNvSpPr/>
          <p:nvPr/>
        </p:nvSpPr>
        <p:spPr>
          <a:xfrm>
            <a:off x="63500" y="-136525"/>
            <a:ext cx="3047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Shape 177" descr="https://ukraine.itweekend.ua/wp-content/uploads/2015/07/N-i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6843" y="4905777"/>
            <a:ext cx="864095" cy="3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 descr="\\EK-RIGTH\Post\1\logo2_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431" y="4881349"/>
            <a:ext cx="1262651" cy="33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t="19957" b="19957"/>
          <a:stretch/>
        </p:blipFill>
        <p:spPr>
          <a:xfrm>
            <a:off x="2071670" y="3429000"/>
            <a:ext cx="1199162" cy="685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448" y="4851669"/>
            <a:ext cx="1428219" cy="4168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54" y="3571876"/>
            <a:ext cx="1071564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819969" y="5013176"/>
            <a:ext cx="7648077" cy="1152128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94946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956370" y="1700808"/>
            <a:ext cx="7648077" cy="65736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94946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619671" y="277812"/>
            <a:ext cx="7067127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0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Умови вступу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956370" y="1700808"/>
            <a:ext cx="252027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Форми навчання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1208398" y="1988840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денна </a:t>
            </a:r>
          </a:p>
        </p:txBody>
      </p:sp>
      <p:grpSp>
        <p:nvGrpSpPr>
          <p:cNvPr id="191" name="Shape 191"/>
          <p:cNvGrpSpPr/>
          <p:nvPr/>
        </p:nvGrpSpPr>
        <p:grpSpPr>
          <a:xfrm>
            <a:off x="5292080" y="1700808"/>
            <a:ext cx="2664295" cy="649817"/>
            <a:chOff x="5292080" y="1700808"/>
            <a:chExt cx="2664295" cy="649817"/>
          </a:xfrm>
        </p:grpSpPr>
        <p:sp>
          <p:nvSpPr>
            <p:cNvPr id="192" name="Shape 192"/>
            <p:cNvSpPr txBox="1"/>
            <p:nvPr/>
          </p:nvSpPr>
          <p:spPr>
            <a:xfrm>
              <a:off x="5364087" y="1700808"/>
              <a:ext cx="25202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uk-UA" sz="1800" b="1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Освітні </a:t>
              </a:r>
              <a:r>
                <a:rPr lang="uk-UA" sz="1800" b="1" dirty="0" smtClean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ступені</a:t>
              </a:r>
              <a:endParaRPr lang="uk-UA" sz="18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5292080" y="1981293"/>
              <a:ext cx="2664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uk-UA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бакалавр та магістр</a:t>
              </a:r>
            </a:p>
          </p:txBody>
        </p:sp>
      </p:grpSp>
      <p:sp>
        <p:nvSpPr>
          <p:cNvPr id="194" name="Shape 194"/>
          <p:cNvSpPr txBox="1"/>
          <p:nvPr/>
        </p:nvSpPr>
        <p:spPr>
          <a:xfrm>
            <a:off x="3059832" y="2564903"/>
            <a:ext cx="252027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Перелік документів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971600" y="2852935"/>
            <a:ext cx="7344815" cy="1815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документи державного зразка про повну загальну середню освіту (документ про здобутий освітньо-кваліфікаційний рівень), додаток до нього з оцінками;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фотокарток розміром 3х4 см;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конверти з марками;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паспорт (та ксерокопію 1, 2 та 11 сторінок);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копію ідентифікаційного коду;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посвідчення про приписку до призовної дільниці (військовий квиток);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документи, що дають право на пільги.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1409550" y="5013176"/>
            <a:ext cx="252027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Сертифікати ЗНО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1154788" y="5382507"/>
            <a:ext cx="3029805" cy="738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математика;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українська мова та література;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географія або іноземна мова.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4712207" y="5013176"/>
            <a:ext cx="353600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Адреса приймальної комісії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4572000" y="5382507"/>
            <a:ext cx="3816422" cy="738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79000,  м. Львів, </a:t>
            </a:r>
            <a:br>
              <a:rPr lang="uk-UA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вул. Січових Стрільців, 14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http://admission.lnu.edu.ua</a:t>
            </a:r>
          </a:p>
        </p:txBody>
      </p:sp>
      <p:pic>
        <p:nvPicPr>
          <p:cNvPr id="200" name="Shape 200" descr="D:\FUF\WebDepartment\ek-kafedra-master\image\logof.jpg"/>
          <p:cNvPicPr preferRelativeResize="0"/>
          <p:nvPr/>
        </p:nvPicPr>
        <p:blipFill rotWithShape="1">
          <a:blip r:embed="rId4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14400" y="501192"/>
            <a:ext cx="7906072" cy="5520096"/>
          </a:xfrm>
        </p:spPr>
        <p:txBody>
          <a:bodyPr/>
          <a:lstStyle/>
          <a:p>
            <a:pPr indent="0" algn="ctr">
              <a:buNone/>
            </a:pPr>
            <a:r>
              <a:rPr lang="uk-UA" dirty="0" smtClean="0"/>
              <a:t>Бажаєте отримати якісну освіту, що дозволить вам бути конкурентоспроможним на динамічному ринку праці в сучасному суспільстві?</a:t>
            </a:r>
          </a:p>
          <a:p>
            <a:pPr indent="0" algn="ctr">
              <a:buNone/>
            </a:pPr>
            <a:endParaRPr lang="uk-UA" dirty="0" smtClean="0"/>
          </a:p>
          <a:p>
            <a:pPr indent="0" algn="ctr">
              <a:buNone/>
            </a:pPr>
            <a:r>
              <a:rPr lang="uk-UA" dirty="0" smtClean="0"/>
              <a:t> Цікавитесь як функціонує ІТ-бізнес та як його організувати, а також інформаційними технологіями та програмуванням?</a:t>
            </a:r>
          </a:p>
          <a:p>
            <a:pPr indent="0" algn="ctr">
              <a:buNone/>
            </a:pPr>
            <a:endParaRPr lang="uk-UA" dirty="0" smtClean="0"/>
          </a:p>
          <a:p>
            <a:pPr indent="0" algn="ctr">
              <a:buNone/>
            </a:pPr>
            <a:r>
              <a:rPr lang="uk-UA" b="1" dirty="0" smtClean="0"/>
              <a:t>Обирайте спеціалізацію − </a:t>
            </a:r>
          </a:p>
          <a:p>
            <a:pPr marL="88900" indent="0" algn="ctr">
              <a:buNone/>
            </a:pPr>
            <a:r>
              <a:rPr lang="uk-UA" dirty="0" smtClean="0">
                <a:solidFill>
                  <a:srgbClr val="478B21"/>
                </a:solidFill>
              </a:rPr>
              <a:t>“</a:t>
            </a:r>
            <a:r>
              <a:rPr lang="uk-UA" sz="200" dirty="0" smtClean="0">
                <a:solidFill>
                  <a:srgbClr val="478B21"/>
                </a:solidFill>
              </a:rPr>
              <a:t> </a:t>
            </a:r>
            <a:r>
              <a:rPr lang="uk-UA" sz="3400" b="1" dirty="0" smtClean="0">
                <a:solidFill>
                  <a:srgbClr val="478B21"/>
                </a:solidFill>
              </a:rPr>
              <a:t>Інформаційні технології в бізнесі</a:t>
            </a:r>
            <a:r>
              <a:rPr lang="uk-UA" sz="200" b="1" dirty="0" smtClean="0">
                <a:solidFill>
                  <a:srgbClr val="478B21"/>
                </a:solidFill>
              </a:rPr>
              <a:t> </a:t>
            </a:r>
            <a:r>
              <a:rPr lang="uk-UA" dirty="0" smtClean="0">
                <a:solidFill>
                  <a:srgbClr val="478B21"/>
                </a:solidFill>
              </a:rPr>
              <a:t>”</a:t>
            </a:r>
          </a:p>
          <a:p>
            <a:pPr indent="0" algn="ctr">
              <a:buNone/>
            </a:pPr>
            <a:endParaRPr lang="uk-UA" dirty="0" smtClean="0"/>
          </a:p>
        </p:txBody>
      </p:sp>
      <p:pic>
        <p:nvPicPr>
          <p:cNvPr id="4" name="Shape 109" descr="D:\FUF\WebDepartment\ek-kafedra-master\image\logof.jpg"/>
          <p:cNvPicPr preferRelativeResize="0"/>
          <p:nvPr/>
        </p:nvPicPr>
        <p:blipFill rotWithShape="1">
          <a:blip r:embed="rId2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400" b="0" i="0" u="none" strike="noStrike" cap="none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КОНТАКТИ</a:t>
            </a:r>
            <a:endParaRPr lang="uk-UA" sz="4400" b="0" i="0" u="none" strike="noStrike" cap="none" dirty="0">
              <a:solidFill>
                <a:srgbClr val="006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755576" y="1412776"/>
            <a:ext cx="7920880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79005, м</a:t>
            </a:r>
            <a:r>
              <a:rPr lang="uk-UA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Львів</a:t>
            </a:r>
            <a:r>
              <a:rPr lang="uk-UA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вул</a:t>
            </a:r>
            <a:r>
              <a:rPr lang="uk-UA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Коперника</a:t>
            </a:r>
            <a:r>
              <a:rPr lang="uk-UA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uk-UA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uk-UA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кім</a:t>
            </a:r>
            <a:r>
              <a:rPr lang="uk-UA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uk-UA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508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uk-UA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1259631" y="2309354"/>
            <a:ext cx="6551613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ЛНУ імені Івана Франка, факультет управління фінансами та бізнесу, кафедра економічної кібернетики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тел. (032) </a:t>
            </a:r>
            <a:r>
              <a:rPr lang="uk-UA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235-86-54</a:t>
            </a:r>
            <a:endParaRPr lang="uk-UA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4860032" y="3296893"/>
            <a:ext cx="3456384" cy="7200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E-</a:t>
            </a:r>
            <a:r>
              <a:rPr lang="uk-UA" sz="1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mail</a:t>
            </a:r>
            <a:r>
              <a:rPr lang="uk-UA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uk-UA" sz="18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kafekkib@gmail.com</a:t>
            </a:r>
            <a:endParaRPr lang="en-US" sz="1800" b="1" dirty="0" smtClea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dirty="0" smtClean="0">
                <a:solidFill>
                  <a:schemeClr val="dk1"/>
                </a:solidFill>
              </a:rPr>
              <a:t>Skype: </a:t>
            </a:r>
            <a:r>
              <a:rPr lang="en-US" sz="1800" b="1" dirty="0" smtClean="0">
                <a:solidFill>
                  <a:srgbClr val="008080"/>
                </a:solidFill>
              </a:rPr>
              <a:t>ibshevchuk </a:t>
            </a:r>
            <a:endParaRPr lang="uk-UA" sz="18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Shape 209" descr="D:\FUF\WebDepartment\ek-kafedra-master\image\logof.jpg"/>
          <p:cNvPicPr preferRelativeResize="0"/>
          <p:nvPr/>
        </p:nvPicPr>
        <p:blipFill rotWithShape="1">
          <a:blip r:embed="rId3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Shape 208"/>
          <p:cNvSpPr/>
          <p:nvPr/>
        </p:nvSpPr>
        <p:spPr>
          <a:xfrm>
            <a:off x="428596" y="4413562"/>
            <a:ext cx="8280920" cy="24444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uk-UA" sz="1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Сайт факультету</a:t>
            </a:r>
            <a:r>
              <a:rPr lang="uk-UA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l-PL" sz="1800" dirty="0" smtClean="0">
                <a:solidFill>
                  <a:srgbClr val="1208DE"/>
                </a:solidFill>
              </a:rPr>
              <a:t>http://financial.lnu.edu.ua/</a:t>
            </a:r>
            <a:endParaRPr lang="uk-UA" sz="1800" dirty="0" smtClean="0">
              <a:solidFill>
                <a:srgbClr val="1208DE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ct val="25000"/>
            </a:pPr>
            <a:r>
              <a:rPr lang="uk-UA" sz="1800" b="1" dirty="0" smtClean="0">
                <a:solidFill>
                  <a:schemeClr val="dk1"/>
                </a:solidFill>
              </a:rPr>
              <a:t>Сайт кафедри</a:t>
            </a:r>
            <a:r>
              <a:rPr lang="uk-UA" sz="1800" dirty="0" smtClean="0">
                <a:solidFill>
                  <a:schemeClr val="dk1"/>
                </a:solidFill>
              </a:rPr>
              <a:t>: </a:t>
            </a:r>
            <a:r>
              <a:rPr lang="pl-PL" sz="1800" dirty="0" smtClean="0">
                <a:solidFill>
                  <a:srgbClr val="1208DE"/>
                </a:solidFill>
              </a:rPr>
              <a:t>http://financial.lnu.edu.ua/department/kafedra-ekonomichnoji-kibernetyky</a:t>
            </a:r>
            <a:endParaRPr lang="uk-UA" sz="1800" dirty="0" smtClean="0">
              <a:solidFill>
                <a:srgbClr val="1208DE"/>
              </a:solidFill>
            </a:endParaRPr>
          </a:p>
          <a:p>
            <a:pPr algn="ctr">
              <a:buSzPct val="25000"/>
            </a:pPr>
            <a:endParaRPr lang="en-US" sz="1800" dirty="0" smtClean="0">
              <a:solidFill>
                <a:schemeClr val="dk1"/>
              </a:solidFill>
            </a:endParaRPr>
          </a:p>
          <a:p>
            <a:pPr algn="ctr">
              <a:buSzPct val="25000"/>
            </a:pPr>
            <a:r>
              <a:rPr lang="uk-UA" sz="1800" b="1" dirty="0" smtClean="0">
                <a:solidFill>
                  <a:schemeClr val="dk1"/>
                </a:solidFill>
              </a:rPr>
              <a:t>Промо-сайт кафедри</a:t>
            </a:r>
            <a:r>
              <a:rPr lang="uk-UA" sz="1800" dirty="0" smtClean="0">
                <a:solidFill>
                  <a:schemeClr val="dk1"/>
                </a:solidFill>
              </a:rPr>
              <a:t>: </a:t>
            </a:r>
            <a:r>
              <a:rPr lang="pl-PL" sz="1800" dirty="0" smtClean="0">
                <a:solidFill>
                  <a:srgbClr val="1208DE"/>
                </a:solidFill>
              </a:rPr>
              <a:t>http://www.it-osvita-lnu.org.ua/</a:t>
            </a:r>
            <a:endParaRPr lang="uk-UA" sz="1800" dirty="0" smtClean="0">
              <a:solidFill>
                <a:srgbClr val="1208DE"/>
              </a:solidFill>
            </a:endParaRPr>
          </a:p>
          <a:p>
            <a:pPr lvl="0" algn="ctr">
              <a:buSzPct val="25000"/>
            </a:pPr>
            <a:endParaRPr lang="en-US" sz="1800" dirty="0" smtClean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ct val="25000"/>
            </a:pPr>
            <a:r>
              <a:rPr lang="uk-UA" sz="1800" b="1" dirty="0" smtClean="0">
                <a:solidFill>
                  <a:schemeClr val="tx1"/>
                </a:solidFill>
              </a:rPr>
              <a:t>Профіль у </a:t>
            </a:r>
            <a:r>
              <a:rPr lang="en-US" sz="1800" b="1" dirty="0" smtClean="0">
                <a:solidFill>
                  <a:schemeClr val="tx1"/>
                </a:solidFill>
              </a:rPr>
              <a:t>Facebook</a:t>
            </a:r>
            <a:r>
              <a:rPr lang="ru-RU" sz="1800" b="1" dirty="0" smtClean="0">
                <a:solidFill>
                  <a:schemeClr val="tx1"/>
                </a:solidFill>
              </a:rPr>
              <a:t>: </a:t>
            </a:r>
            <a:r>
              <a:rPr lang="ru-RU" sz="1800" dirty="0">
                <a:solidFill>
                  <a:srgbClr val="1208DE"/>
                </a:solidFill>
              </a:rPr>
              <a:t>Кафедра </a:t>
            </a:r>
            <a:r>
              <a:rPr lang="ru-RU" sz="1800" dirty="0" err="1">
                <a:solidFill>
                  <a:srgbClr val="1208DE"/>
                </a:solidFill>
              </a:rPr>
              <a:t>економічної</a:t>
            </a:r>
            <a:r>
              <a:rPr lang="ru-RU" sz="1800" dirty="0">
                <a:solidFill>
                  <a:srgbClr val="1208DE"/>
                </a:solidFill>
              </a:rPr>
              <a:t> </a:t>
            </a:r>
            <a:r>
              <a:rPr lang="ru-RU" sz="1800" dirty="0" err="1">
                <a:solidFill>
                  <a:srgbClr val="1208DE"/>
                </a:solidFill>
              </a:rPr>
              <a:t>кібернетики</a:t>
            </a:r>
            <a:r>
              <a:rPr lang="ru-RU" sz="1800" dirty="0">
                <a:solidFill>
                  <a:srgbClr val="1208DE"/>
                </a:solidFill>
              </a:rPr>
              <a:t> ФУФБ ЛНУ </a:t>
            </a:r>
            <a:r>
              <a:rPr lang="ru-RU" sz="1800" dirty="0" err="1">
                <a:solidFill>
                  <a:srgbClr val="1208DE"/>
                </a:solidFill>
              </a:rPr>
              <a:t>ім</a:t>
            </a:r>
            <a:r>
              <a:rPr lang="ru-RU" sz="1800" dirty="0">
                <a:solidFill>
                  <a:srgbClr val="1208DE"/>
                </a:solidFill>
              </a:rPr>
              <a:t>. </a:t>
            </a:r>
            <a:r>
              <a:rPr lang="ru-RU" sz="1800" dirty="0" err="1">
                <a:solidFill>
                  <a:srgbClr val="1208DE"/>
                </a:solidFill>
              </a:rPr>
              <a:t>Івана</a:t>
            </a:r>
            <a:r>
              <a:rPr lang="ru-RU" sz="1800" dirty="0">
                <a:solidFill>
                  <a:srgbClr val="1208DE"/>
                </a:solidFill>
              </a:rPr>
              <a:t> Франка</a:t>
            </a:r>
            <a:endParaRPr lang="uk-UA" sz="1800" dirty="0">
              <a:solidFill>
                <a:srgbClr val="1208DE"/>
              </a:solidFill>
              <a:sym typeface="Arial"/>
            </a:endParaRPr>
          </a:p>
        </p:txBody>
      </p:sp>
      <p:sp>
        <p:nvSpPr>
          <p:cNvPr id="8" name="Shape 208"/>
          <p:cNvSpPr/>
          <p:nvPr/>
        </p:nvSpPr>
        <p:spPr>
          <a:xfrm>
            <a:off x="1403648" y="3284984"/>
            <a:ext cx="3456384" cy="1008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uk-UA" sz="1800" b="1" dirty="0" smtClean="0">
                <a:solidFill>
                  <a:schemeClr val="dk1"/>
                </a:solidFill>
              </a:rPr>
              <a:t>моб. тел. </a:t>
            </a:r>
            <a:r>
              <a:rPr lang="uk-UA" sz="1800" b="1" dirty="0" smtClean="0">
                <a:solidFill>
                  <a:srgbClr val="007370"/>
                </a:solidFill>
              </a:rPr>
              <a:t>(067) </a:t>
            </a:r>
            <a:r>
              <a:rPr lang="en-US" sz="1800" b="1" dirty="0" smtClean="0">
                <a:solidFill>
                  <a:srgbClr val="007370"/>
                </a:solidFill>
              </a:rPr>
              <a:t>77-39-777</a:t>
            </a:r>
            <a:r>
              <a:rPr lang="uk-UA" sz="1800" b="1" dirty="0" smtClean="0">
                <a:solidFill>
                  <a:srgbClr val="007370"/>
                </a:solidFill>
              </a:rPr>
              <a:t> </a:t>
            </a:r>
            <a:r>
              <a:rPr lang="uk-UA" sz="1800" dirty="0" smtClean="0">
                <a:solidFill>
                  <a:schemeClr val="dk1"/>
                </a:solidFill>
              </a:rPr>
              <a:t> Шевчук Ірина Богданівна, </a:t>
            </a:r>
            <a:endParaRPr lang="en-US" sz="1800" dirty="0" smtClean="0">
              <a:solidFill>
                <a:schemeClr val="dk1"/>
              </a:solidFill>
            </a:endParaRPr>
          </a:p>
          <a:p>
            <a:pPr lvl="0">
              <a:buSzPct val="25000"/>
            </a:pPr>
            <a:r>
              <a:rPr lang="uk-UA" sz="1800" dirty="0" smtClean="0">
                <a:solidFill>
                  <a:schemeClr val="dk1"/>
                </a:solidFill>
              </a:rPr>
              <a:t>в.о. завідувача кафедри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dirty="0" smtClean="0">
                <a:solidFill>
                  <a:srgbClr val="008080"/>
                </a:solidFill>
              </a:rPr>
              <a:t> </a:t>
            </a:r>
            <a:endParaRPr lang="uk-UA" sz="1800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149080"/>
            <a:ext cx="1790476" cy="25523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0" y="150002"/>
            <a:ext cx="7623125" cy="1143000"/>
          </a:xfrm>
        </p:spPr>
        <p:txBody>
          <a:bodyPr/>
          <a:lstStyle/>
          <a:p>
            <a:pPr algn="ctr"/>
            <a:r>
              <a:rPr lang="uk-UA" sz="2400" b="1" cap="all" dirty="0" smtClean="0"/>
              <a:t>ПЕРЕВАГОЮ </a:t>
            </a:r>
            <a:r>
              <a:rPr lang="uk-UA" sz="2400" b="1" dirty="0" smtClean="0"/>
              <a:t>ВИБОРУ СПЕЦІАЛІЗАЦІЇ 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є  </a:t>
            </a:r>
            <a:r>
              <a:rPr lang="uk-UA" sz="2400" dirty="0"/>
              <a:t>поєднання знань </a:t>
            </a:r>
            <a:r>
              <a:rPr lang="uk-UA" sz="2400" dirty="0" smtClean="0"/>
              <a:t>зі </a:t>
            </a:r>
            <a:r>
              <a:rPr lang="uk-UA" sz="2400" dirty="0"/>
              <a:t>сфери ІТ технологій та економічних знань щодо організації та ведення бізнесу</a:t>
            </a:r>
            <a:r>
              <a:rPr lang="uk-UA" sz="2400" dirty="0" smtClean="0"/>
              <a:t>:</a:t>
            </a:r>
            <a:r>
              <a:rPr lang="uk-UA" sz="2400" dirty="0"/>
              <a:t> 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1800" indent="-342900">
              <a:buAutoNum type="arabicParenR"/>
            </a:pPr>
            <a:r>
              <a:rPr lang="uk-UA" sz="1800" dirty="0" smtClean="0"/>
              <a:t>Навчання </a:t>
            </a:r>
            <a:r>
              <a:rPr lang="uk-UA" sz="1800" dirty="0"/>
              <a:t>за даним напрямом передбачає оволодіння</a:t>
            </a:r>
            <a:r>
              <a:rPr lang="uk-UA" sz="1800" dirty="0" smtClean="0"/>
              <a:t>:</a:t>
            </a:r>
          </a:p>
          <a:p>
            <a:pPr marL="785813" indent="-342900">
              <a:buAutoNum type="arabicParenR"/>
            </a:pPr>
            <a:endParaRPr lang="uk-UA" sz="1800" dirty="0" smtClean="0"/>
          </a:p>
          <a:p>
            <a:pPr marL="633413" indent="-190500"/>
            <a:endParaRPr lang="uk-UA" sz="1800" dirty="0" smtClean="0"/>
          </a:p>
          <a:p>
            <a:pPr marL="633413" indent="-190500"/>
            <a:endParaRPr lang="uk-UA" sz="1800" dirty="0" smtClean="0"/>
          </a:p>
          <a:p>
            <a:pPr marL="633413" indent="-190500"/>
            <a:endParaRPr lang="uk-UA" sz="1800" dirty="0" smtClean="0"/>
          </a:p>
          <a:p>
            <a:pPr marL="633413" indent="-190500"/>
            <a:endParaRPr lang="uk-UA" sz="1800" dirty="0"/>
          </a:p>
          <a:p>
            <a:pPr marL="176213" indent="0">
              <a:buNone/>
            </a:pP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800" dirty="0" smtClean="0"/>
          </a:p>
          <a:p>
            <a:pPr marL="176213" indent="0">
              <a:buNone/>
            </a:pPr>
            <a:r>
              <a:rPr lang="uk-UA" sz="1800" dirty="0" smtClean="0"/>
              <a:t>2</a:t>
            </a:r>
            <a:r>
              <a:rPr lang="uk-UA" sz="1800" dirty="0" smtClean="0"/>
              <a:t>) Викладання </a:t>
            </a:r>
            <a:r>
              <a:rPr lang="uk-UA" sz="1800" dirty="0"/>
              <a:t>дисциплін студентам здійснюється </a:t>
            </a:r>
            <a:endParaRPr lang="uk-UA" sz="1800" dirty="0" smtClean="0"/>
          </a:p>
          <a:p>
            <a:pPr marL="176213" indent="0">
              <a:buNone/>
            </a:pPr>
            <a:r>
              <a:rPr lang="uk-UA" sz="1800" b="1" dirty="0" smtClean="0"/>
              <a:t>працівниками ІТ-компаній</a:t>
            </a:r>
            <a:r>
              <a:rPr lang="uk-UA" sz="1800" dirty="0" smtClean="0"/>
              <a:t>.</a:t>
            </a:r>
          </a:p>
          <a:p>
            <a:pPr marL="176213" indent="0">
              <a:buNone/>
            </a:pP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>3) Студенти </a:t>
            </a:r>
            <a:r>
              <a:rPr lang="uk-UA" sz="1800" dirty="0"/>
              <a:t>проходять практику на базах </a:t>
            </a:r>
            <a:r>
              <a:rPr lang="uk-UA" sz="1800" dirty="0" smtClean="0"/>
              <a:t>відомих</a:t>
            </a:r>
          </a:p>
          <a:p>
            <a:pPr marL="176213" indent="0">
              <a:buNone/>
            </a:pPr>
            <a:r>
              <a:rPr lang="uk-UA" sz="1800" dirty="0" smtClean="0"/>
              <a:t> </a:t>
            </a:r>
            <a:r>
              <a:rPr lang="uk-UA" sz="1800" dirty="0"/>
              <a:t>ІТ-компаній: </a:t>
            </a:r>
            <a:r>
              <a:rPr lang="uk-UA" sz="1800" b="1" dirty="0" err="1" smtClean="0"/>
              <a:t>SoftServe</a:t>
            </a:r>
            <a:r>
              <a:rPr lang="ru-RU" sz="1800" b="1" dirty="0"/>
              <a:t>, </a:t>
            </a:r>
            <a:r>
              <a:rPr lang="en-US" sz="1800" b="1" dirty="0" err="1" smtClean="0"/>
              <a:t>Ericcson</a:t>
            </a:r>
            <a:r>
              <a:rPr lang="uk-UA" sz="1800" b="1" dirty="0" smtClean="0"/>
              <a:t>, </a:t>
            </a:r>
            <a:r>
              <a:rPr lang="en-US" sz="1800" b="1" dirty="0" smtClean="0"/>
              <a:t>Symphony </a:t>
            </a:r>
            <a:r>
              <a:rPr lang="en-US" sz="1800" b="1" dirty="0" smtClean="0"/>
              <a:t>Solutions </a:t>
            </a:r>
            <a:r>
              <a:rPr lang="uk-UA" sz="1800" b="1" dirty="0" smtClean="0"/>
              <a:t>та </a:t>
            </a:r>
            <a:r>
              <a:rPr lang="uk-UA" sz="1800" b="1" dirty="0" err="1" smtClean="0"/>
              <a:t>ін</a:t>
            </a:r>
            <a:r>
              <a:rPr lang="en-US" sz="1800" b="1" dirty="0" smtClean="0"/>
              <a:t>.</a:t>
            </a:r>
            <a:endParaRPr lang="uk-UA" sz="1800" dirty="0"/>
          </a:p>
        </p:txBody>
      </p:sp>
      <p:pic>
        <p:nvPicPr>
          <p:cNvPr id="4" name="Shape 109" descr="D:\FUF\WebDepartment\ek-kafedra-master\image\logof.jpg"/>
          <p:cNvPicPr preferRelativeResize="0"/>
          <p:nvPr/>
        </p:nvPicPr>
        <p:blipFill rotWithShape="1">
          <a:blip r:embed="rId3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7" name="Схема 6"/>
          <p:cNvGraphicFramePr/>
          <p:nvPr/>
        </p:nvGraphicFramePr>
        <p:xfrm>
          <a:off x="1500166" y="2071678"/>
          <a:ext cx="5316622" cy="2168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07580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914400" y="421828"/>
            <a:ext cx="7772400" cy="9189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uk-UA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uk-UA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 1 вересня 2016 р. кафедра економічної кібернетики здійснює </a:t>
            </a:r>
            <a:r>
              <a:rPr lang="uk-UA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uk-UA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підготовку </a:t>
            </a:r>
            <a:r>
              <a:rPr lang="uk-UA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фахівців:</a:t>
            </a:r>
            <a:r>
              <a:rPr lang="uk-UA" sz="4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uk-UA" sz="4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uk-UA" sz="4200" b="0" i="0" u="none" strike="noStrike" cap="none" dirty="0">
              <a:solidFill>
                <a:srgbClr val="006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914400" y="1717973"/>
            <a:ext cx="7772400" cy="50691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880"/>
              </a:spcBef>
              <a:buSzPct val="25000"/>
              <a:buNone/>
            </a:pPr>
            <a:r>
              <a:rPr lang="uk-UA" sz="2600" dirty="0" smtClean="0">
                <a:solidFill>
                  <a:schemeClr val="tx1"/>
                </a:solidFill>
              </a:rPr>
              <a:t>−       освітнього ступеня </a:t>
            </a:r>
            <a:r>
              <a:rPr lang="uk-UA" sz="2600" b="1" dirty="0" smtClean="0">
                <a:solidFill>
                  <a:srgbClr val="006600"/>
                </a:solidFill>
              </a:rPr>
              <a:t>бакалавр </a:t>
            </a:r>
            <a:r>
              <a:rPr lang="uk-UA" sz="2600" dirty="0" smtClean="0">
                <a:solidFill>
                  <a:schemeClr val="tx1"/>
                </a:solidFill>
              </a:rPr>
              <a:t>зі спеціальності</a:t>
            </a:r>
            <a:r>
              <a:rPr lang="uk-UA" sz="2600" dirty="0" smtClean="0">
                <a:solidFill>
                  <a:srgbClr val="006600"/>
                </a:solidFill>
              </a:rPr>
              <a:t> </a:t>
            </a:r>
            <a:r>
              <a:rPr lang="uk-UA" sz="2600" b="1" dirty="0" smtClean="0">
                <a:solidFill>
                  <a:srgbClr val="006600"/>
                </a:solidFill>
              </a:rPr>
              <a:t>051 «Економіка» </a:t>
            </a:r>
            <a:r>
              <a:rPr lang="uk-UA" sz="2600" b="1" dirty="0" smtClean="0">
                <a:solidFill>
                  <a:schemeClr val="accent6">
                    <a:lumMod val="75000"/>
                  </a:schemeClr>
                </a:solidFill>
              </a:rPr>
              <a:t>(Спеціалізація «Інформаційні технології в бізнесі»)</a:t>
            </a:r>
            <a:r>
              <a:rPr lang="uk-UA" sz="2600" b="1" dirty="0" smtClean="0">
                <a:solidFill>
                  <a:srgbClr val="006600"/>
                </a:solidFill>
              </a:rPr>
              <a:t>;</a:t>
            </a:r>
          </a:p>
          <a:p>
            <a:pPr marL="0" lvl="0" indent="0" algn="ctr">
              <a:spcBef>
                <a:spcPts val="880"/>
              </a:spcBef>
              <a:buSzPct val="25000"/>
              <a:buNone/>
            </a:pPr>
            <a:r>
              <a:rPr lang="uk-UA" sz="2600" b="1" dirty="0" smtClean="0">
                <a:solidFill>
                  <a:srgbClr val="004D86"/>
                </a:solidFill>
              </a:rPr>
              <a:t>Кваліфікація:</a:t>
            </a:r>
            <a:r>
              <a:rPr lang="uk-UA" sz="2600" b="1" dirty="0" smtClean="0">
                <a:solidFill>
                  <a:srgbClr val="006600"/>
                </a:solidFill>
              </a:rPr>
              <a:t> </a:t>
            </a:r>
            <a:r>
              <a:rPr lang="uk-UA" sz="2400" dirty="0"/>
              <a:t>Бакалавр економіки. Фахівець з інформаційних технологій в бізнесі (4 </a:t>
            </a:r>
            <a:r>
              <a:rPr lang="uk-UA" sz="2400" dirty="0" smtClean="0"/>
              <a:t>роки)</a:t>
            </a:r>
          </a:p>
          <a:p>
            <a:pPr marL="0" lvl="0" indent="0" algn="ctr">
              <a:spcBef>
                <a:spcPts val="880"/>
              </a:spcBef>
              <a:buSzPct val="25000"/>
              <a:buNone/>
            </a:pPr>
            <a:endParaRPr lang="uk-UA" sz="2600" b="1" dirty="0" smtClean="0">
              <a:solidFill>
                <a:srgbClr val="006600"/>
              </a:solidFill>
            </a:endParaRPr>
          </a:p>
          <a:p>
            <a:pPr marL="0" lvl="0" indent="0" algn="ctr">
              <a:spcBef>
                <a:spcPts val="880"/>
              </a:spcBef>
              <a:buSzPct val="25000"/>
              <a:buNone/>
            </a:pPr>
            <a:r>
              <a:rPr lang="uk-UA" sz="2600" dirty="0" smtClean="0">
                <a:solidFill>
                  <a:schemeClr val="tx1"/>
                </a:solidFill>
              </a:rPr>
              <a:t>−       освітнього ступеня</a:t>
            </a:r>
            <a:r>
              <a:rPr lang="uk-UA" sz="2600" b="1" dirty="0" smtClean="0">
                <a:solidFill>
                  <a:schemeClr val="tx1"/>
                </a:solidFill>
              </a:rPr>
              <a:t> </a:t>
            </a:r>
            <a:r>
              <a:rPr lang="uk-UA" sz="2600" b="1" dirty="0" smtClean="0">
                <a:solidFill>
                  <a:srgbClr val="006600"/>
                </a:solidFill>
              </a:rPr>
              <a:t>магістр </a:t>
            </a:r>
            <a:r>
              <a:rPr lang="uk-UA" sz="2600" dirty="0" smtClean="0">
                <a:solidFill>
                  <a:schemeClr val="tx1"/>
                </a:solidFill>
              </a:rPr>
              <a:t>зі спеціальності</a:t>
            </a:r>
            <a:r>
              <a:rPr lang="uk-UA" sz="2600" dirty="0" smtClean="0">
                <a:solidFill>
                  <a:srgbClr val="006600"/>
                </a:solidFill>
              </a:rPr>
              <a:t>  </a:t>
            </a:r>
            <a:r>
              <a:rPr lang="uk-UA" sz="2600" b="1" dirty="0" smtClean="0">
                <a:solidFill>
                  <a:srgbClr val="006600"/>
                </a:solidFill>
              </a:rPr>
              <a:t>051 «Економіка» </a:t>
            </a:r>
            <a:r>
              <a:rPr lang="uk-UA" sz="2600" b="1" dirty="0" smtClean="0">
                <a:solidFill>
                  <a:schemeClr val="accent6">
                    <a:lumMod val="75000"/>
                  </a:schemeClr>
                </a:solidFill>
              </a:rPr>
              <a:t>(Спеціалізація «Інформаційні технології в бізнесі»)</a:t>
            </a:r>
            <a:endParaRPr lang="uk-UA" sz="2600" b="1" dirty="0">
              <a:solidFill>
                <a:srgbClr val="006600"/>
              </a:solidFill>
            </a:endParaRPr>
          </a:p>
          <a:p>
            <a:pPr marL="0" indent="0" algn="ctr">
              <a:spcBef>
                <a:spcPts val="880"/>
              </a:spcBef>
              <a:buSzPct val="25000"/>
              <a:buNone/>
            </a:pPr>
            <a:r>
              <a:rPr lang="uk-UA" sz="26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Кваліфікація: </a:t>
            </a:r>
            <a:r>
              <a:rPr lang="uk-UA" sz="2400" dirty="0"/>
              <a:t>Магістр економіки (Інформаційні технології в бізнесі). Економіст (1 рік 4 міс.)</a:t>
            </a:r>
          </a:p>
          <a:p>
            <a:pPr marL="0" lvl="0" indent="0" algn="ctr">
              <a:spcBef>
                <a:spcPts val="880"/>
              </a:spcBef>
              <a:buSzPct val="25000"/>
              <a:buNone/>
            </a:pPr>
            <a:endParaRPr lang="uk-UA" sz="2600" b="1" i="0" u="none" strike="noStrike" cap="none" dirty="0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Shape 109" descr="D:\FUF\WebDepartment\ek-kafedra-master\image\logof.jpg"/>
          <p:cNvPicPr preferRelativeResize="0"/>
          <p:nvPr/>
        </p:nvPicPr>
        <p:blipFill rotWithShape="1">
          <a:blip r:embed="rId3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16" y="533925"/>
            <a:ext cx="8316416" cy="1143000"/>
          </a:xfrm>
        </p:spPr>
        <p:txBody>
          <a:bodyPr/>
          <a:lstStyle/>
          <a:p>
            <a:pPr algn="ctr"/>
            <a:r>
              <a:rPr lang="uk-UA" sz="3100" b="1" dirty="0" smtClean="0">
                <a:solidFill>
                  <a:srgbClr val="478B21"/>
                </a:solidFill>
              </a:rPr>
              <a:t>Навчання на спеціалізації </a:t>
            </a:r>
            <a:br>
              <a:rPr lang="uk-UA" sz="3100" b="1" dirty="0" smtClean="0">
                <a:solidFill>
                  <a:srgbClr val="478B21"/>
                </a:solidFill>
              </a:rPr>
            </a:br>
            <a:r>
              <a:rPr lang="uk-UA" sz="3100" b="1" dirty="0" smtClean="0">
                <a:solidFill>
                  <a:srgbClr val="478B21"/>
                </a:solidFill>
              </a:rPr>
              <a:t>«Інформаційні технології в бізнесі» </a:t>
            </a:r>
            <a:br>
              <a:rPr lang="uk-UA" sz="3100" b="1" dirty="0" smtClean="0">
                <a:solidFill>
                  <a:srgbClr val="478B21"/>
                </a:solidFill>
              </a:rPr>
            </a:br>
            <a:r>
              <a:rPr lang="uk-UA" sz="3100" b="1" dirty="0" smtClean="0">
                <a:solidFill>
                  <a:srgbClr val="478B21"/>
                </a:solidFill>
              </a:rPr>
              <a:t>включає:</a:t>
            </a:r>
            <a:endParaRPr lang="uk-UA" sz="3100" b="1" dirty="0">
              <a:solidFill>
                <a:srgbClr val="478B21"/>
              </a:solidFill>
            </a:endParaRPr>
          </a:p>
        </p:txBody>
      </p:sp>
      <p:pic>
        <p:nvPicPr>
          <p:cNvPr id="4" name="Shape 109" descr="D:\FUF\WebDepartment\ek-kafedra-master\image\logof.jpg"/>
          <p:cNvPicPr preferRelativeResize="0"/>
          <p:nvPr/>
        </p:nvPicPr>
        <p:blipFill rotWithShape="1">
          <a:blip r:embed="rId2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629570207"/>
              </p:ext>
            </p:extLst>
          </p:nvPr>
        </p:nvGraphicFramePr>
        <p:xfrm>
          <a:off x="1115616" y="2060848"/>
          <a:ext cx="734481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336104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0" i="0" u="none" strike="noStrike" cap="none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 будемо вивчати?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l="24137" r="4098"/>
          <a:stretch/>
        </p:blipFill>
        <p:spPr>
          <a:xfrm>
            <a:off x="3708469" y="1655577"/>
            <a:ext cx="2253109" cy="125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4">
            <a:alphaModFix/>
          </a:blip>
          <a:srcRect t="7260"/>
          <a:stretch/>
        </p:blipFill>
        <p:spPr>
          <a:xfrm>
            <a:off x="1778786" y="4646632"/>
            <a:ext cx="1898168" cy="1302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 l="-830" t="6720" r="1" b="6948"/>
          <a:stretch/>
        </p:blipFill>
        <p:spPr>
          <a:xfrm>
            <a:off x="6443857" y="3240188"/>
            <a:ext cx="1887032" cy="121944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6">
            <a:alphaModFix/>
          </a:blip>
          <a:srcRect b="12889"/>
          <a:stretch/>
        </p:blipFill>
        <p:spPr>
          <a:xfrm>
            <a:off x="1333228" y="1741135"/>
            <a:ext cx="2160250" cy="134479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7">
            <a:alphaModFix/>
          </a:blip>
          <a:srcRect l="14619"/>
          <a:stretch/>
        </p:blipFill>
        <p:spPr>
          <a:xfrm>
            <a:off x="6084167" y="4532896"/>
            <a:ext cx="1930900" cy="127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63019" y="4968310"/>
            <a:ext cx="1344007" cy="134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9">
            <a:alphaModFix/>
          </a:blip>
          <a:srcRect t="6829"/>
          <a:stretch/>
        </p:blipFill>
        <p:spPr>
          <a:xfrm>
            <a:off x="6084167" y="1747957"/>
            <a:ext cx="2152345" cy="13913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48996" y="3228008"/>
            <a:ext cx="1942355" cy="13267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Shape 123"/>
          <p:cNvGrpSpPr/>
          <p:nvPr/>
        </p:nvGrpSpPr>
        <p:grpSpPr>
          <a:xfrm>
            <a:off x="3275857" y="2877155"/>
            <a:ext cx="3167999" cy="2178000"/>
            <a:chOff x="3275857" y="3088135"/>
            <a:chExt cx="3167999" cy="2178000"/>
          </a:xfrm>
        </p:grpSpPr>
        <p:sp>
          <p:nvSpPr>
            <p:cNvPr id="124" name="Shape 124"/>
            <p:cNvSpPr/>
            <p:nvPr/>
          </p:nvSpPr>
          <p:spPr>
            <a:xfrm>
              <a:off x="3275857" y="3088135"/>
              <a:ext cx="3167999" cy="217800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9494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5" name="Shape 125"/>
            <p:cNvPicPr preferRelativeResize="0"/>
            <p:nvPr/>
          </p:nvPicPr>
          <p:blipFill rotWithShape="1">
            <a:blip r:embed="rId11">
              <a:alphaModFix/>
            </a:blip>
            <a:srcRect t="7312" b="10864"/>
            <a:stretch/>
          </p:blipFill>
          <p:spPr>
            <a:xfrm>
              <a:off x="3419857" y="3187135"/>
              <a:ext cx="2879999" cy="19800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26" name="Shape 126" descr="D:\FUF\WebDepartment\ek-kafedra-master\image\logof.jpg"/>
          <p:cNvPicPr preferRelativeResize="0"/>
          <p:nvPr/>
        </p:nvPicPr>
        <p:blipFill rotWithShape="1">
          <a:blip r:embed="rId12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7" name="Shape 127"/>
          <p:cNvSpPr/>
          <p:nvPr/>
        </p:nvSpPr>
        <p:spPr>
          <a:xfrm>
            <a:off x="3923928" y="2877156"/>
            <a:ext cx="1800199" cy="564926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94946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009834" y="16638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uk-UA" sz="2800" dirty="0">
                <a:solidFill>
                  <a:srgbClr val="006600"/>
                </a:solidFill>
              </a:rPr>
              <a:t>ДИСЦИПЛІНИ ПРОФЕСІЙНОЇ ПІДГОТОВКИ ЗА СПЕЦІАЛІЗАЦІЄЮ</a:t>
            </a:r>
            <a:r>
              <a:rPr lang="uk-UA" sz="4400" dirty="0">
                <a:solidFill>
                  <a:srgbClr val="006600"/>
                </a:solidFill>
              </a:rPr>
              <a:t/>
            </a:r>
            <a:br>
              <a:rPr lang="uk-UA" sz="4400" dirty="0">
                <a:solidFill>
                  <a:srgbClr val="006600"/>
                </a:solidFill>
              </a:rPr>
            </a:br>
            <a:r>
              <a:rPr lang="uk-UA" sz="2800" b="0" i="0" u="none" strike="noStrike" cap="none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uk-UA" sz="28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вивчення </a:t>
            </a:r>
            <a:r>
              <a:rPr lang="uk-UA" sz="2800" b="0" i="0" u="none" strike="noStrike" cap="none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інформаційних технологій</a:t>
            </a:r>
            <a:r>
              <a:rPr lang="uk-UA" sz="28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755575" y="1671766"/>
            <a:ext cx="8280919" cy="44935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Інформатика (MS Office, VBA)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Алгоритмізація 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 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програмування (Основи С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++)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Об’єктно-орієнтоване програмування (</a:t>
            </a:r>
            <a:r>
              <a:rPr lang="uk-UA" sz="2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Java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Проектування та адміністрування баз даних (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MySql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PostgreSQL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Комп’ютерна графіка (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PhotoShop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Corel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Технології Інтернет (HTML, CSS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Web-дизайн та Web-програмування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Комп’ютерні 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мережі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Технології управління 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контентом (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JavaScript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Системи обробки візуальної інформації (3d 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Studio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Інформаційні системи за галузями використання (1C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dirty="0" smtClean="0">
                <a:solidFill>
                  <a:schemeClr val="dk1"/>
                </a:solidFill>
              </a:rPr>
              <a:t>Методологія тестування програмного забезпечення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Комп’ютерний аналіз фінансових ринків (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Trader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Shape 141" descr="D:\FUF\WebDepartment\ek-kafedra-master\image\logof.jpg"/>
          <p:cNvPicPr preferRelativeResize="0"/>
          <p:nvPr/>
        </p:nvPicPr>
        <p:blipFill rotWithShape="1">
          <a:blip r:embed="rId3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Результат пошуку зображень за запитом &quot;інформаційні сисеми&quot;"/>
          <p:cNvPicPr>
            <a:picLocks noChangeAspect="1" noChangeArrowheads="1"/>
          </p:cNvPicPr>
          <p:nvPr/>
        </p:nvPicPr>
        <p:blipFill>
          <a:blip r:embed="rId3"/>
          <a:srcRect b="7163"/>
          <a:stretch>
            <a:fillRect/>
          </a:stretch>
        </p:blipFill>
        <p:spPr bwMode="auto">
          <a:xfrm>
            <a:off x="3619500" y="3507481"/>
            <a:ext cx="5524500" cy="3377903"/>
          </a:xfrm>
          <a:prstGeom prst="rect">
            <a:avLst/>
          </a:prstGeom>
          <a:noFill/>
        </p:spPr>
      </p:pic>
      <p:sp>
        <p:nvSpPr>
          <p:cNvPr id="132" name="Shape 132"/>
          <p:cNvSpPr txBox="1"/>
          <p:nvPr/>
        </p:nvSpPr>
        <p:spPr>
          <a:xfrm>
            <a:off x="1115616" y="150002"/>
            <a:ext cx="7772400" cy="13347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800" b="0" i="0" u="none" strike="noStrike" cap="none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ДИСЦИПЛІНИ ПРОФЕСІЙНОЇ ПІДГОТОВКИ ЗА СПЕЦІАЛІЗАЦІЄЮ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800" b="0" i="0" u="none" strike="noStrike" cap="none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uk-UA" sz="28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вивчення інформаційних систем)</a:t>
            </a:r>
          </a:p>
        </p:txBody>
      </p:sp>
      <p:sp>
        <p:nvSpPr>
          <p:cNvPr id="133" name="Shape 133"/>
          <p:cNvSpPr/>
          <p:nvPr/>
        </p:nvSpPr>
        <p:spPr>
          <a:xfrm>
            <a:off x="755575" y="1700808"/>
            <a:ext cx="7776864" cy="3477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Ефективність 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інформаційних систем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Захист інформації в інформаційних системах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Інформаційний менеджмент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Інформаційні системи для різних сфер застосування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Корпоративні інформаційні системи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Системи 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прийняття рішень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Управління проектами 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інформатизації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dirty="0" smtClean="0">
                <a:solidFill>
                  <a:schemeClr val="dk1"/>
                </a:solidFill>
              </a:rPr>
              <a:t>Системи обробки візуальної інформації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Системи управління версіями програмного забезпечення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dirty="0" err="1" smtClean="0">
                <a:solidFill>
                  <a:schemeClr val="dk1"/>
                </a:solidFill>
              </a:rPr>
              <a:t>Геоінформаційні</a:t>
            </a:r>
            <a:r>
              <a:rPr lang="uk-UA" sz="2200" dirty="0" smtClean="0">
                <a:solidFill>
                  <a:schemeClr val="dk1"/>
                </a:solidFill>
              </a:rPr>
              <a:t> системи в економіці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Прикладні інформаційні системи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Shape 134" descr="D:\FUF\WebDepartment\ek-kafedra-master\image\logof.jpg"/>
          <p:cNvPicPr preferRelativeResize="0"/>
          <p:nvPr/>
        </p:nvPicPr>
        <p:blipFill rotWithShape="1">
          <a:blip r:embed="rId4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Результат пошуку зображень за запитом &quot;математичні дисциплін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5413" y="4293096"/>
            <a:ext cx="4029075" cy="2438400"/>
          </a:xfrm>
          <a:prstGeom prst="rect">
            <a:avLst/>
          </a:prstGeom>
          <a:noFill/>
        </p:spPr>
      </p:pic>
      <p:sp>
        <p:nvSpPr>
          <p:cNvPr id="146" name="Shape 146"/>
          <p:cNvSpPr txBox="1"/>
          <p:nvPr/>
        </p:nvSpPr>
        <p:spPr>
          <a:xfrm>
            <a:off x="1049213" y="97312"/>
            <a:ext cx="7772400" cy="1474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uk-UA" sz="270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ДИСЦИПЛІНИ ПРОФЕСІЙНОЇ ПІДГОТОВКИ ЗА СПЕЦІАЛІЗАЦІЄЮ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0" i="0" u="none" strike="noStrike" cap="none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(вивчення економіко-математичного моделювання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0" i="0" u="none" strike="noStrike" cap="none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соціально-економічних процесів)</a:t>
            </a:r>
            <a:endParaRPr lang="uk-UA" sz="1800" b="0" i="0" u="none" strike="noStrike" cap="none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914400" y="1700808"/>
            <a:ext cx="7474024" cy="38164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dirty="0" smtClean="0">
                <a:solidFill>
                  <a:schemeClr val="dk1"/>
                </a:solidFill>
              </a:rPr>
              <a:t>Економіко-математичне моделювання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Дискретний аналіз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dirty="0">
                <a:solidFill>
                  <a:schemeClr val="dk1"/>
                </a:solidFill>
              </a:rPr>
              <a:t>Д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ослідження 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операцій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Економічна кібернетика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Математичні методи і моделі ринкової економіки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Моделі </a:t>
            </a: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економічної динаміки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Моделювання економіки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Прикладна економетрія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Прогнозування соціально-економічних процесів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Актуарні розрахунки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Теорія випадкових </a:t>
            </a:r>
            <a:r>
              <a:rPr lang="uk-UA" sz="2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процесів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dirty="0" smtClean="0">
                <a:solidFill>
                  <a:schemeClr val="dk1"/>
                </a:solidFill>
              </a:rPr>
              <a:t>Кількісні методи в економіці та управлінні</a:t>
            </a:r>
            <a:endParaRPr lang="uk-UA" sz="22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uk-UA" sz="2200" dirty="0" smtClean="0">
                <a:solidFill>
                  <a:schemeClr val="dk1"/>
                </a:solidFill>
              </a:rPr>
              <a:t>Індикатори бізнес-статистики в економіці</a:t>
            </a:r>
            <a:endParaRPr lang="uk-UA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Shape 148" descr="D:\FUF\WebDepartment\ek-kafedra-master\image\logof.jpg"/>
          <p:cNvPicPr preferRelativeResize="0"/>
          <p:nvPr/>
        </p:nvPicPr>
        <p:blipFill rotWithShape="1">
          <a:blip r:embed="rId4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7772400" cy="4493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Бізнес аналітик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Фінансовий аналітик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Системний аналітик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Аналітик з комп’ютерних комунікацій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Розробник програмного забезпечення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r>
              <a:rPr lang="uk-UA" sz="1800" dirty="0"/>
              <a:t>-</a:t>
            </a:r>
            <a:r>
              <a:rPr lang="uk-UA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дизайнер</a:t>
            </a:r>
            <a:endParaRPr lang="uk-UA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r>
              <a:rPr lang="uk-UA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-програміст</a:t>
            </a:r>
            <a:endParaRPr lang="uk-UA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0" marR="0" lvl="0" indent="-590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HTML - верстальник</a:t>
            </a:r>
          </a:p>
          <a:p>
            <a:pPr marL="3600000" marR="0" lvl="0" indent="-590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Тестувальник</a:t>
            </a: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програмного забезпечення</a:t>
            </a:r>
          </a:p>
          <a:p>
            <a:pPr marL="3600000" marR="0" lvl="0" indent="-590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Адміністратор (розробник) баз даних</a:t>
            </a:r>
          </a:p>
          <a:p>
            <a:pPr marL="3600000" marR="0" lvl="0" indent="-590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Спеціаліст 1С </a:t>
            </a:r>
          </a:p>
          <a:p>
            <a:pPr marL="3600000" marR="0" lvl="0" indent="-590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Спеціаліст по роботі з клієнтами</a:t>
            </a:r>
          </a:p>
          <a:p>
            <a:pPr marL="3600000" marR="0" lvl="0" indent="-590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Спеціаліст з управління проектами</a:t>
            </a:r>
          </a:p>
          <a:p>
            <a:pPr marL="3240000" marR="0" lvl="0" indent="-1499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200" b="0" i="0" u="none" strike="noStrike" cap="none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Фахові перспективи</a:t>
            </a:r>
            <a:endParaRPr lang="uk-UA" sz="3200" b="0" i="0" u="none" strike="noStrike" cap="none" dirty="0">
              <a:solidFill>
                <a:srgbClr val="006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Shape 155" descr="D:\FUF\WebDepartment\ek-kafedra-master\image\logof.jpg"/>
          <p:cNvPicPr preferRelativeResize="0"/>
          <p:nvPr/>
        </p:nvPicPr>
        <p:blipFill rotWithShape="1">
          <a:blip r:embed="rId3">
            <a:alphaModFix/>
          </a:blip>
          <a:srcRect l="17332" t="6716" r="19622" b="15180"/>
          <a:stretch/>
        </p:blipFill>
        <p:spPr>
          <a:xfrm>
            <a:off x="0" y="44623"/>
            <a:ext cx="1259631" cy="12483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6096" y="1630399"/>
            <a:ext cx="3123736" cy="215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560" y="4149080"/>
            <a:ext cx="3826387" cy="192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788</Words>
  <Application>Microsoft Office PowerPoint</Application>
  <PresentationFormat>Экран (4:3)</PresentationFormat>
  <Paragraphs>168</Paragraphs>
  <Slides>16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Source Sans Pro</vt:lpstr>
      <vt:lpstr>Times New Roman</vt:lpstr>
      <vt:lpstr>Noto Sans Symbols</vt:lpstr>
      <vt:lpstr>Слои</vt:lpstr>
      <vt:lpstr>Слайд 1</vt:lpstr>
      <vt:lpstr>ПЕРЕВАГОЮ ВИБОРУ СПЕЦІАЛІЗАЦІЇ  є  поєднання знань зі сфери ІТ технологій та економічних знань щодо організації та ведення бізнесу: </vt:lpstr>
      <vt:lpstr> З 1 вересня 2016 р. кафедра економічної кібернетики здійснює  підготовку фахівців: </vt:lpstr>
      <vt:lpstr>Навчання на спеціалізації  «Інформаційні технології в бізнесі»  включає:</vt:lpstr>
      <vt:lpstr>Що будемо вивчати?</vt:lpstr>
      <vt:lpstr>ДИСЦИПЛІНИ ПРОФЕСІЙНОЇ ПІДГОТОВКИ ЗА СПЕЦІАЛІЗАЦІЄЮ (вивчення інформаційних технологій)</vt:lpstr>
      <vt:lpstr>Слайд 7</vt:lpstr>
      <vt:lpstr>Слайд 8</vt:lpstr>
      <vt:lpstr>Фахові перспективи</vt:lpstr>
      <vt:lpstr>Слайд 10</vt:lpstr>
      <vt:lpstr>Практична підготовка</vt:lpstr>
      <vt:lpstr>Екскурсії офісами  ІТ-компаній</vt:lpstr>
      <vt:lpstr>Випускники</vt:lpstr>
      <vt:lpstr>Умови вступу</vt:lpstr>
      <vt:lpstr>Слайд 15</vt:lpstr>
      <vt:lpstr>КОНТАКТИ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плановий</cp:lastModifiedBy>
  <cp:revision>99</cp:revision>
  <dcterms:modified xsi:type="dcterms:W3CDTF">2017-10-05T08:26:58Z</dcterms:modified>
</cp:coreProperties>
</file>